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Loans and Credit Default Swap in Bitcoin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Trisha Hajela and Merlin Zhang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899" y="0"/>
            <a:ext cx="9255800" cy="5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Create a loaning system with an intermediary, which also acts as the third party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Fixed fee to use service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Fee acts as a sort of down payment: a portion is returned after a loan is repaid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For sufficiently high loans, a borrower must provide some initial deposit that will be returned once they have generated a sufficient credit score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2" y="1559150"/>
            <a:ext cx="81438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61450" y="281375"/>
            <a:ext cx="8143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Credit Default Swap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Loaning System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87" y="1714825"/>
            <a:ext cx="8036423" cy="244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Default Rate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Default rate on Bitcoin loans: ~10%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Expected return without interest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E[x] = .9*[x</a:t>
            </a:r>
            <a:r>
              <a:rPr baseline="-25000" lang="en"/>
              <a:t>1</a:t>
            </a:r>
            <a:r>
              <a:rPr lang="en"/>
              <a:t>+x</a:t>
            </a:r>
            <a:r>
              <a:rPr baseline="-25000" lang="en"/>
              <a:t>2</a:t>
            </a:r>
            <a:r>
              <a:rPr lang="en"/>
              <a:t>+ … + x</a:t>
            </a:r>
            <a:r>
              <a:rPr baseline="-25000" lang="en"/>
              <a:t>n</a:t>
            </a:r>
            <a:r>
              <a:rPr lang="en"/>
              <a:t>]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recuperate losses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Interest rate: &gt; 1.11%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 System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can we more accurately predict default rates?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Build a credit system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Better ratings associated with lower default rates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Create tiers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4475" y="1121800"/>
            <a:ext cx="3445799" cy="39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Score		Default Rate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A+:		.01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A:		.02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A-:		.05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B+:		.1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B:		.15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B-:		.2</a:t>
            </a:r>
          </a:p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C+:		.25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C:		.3</a:t>
            </a:r>
          </a:p>
          <a:p>
            <a:pPr indent="-342900" lvl="1" marL="914400" rtl="0">
              <a:spcBef>
                <a:spcPts val="60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C-:		.4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314900" y="1121800"/>
            <a:ext cx="4223099" cy="39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60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Using such a system, it would be possible to more accurately assign risk.</a:t>
            </a:r>
          </a:p>
          <a:p>
            <a:pPr indent="0" mar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marL="0" rtl="0">
              <a:spcBef>
                <a:spcPts val="60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Also need to account for the total number of loans taken out.</a:t>
            </a:r>
          </a:p>
          <a:p>
            <a:pPr indent="0" mar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marL="0" rtl="0">
              <a:spcBef>
                <a:spcPts val="60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Assign each user a unique ID based on their wallet address.</a:t>
            </a:r>
          </a:p>
          <a:p>
            <a:pPr indent="0" mar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case of default in some time frame, publish the address.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Modified CDS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67896"/>
            <a:ext cx="8229598" cy="25052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667775" y="4619675"/>
            <a:ext cx="4250700" cy="49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16000" y="3927575"/>
            <a:ext cx="4870800" cy="118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order to reduce risk for the intermediary in the case of default, the intermediary pays the lender an amount =  F-d*P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3870325"/>
            <a:ext cx="2061900" cy="118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 = face value of loan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 = default rate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 = amount repaid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Project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Is there a way to apply a CDS to Bitcoin?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Intermediary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Is there a modified, ideal cryptocurrency that a CDS would work with?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are the implications of implementing a CDS into a cryptocurrency?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 there any other financial instruments that we can consider?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775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Bitcoin Lending vs. Common Currency Lending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Bitcoin lending → universal currency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real concept of credit scores with Bitcoin lending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Bitcoin lending has higher default rates (because of higher interest rates)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Bitcoin lending is fairly new, while common currency lending is established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Bitcoin Lending Platforms: BTCJam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Largest p2p lending platform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Allows you to sell a portion of your loan on the platform (no need for third party)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Net-arb: loan collection mechanism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600"/>
            <a:ext cx="9755700" cy="52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Bitcoin Lending Platforms: BitLendingClub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Reverse Auction System: you choose to bid the amount and the rate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Amortization schedule for loan is shown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Borrowers with less than 100 reputation cannot automatically withdraw their coin borrowed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Must have a legitimate 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Research and disclose to investors when there is suspicious activity (i.e. multiple IP addresses, multiple accounts)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Loan collection: releases personal information of the lender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899" y="-84399"/>
            <a:ext cx="9255801" cy="55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Bitcoin Lending Platforms: Bitbond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Blind identifiers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Has lowest origination fees (~0.5-1%)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intermediary payment (processing)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Offers long-term loans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Loan collection: releases personal information of the lendee or sells the claim to a collection agency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9725"/>
            <a:ext cx="9204225" cy="53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