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1" Type="http://schemas.openxmlformats.org/officeDocument/2006/relationships/slide" Target="slides/slide16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3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Shape 61"/>
          <p:cNvGrpSpPr/>
          <p:nvPr/>
        </p:nvGrpSpPr>
        <p:grpSpPr>
          <a:xfrm>
            <a:off x="-11" y="1000670"/>
            <a:ext cx="7314320" cy="3087224"/>
            <a:chOff x="-11" y="1378676"/>
            <a:chExt cx="7314320" cy="4116299"/>
          </a:xfrm>
        </p:grpSpPr>
        <p:sp>
          <p:nvSpPr>
            <p:cNvPr id="62" name="Shape 62"/>
            <p:cNvSpPr/>
            <p:nvPr/>
          </p:nvSpPr>
          <p:spPr>
            <a:xfrm flipH="1">
              <a:off x="-11" y="1378676"/>
              <a:ext cx="187800" cy="4116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 flipH="1">
              <a:off x="187809" y="1378676"/>
              <a:ext cx="7126499" cy="41162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Shape 64"/>
          <p:cNvSpPr txBox="1"/>
          <p:nvPr>
            <p:ph type="ctrTitle"/>
          </p:nvPr>
        </p:nvSpPr>
        <p:spPr>
          <a:xfrm>
            <a:off x="685800" y="1699932"/>
            <a:ext cx="6400799" cy="1000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685800" y="2700338"/>
            <a:ext cx="6400799" cy="67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Shape 68"/>
          <p:cNvGrpSpPr/>
          <p:nvPr/>
        </p:nvGrpSpPr>
        <p:grpSpPr>
          <a:xfrm>
            <a:off x="-13" y="-9140"/>
            <a:ext cx="8005727" cy="1209421"/>
            <a:chOff x="-13" y="-12187"/>
            <a:chExt cx="8005727" cy="1161900"/>
          </a:xfrm>
        </p:grpSpPr>
        <p:sp>
          <p:nvSpPr>
            <p:cNvPr id="69" name="Shape 69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Shape 71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456245" y="1278513"/>
            <a:ext cx="4038599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2" type="body"/>
          </p:nvPr>
        </p:nvSpPr>
        <p:spPr>
          <a:xfrm>
            <a:off x="4648200" y="1278513"/>
            <a:ext cx="4038599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grpSp>
        <p:nvGrpSpPr>
          <p:cNvPr id="77" name="Shape 77"/>
          <p:cNvGrpSpPr/>
          <p:nvPr/>
        </p:nvGrpSpPr>
        <p:grpSpPr>
          <a:xfrm>
            <a:off x="-13" y="-9140"/>
            <a:ext cx="8005727" cy="1209421"/>
            <a:chOff x="-13" y="-12187"/>
            <a:chExt cx="8005727" cy="1161900"/>
          </a:xfrm>
        </p:grpSpPr>
        <p:sp>
          <p:nvSpPr>
            <p:cNvPr id="78" name="Shape 78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Shape 80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Shape 83"/>
          <p:cNvGrpSpPr/>
          <p:nvPr/>
        </p:nvGrpSpPr>
        <p:grpSpPr>
          <a:xfrm>
            <a:off x="-13" y="-9140"/>
            <a:ext cx="8005727" cy="1209421"/>
            <a:chOff x="-13" y="-12187"/>
            <a:chExt cx="8005727" cy="1161900"/>
          </a:xfrm>
        </p:grpSpPr>
        <p:sp>
          <p:nvSpPr>
            <p:cNvPr id="84" name="Shape 84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Shape 86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 flipH="1">
            <a:off x="8964665" y="4623760"/>
            <a:ext cx="187800" cy="521400"/>
          </a:xfrm>
          <a:prstGeom prst="rect">
            <a:avLst/>
          </a:prstGeom>
          <a:solidFill>
            <a:srgbClr val="AB010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 flipH="1">
            <a:off x="3866777" y="4623760"/>
            <a:ext cx="5097900" cy="5214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866812" y="4623760"/>
            <a:ext cx="5097900" cy="52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33867" y="-70"/>
            <a:ext cx="3409812" cy="2107677"/>
            <a:chOff x="0" y="1493"/>
            <a:chExt cx="3409812" cy="2810236"/>
          </a:xfrm>
        </p:grpSpPr>
        <p:cxnSp>
          <p:nvCxnSpPr>
            <p:cNvPr id="6" name="Shape 6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" name="Shape 7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Shape 18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Shape 19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" name="Shape 20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Shape 21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" name="Shape 22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" name="Shape 23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" name="Shape 24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Shape 25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" name="Shape 26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" name="Shape 27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" name="Shape 28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" name="Shape 29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Shape 30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" name="Shape 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2pPr>
            <a:lvl3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33" name="Shape 33"/>
          <p:cNvGrpSpPr/>
          <p:nvPr/>
        </p:nvGrpSpPr>
        <p:grpSpPr>
          <a:xfrm rot="10800000">
            <a:off x="5734187" y="3035893"/>
            <a:ext cx="3409812" cy="2107677"/>
            <a:chOff x="0" y="1493"/>
            <a:chExt cx="3409812" cy="2810236"/>
          </a:xfrm>
        </p:grpSpPr>
        <p:cxnSp>
          <p:nvCxnSpPr>
            <p:cNvPr id="34" name="Shape 34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" name="Shape 35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" name="Shape 36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" name="Shape 37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" name="Shape 38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" name="Shape 39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" name="Shape 40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" name="Shape 41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" name="Shape 42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" name="Shape 43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" name="Shape 44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" name="Shape 45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" name="Shape 46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" name="Shape 47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" name="Shape 48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" name="Shape 49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" name="Shape 50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" name="Shape 51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" name="Shape 52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" name="Shape 53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" name="Shape 54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" name="Shape 55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" name="Shape 56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" name="Shape 57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Shape 58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9" name="Shape 59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4.pn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6.png"/><Relationship Id="rId3" Type="http://schemas.openxmlformats.org/officeDocument/2006/relationships/image" Target="../media/image03.png"/><Relationship Id="rId6" Type="http://schemas.openxmlformats.org/officeDocument/2006/relationships/image" Target="../media/image00.png"/><Relationship Id="rId5" Type="http://schemas.openxmlformats.org/officeDocument/2006/relationships/image" Target="../media/image05.png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x="685800" y="1699925"/>
            <a:ext cx="6860100" cy="1000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Inside Bitcoin Exchanges</a:t>
            </a:r>
          </a:p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x="685800" y="2700338"/>
            <a:ext cx="6400799" cy="67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/>
              <a:t>Corrigan Blanchfield, Alex Coffin,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/>
              <a:t>Ankit Gupta, Tara Raj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384725" y="1622500"/>
            <a:ext cx="7920300" cy="200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/>
              <a:t>Circle Visuals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435" y="0"/>
            <a:ext cx="761713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Importance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Taint analysis, visualization not currently the vital metrics by which Bitcoin exchanges are evaluated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Somewhat beyond the scope of a new user’s market research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We believe that the assurance of privacy in Bitcoin use is of paramount importance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Coinbase and Circle the obvious choices based on ease of sign-up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Meaningless if your account is tied to your identity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Desire for privacy != surreptitious motives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Case study: Mt. Gox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457200" y="1289800"/>
            <a:ext cx="8510099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June 2011 Mt. Gox attacked and hacker sent $$$ to himself for a cent a coin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Over $8 Million worth of Bitcoin affected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Mt. Gox responds by showing their cold storage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4675" y="2656675"/>
            <a:ext cx="5735550" cy="210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Accountability in Aftermath?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Gox suspended withdrawals in US dollars on June 20, 2013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Started a years worth of intermittent fulfillment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Regardless of press releases withdrawals not being filled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Shutdown by February of 2014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The company said “lost almost 750,000 of its customers' bitcoins, and around 100,000 of its own bitcoins, totaling around 7% of all bitcoins, and worth around $473 million near the time of the filing”.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Mt. Gox released a statement saying "The company believes there is a high possibility that the Bitcoins were stolen”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445925" y="89825"/>
            <a:ext cx="81602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/>
              <a:t>Witch Hunt to find Cold Wallets</a:t>
            </a: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75" y="1968425"/>
            <a:ext cx="8886825" cy="223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0700" y="1294725"/>
            <a:ext cx="6840201" cy="219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437" y="4337150"/>
            <a:ext cx="8972550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20750" y="2921975"/>
            <a:ext cx="5786450" cy="62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457200" y="1255966"/>
            <a:ext cx="8229600" cy="36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1F497D"/>
              </a:buClr>
              <a:buSzPct val="100000"/>
              <a:buFont typeface="Arial"/>
              <a:buChar char="●"/>
            </a:pPr>
            <a:r>
              <a:rPr lang="en" sz="3000">
                <a:solidFill>
                  <a:srgbClr val="1F497D"/>
                </a:solidFill>
              </a:rPr>
              <a:t>Opportunity to invest in Bitcoin like a commodity or foreign currency</a:t>
            </a:r>
          </a:p>
          <a:p>
            <a:pPr indent="-419100" lvl="0" marL="457200" rtl="0">
              <a:spcBef>
                <a:spcPts val="0"/>
              </a:spcBef>
              <a:buClr>
                <a:srgbClr val="1F497D"/>
              </a:buClr>
              <a:buSzPct val="100000"/>
              <a:buFont typeface="Arial"/>
              <a:buChar char="●"/>
            </a:pPr>
            <a:r>
              <a:rPr lang="en" sz="3000">
                <a:solidFill>
                  <a:srgbClr val="1F497D"/>
                </a:solidFill>
              </a:rPr>
              <a:t>Public transaction records may reveal information about Bitcoin exchanges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Since Last Time...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3000"/>
              <a:t>Taint Analysis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3000"/>
              <a:t>Coinbase vs. Circle Order Processing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3000"/>
              <a:t>Visualization of Results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3000"/>
              <a:t>Comparison/Applicability to Mt. Gox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Taint Analysis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3000"/>
              <a:t>Level of anonymity between two addresses involved in a transaction (“the link”)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3000"/>
              <a:t>High taint %</a:t>
            </a:r>
          </a:p>
          <a:p>
            <a:pPr indent="-4191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3000"/>
              <a:t>More easily traceable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3000"/>
              <a:t>Low taint %</a:t>
            </a:r>
          </a:p>
          <a:p>
            <a:pPr indent="-4191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3000"/>
              <a:t>Hard to trace back</a:t>
            </a:r>
          </a:p>
          <a:p>
            <a:pPr indent="-419100" lvl="1" marL="9144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3000"/>
              <a:t>Mixing service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Coinbase vs. Circle “Taint”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3000"/>
              <a:t>Taint analysis on our exchanges: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3000"/>
              <a:t>Coinbase - 20% taint; 70% taint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3000"/>
              <a:t>Circle - 0.8% taint; 8% taint 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3000"/>
              <a:t>(Our address vs. major exchange address)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Fulfillment Practices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3000"/>
              <a:t>Coinbase is peer-to-peer fulfillment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3000"/>
              <a:t>Circle uses a reserve system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3000"/>
              <a:t>Reflected in taint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384725" y="1622500"/>
            <a:ext cx="7920300" cy="200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4800"/>
              <a:t>Coinbase Visuals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1159725" y="101100"/>
            <a:ext cx="7315499" cy="1013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Coinbase Visualization</a:t>
            </a:r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050" y="0"/>
            <a:ext cx="745845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/>
          <p:nvPr/>
        </p:nvSpPr>
        <p:spPr>
          <a:xfrm>
            <a:off x="4282075" y="1555600"/>
            <a:ext cx="175499" cy="351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2025800" y="763800"/>
            <a:ext cx="175499" cy="351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687" y="-54162"/>
            <a:ext cx="7634624" cy="525182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/>
          <p:nvPr/>
        </p:nvSpPr>
        <p:spPr>
          <a:xfrm>
            <a:off x="4022800" y="426525"/>
            <a:ext cx="158999" cy="24269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3907575" y="1850175"/>
            <a:ext cx="158999" cy="24269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4729050" y="3750550"/>
            <a:ext cx="158999" cy="24269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esson-plan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