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85" r:id="rId20"/>
    <p:sldId id="286" r:id="rId21"/>
    <p:sldId id="275" r:id="rId22"/>
    <p:sldId id="277" r:id="rId23"/>
    <p:sldId id="278" r:id="rId24"/>
    <p:sldId id="279" r:id="rId25"/>
    <p:sldId id="276" r:id="rId26"/>
    <p:sldId id="280" r:id="rId27"/>
    <p:sldId id="281" r:id="rId28"/>
    <p:sldId id="282" r:id="rId29"/>
    <p:sldId id="283" r:id="rId30"/>
    <p:sldId id="284" r:id="rId31"/>
    <p:sldId id="287" r:id="rId32"/>
    <p:sldId id="289" r:id="rId33"/>
    <p:sldId id="290" r:id="rId34"/>
    <p:sldId id="288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F68A-C76D-4212-808E-FA8BB2051F8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FCE9-6B01-4FD2-9BB5-CEB9A5B0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cula.com/calculators/finance/bitcoin-minin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Evans and Samee Zahur</a:t>
            </a:r>
            <a:br>
              <a:rPr lang="en-US" dirty="0" smtClean="0"/>
            </a:br>
            <a:r>
              <a:rPr lang="en-US" dirty="0" smtClean="0"/>
              <a:t>CS4501, Fall 2015</a:t>
            </a:r>
            <a:br>
              <a:rPr lang="en-US" dirty="0" smtClean="0"/>
            </a:br>
            <a:r>
              <a:rPr lang="en-US" dirty="0" smtClean="0"/>
              <a:t>University of Virginia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advances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2251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93988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08574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" name="Arc 6"/>
          <p:cNvSpPr/>
          <p:nvPr/>
        </p:nvSpPr>
        <p:spPr>
          <a:xfrm>
            <a:off x="3742914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713196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575143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545425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1858266" y="242922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1828548" y="192848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480904" y="242133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451186" y="192059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×0+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×(1+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152001" y="2294917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advances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2251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93988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08574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" name="Arc 6"/>
          <p:cNvSpPr/>
          <p:nvPr/>
        </p:nvSpPr>
        <p:spPr>
          <a:xfrm>
            <a:off x="3742914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713196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575143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545425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1858266" y="242922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1828548" y="192848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480904" y="242133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451186" y="192059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×(1+2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152001" y="2294917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87638" y="5458455"/>
                <a:ext cx="7424703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38" y="5458455"/>
                <a:ext cx="7424703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/>
          <p:cNvSpPr/>
          <p:nvPr/>
        </p:nvSpPr>
        <p:spPr>
          <a:xfrm rot="10800000">
            <a:off x="2275918" y="556889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55134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372504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741193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Arc 6"/>
          <p:cNvSpPr/>
          <p:nvPr/>
        </p:nvSpPr>
        <p:spPr>
          <a:xfrm>
            <a:off x="4175533" y="107043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1957527" y="-747352"/>
            <a:ext cx="3991179" cy="4002037"/>
          </a:xfrm>
          <a:prstGeom prst="arc">
            <a:avLst>
              <a:gd name="adj1" fmla="val 12285499"/>
              <a:gd name="adj2" fmla="val 199279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6007762" y="107043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978044" y="56969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3969" y="60877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69" y="608770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00157" y="589234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57" y="589234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11093" y="2191932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93" y="2191932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3230" y="299234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30" y="2992345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 rot="10800000">
            <a:off x="2261167" y="56180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59321" y="600875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21" y="600875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3193" y="215660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3" y="2156605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913523" y="105464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883805" y="5539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81959" y="59298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59" y="592980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85831" y="214871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1" y="2148710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754082" y="1085533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Arc 26"/>
          <p:cNvSpPr/>
          <p:nvPr/>
        </p:nvSpPr>
        <p:spPr>
          <a:xfrm rot="10800000">
            <a:off x="845397" y="1085532"/>
            <a:ext cx="951744" cy="1000817"/>
          </a:xfrm>
          <a:prstGeom prst="arc">
            <a:avLst>
              <a:gd name="adj1" fmla="val 14023320"/>
              <a:gd name="adj2" fmla="val 845431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6999" y="222889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9" y="2228898"/>
                <a:ext cx="10430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08006" y="3808577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Selfish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72504" y="3810247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Others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35227" y="4817558"/>
                <a:ext cx="3125384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27" y="4817558"/>
                <a:ext cx="3125384" cy="5232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52341" y="5340843"/>
                <a:ext cx="2276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41" y="5340843"/>
                <a:ext cx="227652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8515" y="4802935"/>
                <a:ext cx="3125384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15" y="4802935"/>
                <a:ext cx="3125384" cy="5232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rot="10800000">
            <a:off x="850310" y="1090450"/>
            <a:ext cx="951744" cy="1000817"/>
          </a:xfrm>
          <a:prstGeom prst="arc">
            <a:avLst>
              <a:gd name="adj1" fmla="val 14023320"/>
              <a:gd name="adj2" fmla="val 8454317"/>
            </a:avLst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305636" y="1057629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300717" y="106254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4185092" y="106921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/>
      <p:bldP spid="30" grpId="0"/>
      <p:bldP spid="31" grpId="0"/>
      <p:bldP spid="32" grpId="0" animBg="1"/>
      <p:bldP spid="32" grpId="1" animBg="1"/>
      <p:bldP spid="15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/>
          <p:cNvSpPr/>
          <p:nvPr/>
        </p:nvSpPr>
        <p:spPr>
          <a:xfrm rot="10800000">
            <a:off x="2275918" y="556889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55134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372504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741193" y="107043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Arc 6"/>
          <p:cNvSpPr/>
          <p:nvPr/>
        </p:nvSpPr>
        <p:spPr>
          <a:xfrm>
            <a:off x="4175533" y="107043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1957527" y="-747352"/>
            <a:ext cx="3991179" cy="4002037"/>
          </a:xfrm>
          <a:prstGeom prst="arc">
            <a:avLst>
              <a:gd name="adj1" fmla="val 12285499"/>
              <a:gd name="adj2" fmla="val 199279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6007762" y="107043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978044" y="56969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3969" y="60877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69" y="608770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00157" y="589234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57" y="589234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11093" y="2191932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93" y="2191932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3230" y="299234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30" y="2992345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59321" y="600875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21" y="600875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3193" y="215660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3" y="2156605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913523" y="105464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883805" y="5539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81959" y="59298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59" y="592980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85831" y="214871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1" y="2148710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754082" y="1085533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Arc 26"/>
          <p:cNvSpPr/>
          <p:nvPr/>
        </p:nvSpPr>
        <p:spPr>
          <a:xfrm rot="10800000">
            <a:off x="845397" y="1085532"/>
            <a:ext cx="951744" cy="1000817"/>
          </a:xfrm>
          <a:prstGeom prst="arc">
            <a:avLst>
              <a:gd name="adj1" fmla="val 14023320"/>
              <a:gd name="adj2" fmla="val 845431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6999" y="222889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9" y="2228898"/>
                <a:ext cx="10430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08006" y="3808577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Selfish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72504" y="3810247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Others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35227" y="4817558"/>
                <a:ext cx="3125384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27" y="4817558"/>
                <a:ext cx="3125384" cy="5232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23587" y="5340843"/>
                <a:ext cx="2505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7" y="5340843"/>
                <a:ext cx="250527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8515" y="4802935"/>
                <a:ext cx="3125384" cy="8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15" y="4802935"/>
                <a:ext cx="3125384" cy="8543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2305636" y="1057629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35227" y="5864128"/>
                <a:ext cx="2031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27" y="5864128"/>
                <a:ext cx="203164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4819" y="514771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Selfish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559317" y="516441"/>
            <a:ext cx="204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Others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05328" y="1509129"/>
                <a:ext cx="3125384" cy="8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8" y="1509129"/>
                <a:ext cx="3125384" cy="8543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2311" y="1674687"/>
                <a:ext cx="2031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11" y="1674687"/>
                <a:ext cx="203164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9264" y="2694039"/>
                <a:ext cx="3824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At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=0.40</m:t>
                    </m:r>
                  </m:oMath>
                </a14:m>
                <a:r>
                  <a:rPr lang="en-US" sz="4000" dirty="0" smtClean="0"/>
                  <a:t>, </a:t>
                </a:r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4" y="2694039"/>
                <a:ext cx="3824749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5573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6071" y="3732499"/>
            <a:ext cx="51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Selfish reward = 0.64 blocks/cycle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20569" y="3732499"/>
            <a:ext cx="512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Honest reward = 0.84 blocks/cycle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52215" y="4682325"/>
                <a:ext cx="5592953" cy="124931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274320" tIns="274320" rIns="274320" bIns="27432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Selfish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Total</m:t>
                        </m:r>
                      </m:den>
                    </m:f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0.64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0.84+0.64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0.432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15" y="4682325"/>
                <a:ext cx="5592953" cy="12493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3" y="659836"/>
            <a:ext cx="10825293" cy="49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818497"/>
            <a:ext cx="11475950" cy="478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2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cooperatively – in pools!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profit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Intel Core i5 2600K</a:t>
            </a:r>
          </a:p>
          <a:p>
            <a:r>
              <a:rPr lang="en-US" dirty="0" smtClean="0"/>
              <a:t>Quad core</a:t>
            </a:r>
          </a:p>
          <a:p>
            <a:r>
              <a:rPr lang="en-US" dirty="0" smtClean="0"/>
              <a:t>Speed: total 17.3 M hashes per second</a:t>
            </a:r>
          </a:p>
          <a:p>
            <a:r>
              <a:rPr lang="en-US" dirty="0" smtClean="0"/>
              <a:t>Power: 75 Watts</a:t>
            </a:r>
          </a:p>
          <a:p>
            <a:pPr marL="0" indent="0">
              <a:buNone/>
            </a:pPr>
            <a:r>
              <a:rPr lang="en-US" dirty="0" smtClean="0"/>
              <a:t>At last night’s difficulty, we would need over 374,000 years.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85" y="4610894"/>
            <a:ext cx="15805019" cy="19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39"/>
            <a:ext cx="12157785" cy="6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Selfish mining – back with math!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1934670"/>
            <a:ext cx="7113716" cy="3423713"/>
          </a:xfrm>
        </p:spPr>
      </p:pic>
      <p:cxnSp>
        <p:nvCxnSpPr>
          <p:cNvPr id="8" name="Straight Connector 7"/>
          <p:cNvCxnSpPr/>
          <p:nvPr/>
        </p:nvCxnSpPr>
        <p:spPr>
          <a:xfrm>
            <a:off x="6364224" y="4946904"/>
            <a:ext cx="1764792" cy="557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01000" y="5221224"/>
                <a:ext cx="3648456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hashing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power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hashing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power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221224"/>
                <a:ext cx="3648456" cy="858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" y="227397"/>
            <a:ext cx="11977886" cy="5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computing: </a:t>
            </a:r>
            <a:r>
              <a:rPr lang="en-US" dirty="0" err="1" smtClean="0"/>
              <a:t>SETI@home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3" y="1409574"/>
            <a:ext cx="10706407" cy="51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Engaging small miners …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332"/>
            <a:ext cx="580178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468823"/>
            <a:ext cx="6667500" cy="497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368" y="5919019"/>
            <a:ext cx="337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GPUs @ 30-100 MH/sec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61471" y="6396335"/>
            <a:ext cx="313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ASICs @ 11 GH/sec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6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4" y="113224"/>
            <a:ext cx="9134475" cy="625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1535" y="6371149"/>
            <a:ext cx="47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blockchain.info/pools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4" y="625117"/>
            <a:ext cx="8067675" cy="49815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9225" y="3686175"/>
            <a:ext cx="4768645" cy="2370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426" y="5830529"/>
            <a:ext cx="64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at: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http://www.alcula.com/calculators/finance/bitcoin-mining/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92594" y="1950679"/>
            <a:ext cx="1671483" cy="5368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2774" y="639097"/>
            <a:ext cx="1995949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Pool manager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5560141" y="1966452"/>
            <a:ext cx="1101213" cy="1406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2590651">
            <a:off x="3751006" y="1966451"/>
            <a:ext cx="1101213" cy="1406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110836">
            <a:off x="7440679" y="1966453"/>
            <a:ext cx="1101213" cy="1406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90238" y="3372465"/>
            <a:ext cx="1936955" cy="193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081220" y="3696929"/>
            <a:ext cx="1936955" cy="193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Worker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8567145" y="3372464"/>
            <a:ext cx="1936955" cy="193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Worker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0147279" y="1778082"/>
            <a:ext cx="1799304" cy="1238864"/>
          </a:xfrm>
          <a:prstGeom prst="wedgeRoundRectCallout">
            <a:avLst>
              <a:gd name="adj1" fmla="val -37226"/>
              <a:gd name="adj2" fmla="val 8472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 I found a block!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0028903" y="5506065"/>
            <a:ext cx="835742" cy="452283"/>
          </a:xfrm>
          <a:prstGeom prst="wedgeRoundRectCallout">
            <a:avLst>
              <a:gd name="adj1" fmla="val -38624"/>
              <a:gd name="adj2" fmla="val -84691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784257" y="5732206"/>
            <a:ext cx="835742" cy="452283"/>
          </a:xfrm>
          <a:prstGeom prst="wedgeRoundRectCallout">
            <a:avLst>
              <a:gd name="adj1" fmla="val -38624"/>
              <a:gd name="adj2" fmla="val -84691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993057" y="5309419"/>
            <a:ext cx="835742" cy="452283"/>
          </a:xfrm>
          <a:prstGeom prst="wedgeRoundRectCallout">
            <a:avLst>
              <a:gd name="adj1" fmla="val 43729"/>
              <a:gd name="adj2" fmla="val -108604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“shares”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50676" y="4178710"/>
            <a:ext cx="1936955" cy="193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21178" y="1577847"/>
            <a:ext cx="1995949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Pool manager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2668545" y="2627556"/>
            <a:ext cx="1101213" cy="1406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0233" y="1868129"/>
            <a:ext cx="32839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Lower difficulty:</a:t>
            </a:r>
          </a:p>
          <a:p>
            <a:r>
              <a:rPr lang="en-US" dirty="0" smtClean="0"/>
              <a:t>Hash(B</a:t>
            </a:r>
            <a:r>
              <a:rPr lang="en-US" baseline="-25000" dirty="0" smtClean="0"/>
              <a:t>1</a:t>
            </a:r>
            <a:r>
              <a:rPr lang="en-US" dirty="0" smtClean="0"/>
              <a:t>) = 0x00000002dd43…</a:t>
            </a:r>
          </a:p>
          <a:p>
            <a:r>
              <a:rPr lang="en-US" dirty="0" smtClean="0"/>
              <a:t>Hash(B</a:t>
            </a:r>
            <a:r>
              <a:rPr lang="en-US" baseline="-25000" dirty="0" smtClean="0"/>
              <a:t>2</a:t>
            </a:r>
            <a:r>
              <a:rPr lang="en-US" dirty="0" smtClean="0"/>
              <a:t>) = 0x0000000076a5…</a:t>
            </a:r>
          </a:p>
          <a:p>
            <a:r>
              <a:rPr lang="en-US" dirty="0" smtClean="0"/>
              <a:t>Hash(B</a:t>
            </a:r>
            <a:r>
              <a:rPr lang="en-US" baseline="-25000" dirty="0" smtClean="0"/>
              <a:t>3</a:t>
            </a:r>
            <a:r>
              <a:rPr lang="en-US" dirty="0" smtClean="0"/>
              <a:t>) = 0x0000000f270b…</a:t>
            </a:r>
          </a:p>
          <a:p>
            <a:r>
              <a:rPr lang="en-US" dirty="0" smtClean="0"/>
              <a:t>Hash(B</a:t>
            </a:r>
            <a:r>
              <a:rPr lang="en-US" baseline="-25000" dirty="0" smtClean="0"/>
              <a:t>4</a:t>
            </a:r>
            <a:r>
              <a:rPr lang="en-US" dirty="0" smtClean="0"/>
              <a:t>) = 0x0000000f3f5b…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33" y="3913239"/>
            <a:ext cx="3736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Purpose of “shares”: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Proof of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Measures hash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rewards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When block is found:</a:t>
            </a:r>
          </a:p>
          <a:p>
            <a:pPr marL="457200" lvl="1" indent="0">
              <a:buNone/>
            </a:pPr>
            <a:r>
              <a:rPr lang="en-US" sz="3200" dirty="0" err="1" smtClean="0"/>
              <a:t>yourShares</a:t>
            </a:r>
            <a:r>
              <a:rPr lang="en-US" sz="3200" dirty="0" smtClean="0"/>
              <a:t> = shares you submitted since last block</a:t>
            </a:r>
          </a:p>
          <a:p>
            <a:pPr marL="457200" lvl="1" indent="0">
              <a:buNone/>
            </a:pPr>
            <a:r>
              <a:rPr lang="en-US" sz="3200" dirty="0" err="1" smtClean="0"/>
              <a:t>totalShares</a:t>
            </a:r>
            <a:r>
              <a:rPr lang="en-US" sz="3200" dirty="0" smtClean="0"/>
              <a:t> = shares submitted by the pool since last block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err="1" smtClean="0"/>
              <a:t>yourReward</a:t>
            </a:r>
            <a:r>
              <a:rPr lang="en-US" sz="3200" dirty="0" smtClean="0"/>
              <a:t> = 25 BTC * </a:t>
            </a:r>
            <a:r>
              <a:rPr lang="en-US" sz="3200" dirty="0" err="1" smtClean="0"/>
              <a:t>yourShares</a:t>
            </a:r>
            <a:r>
              <a:rPr lang="en-US" sz="3200" dirty="0" smtClean="0"/>
              <a:t>/</a:t>
            </a:r>
            <a:r>
              <a:rPr lang="en-US" sz="3200" dirty="0" err="1" smtClean="0"/>
              <a:t>totalShares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73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variation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347183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825625"/>
            <a:ext cx="67360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get more reward if this block is found is found early. I.e. early shares are worth more in expectation. Exploit by:</a:t>
            </a:r>
          </a:p>
          <a:p>
            <a:r>
              <a:rPr lang="en-US" dirty="0" smtClean="0"/>
              <a:t>Send shares only early in search</a:t>
            </a:r>
          </a:p>
          <a:p>
            <a:r>
              <a:rPr lang="en-US" dirty="0" smtClean="0"/>
              <a:t>Hop to a different pool if they found a block recently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share reward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7" y="1502392"/>
            <a:ext cx="1577340" cy="50292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2909317" y="1107858"/>
            <a:ext cx="493776" cy="60803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838200" y="1649647"/>
            <a:ext cx="492252" cy="2825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909317" y="1707245"/>
            <a:ext cx="509017" cy="4763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995674" y="1045284"/>
            <a:ext cx="398937" cy="173736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6939885" y="1047583"/>
            <a:ext cx="398937" cy="173736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22515" y="419709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93" y="979003"/>
            <a:ext cx="1577340" cy="5029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34" y="2041887"/>
            <a:ext cx="1577340" cy="5029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45" y="979003"/>
            <a:ext cx="1577340" cy="502920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flipV="1">
            <a:off x="8916162" y="1036140"/>
            <a:ext cx="398937" cy="173736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22" y="967560"/>
            <a:ext cx="1577340" cy="5029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74" y="967560"/>
            <a:ext cx="1577340" cy="50292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6939885" y="419709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8" name="Oval 37"/>
          <p:cNvSpPr/>
          <p:nvPr/>
        </p:nvSpPr>
        <p:spPr>
          <a:xfrm>
            <a:off x="3308574" y="419709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9" name="Arc 38"/>
          <p:cNvSpPr/>
          <p:nvPr/>
        </p:nvSpPr>
        <p:spPr>
          <a:xfrm>
            <a:off x="3742914" y="419709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0800000">
            <a:off x="3713196" y="369635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5575143" y="419709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0800000">
            <a:off x="5545425" y="369635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11350" y="373543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373543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67538" y="3715894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3715894"/>
                <a:ext cx="6507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78474" y="5318592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5318592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15222" y="529116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5291160"/>
                <a:ext cx="104303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>
            <a:off x="1858266" y="418920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0800000">
            <a:off x="1828548" y="368846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6702" y="3727535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3727535"/>
                <a:ext cx="65077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30574" y="528326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5283265"/>
                <a:ext cx="104303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80904" y="41813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0800000">
            <a:off x="7451186" y="368056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049340" y="371964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3719640"/>
                <a:ext cx="65077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853212" y="527537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5275370"/>
                <a:ext cx="10430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962032" y="4041375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78149" y="4041375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51697" y="4041375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7" grpId="1" animBg="1"/>
      <p:bldP spid="57" grpId="2" animBg="1"/>
      <p:bldP spid="58" grpId="0" animBg="1"/>
      <p:bldP spid="58" grpId="1" animBg="1"/>
      <p:bldP spid="59" grpId="0" animBg="1"/>
      <p:bldP spid="5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Combating pool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Ineffective methods:</a:t>
            </a:r>
          </a:p>
          <a:p>
            <a:r>
              <a:rPr lang="en-US" dirty="0" smtClean="0"/>
              <a:t>Detect and punish/ban</a:t>
            </a:r>
          </a:p>
          <a:p>
            <a:r>
              <a:rPr lang="en-US" dirty="0" smtClean="0"/>
              <a:t>Delaying pool block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De-incentivize by changing scoring system:</a:t>
            </a:r>
          </a:p>
          <a:p>
            <a:r>
              <a:rPr lang="en-US" dirty="0" smtClean="0"/>
              <a:t>Reward miners who stay longer</a:t>
            </a:r>
          </a:p>
          <a:p>
            <a:r>
              <a:rPr lang="en-US" dirty="0" smtClean="0"/>
              <a:t>Make rewards independent of “block found” time</a:t>
            </a:r>
          </a:p>
        </p:txBody>
      </p:sp>
    </p:spTree>
    <p:extLst>
      <p:ext uri="{BB962C8B-B14F-4D97-AF65-F5344CB8AC3E}">
        <p14:creationId xmlns:p14="http://schemas.microsoft.com/office/powerpoint/2010/main" val="2460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8981"/>
            <a:ext cx="10515600" cy="1325563"/>
          </a:xfrm>
        </p:spPr>
        <p:txBody>
          <a:bodyPr/>
          <a:lstStyle/>
          <a:p>
            <a:r>
              <a:rPr lang="en-US" dirty="0" smtClean="0"/>
              <a:t>Encouraging small miners …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6391"/>
            <a:ext cx="10515600" cy="3040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use “GPU/ASIC resistant” cryptocurrencies?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8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Databases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14856" y="2520569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1874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Jack.Clough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Betty.Smith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8c2odkw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2520569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68"/>
                <a:gridCol w="1481328"/>
                <a:gridCol w="235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“Salt”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Scrypt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password+salt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Jack.Clough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150FE5Btiq…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PaR6mPwHBj…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Betty.Smith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t1Y1B67ulN…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QrUaLRqFvc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800416"/>
            <a:ext cx="508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Insecure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19444" y="1690688"/>
            <a:ext cx="508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0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8" y="999240"/>
            <a:ext cx="11247597" cy="54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cryptocurrencies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553"/>
            <a:ext cx="9918408" cy="52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2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on Monday, Oct 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Next class on Wednesday, Oct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Problemset</a:t>
            </a:r>
            <a:r>
              <a:rPr lang="en-US" dirty="0" smtClean="0"/>
              <a:t> 2 is out: due Oct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Midterm: Oct 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55134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372504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741193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Arc 6"/>
          <p:cNvSpPr/>
          <p:nvPr/>
        </p:nvSpPr>
        <p:spPr>
          <a:xfrm>
            <a:off x="4175533" y="22798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1957527" y="462018"/>
            <a:ext cx="3991179" cy="4002037"/>
          </a:xfrm>
          <a:prstGeom prst="arc">
            <a:avLst>
              <a:gd name="adj1" fmla="val 12285499"/>
              <a:gd name="adj2" fmla="val 199279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6007762" y="22798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978044" y="177906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3969" y="181814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69" y="1818140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00157" y="1798604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57" y="1798604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11093" y="3401302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93" y="3401302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3230" y="420171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30" y="4201715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2290885" y="227191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2261167" y="177117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59321" y="1810245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21" y="1810245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3193" y="336597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3" y="3365975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913523" y="226401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883805" y="176327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81959" y="180235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59" y="1802350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85831" y="335808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1" y="3358080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754082" y="2294903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Arc 26"/>
          <p:cNvSpPr/>
          <p:nvPr/>
        </p:nvSpPr>
        <p:spPr>
          <a:xfrm rot="10800000">
            <a:off x="845397" y="2294902"/>
            <a:ext cx="951744" cy="1000817"/>
          </a:xfrm>
          <a:prstGeom prst="arc">
            <a:avLst>
              <a:gd name="adj1" fmla="val 14023320"/>
              <a:gd name="adj2" fmla="val 845431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6999" y="343826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9" y="3438268"/>
                <a:ext cx="10430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454589"/>
            <a:ext cx="11858625" cy="486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375773" y="5840050"/>
            <a:ext cx="5466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</a:t>
            </a:r>
            <a:r>
              <a:rPr lang="en-US" sz="2800" dirty="0" err="1" smtClean="0"/>
              <a:t>Ittay</a:t>
            </a:r>
            <a:r>
              <a:rPr lang="en-US" sz="2800" dirty="0" smtClean="0"/>
              <a:t> </a:t>
            </a:r>
            <a:r>
              <a:rPr lang="en-US" sz="2800" dirty="0" err="1" smtClean="0"/>
              <a:t>Eyal</a:t>
            </a:r>
            <a:r>
              <a:rPr lang="en-US" sz="2800" dirty="0" smtClean="0"/>
              <a:t> and </a:t>
            </a:r>
            <a:r>
              <a:rPr lang="en-US" sz="2800" dirty="0" err="1" smtClean="0"/>
              <a:t>Emin</a:t>
            </a:r>
            <a:r>
              <a:rPr lang="en-US" sz="2800" dirty="0" smtClean="0"/>
              <a:t> </a:t>
            </a:r>
            <a:r>
              <a:rPr lang="en-US" sz="2800" dirty="0" err="1" smtClean="0"/>
              <a:t>G</a:t>
            </a:r>
            <a:r>
              <a:rPr lang="en-US" sz="2800" dirty="0" err="1" smtClean="0">
                <a:effectLst/>
              </a:rPr>
              <a:t>ü</a:t>
            </a:r>
            <a:r>
              <a:rPr lang="en-US" sz="28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Sirer</a:t>
            </a:r>
            <a:r>
              <a:rPr lang="en-US" sz="2800" dirty="0" smtClean="0"/>
              <a:t>, 2013]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4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55134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372504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741193" y="2279806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Arc 6"/>
          <p:cNvSpPr/>
          <p:nvPr/>
        </p:nvSpPr>
        <p:spPr>
          <a:xfrm>
            <a:off x="4175533" y="22798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1957527" y="462018"/>
            <a:ext cx="3991179" cy="4002037"/>
          </a:xfrm>
          <a:prstGeom prst="arc">
            <a:avLst>
              <a:gd name="adj1" fmla="val 12285499"/>
              <a:gd name="adj2" fmla="val 199279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6007762" y="227980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978044" y="177906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3969" y="181814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69" y="1818140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00157" y="1798604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57" y="1798604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11093" y="3401302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93" y="3401302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3230" y="420171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30" y="4201715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2290885" y="227191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2261167" y="1771171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59321" y="1810245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21" y="1810245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3193" y="3365975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3" y="3365975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913523" y="226401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883805" y="1763276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81959" y="180235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59" y="1802350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85831" y="3358080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1" y="3358080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754082" y="2294903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Arc 26"/>
          <p:cNvSpPr/>
          <p:nvPr/>
        </p:nvSpPr>
        <p:spPr>
          <a:xfrm rot="10800000">
            <a:off x="845397" y="2294902"/>
            <a:ext cx="951744" cy="1000817"/>
          </a:xfrm>
          <a:prstGeom prst="arc">
            <a:avLst>
              <a:gd name="adj1" fmla="val 14023320"/>
              <a:gd name="adj2" fmla="val 845431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6999" y="343826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9" y="3438268"/>
                <a:ext cx="104303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96023" y="5250426"/>
            <a:ext cx="659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Blocks won = number of forward advances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3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advances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2251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93988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08574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" name="Arc 6"/>
          <p:cNvSpPr/>
          <p:nvPr/>
        </p:nvSpPr>
        <p:spPr>
          <a:xfrm>
            <a:off x="3742914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713196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575143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545425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1858266" y="242922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1828548" y="192848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480904" y="242133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451186" y="192059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230574" y="4680155"/>
                <a:ext cx="74247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/>
                  <a:t> = Expected number of </a:t>
                </a:r>
                <a:r>
                  <a:rPr lang="en-US" sz="2800" dirty="0" smtClean="0"/>
                  <a:t>additional forward </a:t>
                </a:r>
                <a:r>
                  <a:rPr lang="en-US" sz="2800" dirty="0" smtClean="0"/>
                  <a:t>steps taken, before we exit through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branch</a:t>
                </a:r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4680155"/>
                <a:ext cx="7424703" cy="1384995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3152001" y="2294917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advances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2251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93988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08574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" name="Arc 6"/>
          <p:cNvSpPr/>
          <p:nvPr/>
        </p:nvSpPr>
        <p:spPr>
          <a:xfrm>
            <a:off x="3742914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713196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575143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545425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1858266" y="242922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1828548" y="192848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480904" y="242133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451186" y="192059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×0+ 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152001" y="2294917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advances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2251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6939885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08574" y="2437122"/>
            <a:ext cx="905256" cy="90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" name="Arc 6"/>
          <p:cNvSpPr/>
          <p:nvPr/>
        </p:nvSpPr>
        <p:spPr>
          <a:xfrm>
            <a:off x="3742914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713196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575143" y="243712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5545425" y="193638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50" y="1975456"/>
                <a:ext cx="65077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8" y="1955920"/>
                <a:ext cx="65077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74" y="3558618"/>
                <a:ext cx="104303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22" y="3531186"/>
                <a:ext cx="104303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>
            <a:off x="1858266" y="242922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1828548" y="1928487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702" y="1967561"/>
                <a:ext cx="6507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3523291"/>
                <a:ext cx="104303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480904" y="242133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7451186" y="1920592"/>
            <a:ext cx="1847088" cy="1563624"/>
          </a:xfrm>
          <a:prstGeom prst="arc">
            <a:avLst>
              <a:gd name="adj1" fmla="val 14023320"/>
              <a:gd name="adj2" fmla="val 184006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40" y="1959666"/>
                <a:ext cx="6507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12" y="3515396"/>
                <a:ext cx="10430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×0+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×(1+…)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4" y="4680155"/>
                <a:ext cx="74247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152001" y="2294917"/>
            <a:ext cx="1228373" cy="12283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627</Words>
  <Application>Microsoft Office PowerPoint</Application>
  <PresentationFormat>Widescreen</PresentationFormat>
  <Paragraphs>233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More Mining</vt:lpstr>
      <vt:lpstr>Selfish mining – back with math!</vt:lpstr>
      <vt:lpstr>PowerPoint Presentation</vt:lpstr>
      <vt:lpstr>State diagram</vt:lpstr>
      <vt:lpstr>PowerPoint Presentation</vt:lpstr>
      <vt:lpstr>State diagram</vt:lpstr>
      <vt:lpstr>Expected advances</vt:lpstr>
      <vt:lpstr>Expected advances</vt:lpstr>
      <vt:lpstr>Expected advances</vt:lpstr>
      <vt:lpstr>Expected advances</vt:lpstr>
      <vt:lpstr>Expected advances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Mining cooperatively – in pools!</vt:lpstr>
      <vt:lpstr>Mining profit</vt:lpstr>
      <vt:lpstr>PowerPoint Presentation</vt:lpstr>
      <vt:lpstr>PowerPoint Presentation</vt:lpstr>
      <vt:lpstr>Distributed computing: SETI@home</vt:lpstr>
      <vt:lpstr>Engaging small miners … again</vt:lpstr>
      <vt:lpstr>PowerPoint Presentation</vt:lpstr>
      <vt:lpstr>PowerPoint Presentation</vt:lpstr>
      <vt:lpstr>PowerPoint Presentation</vt:lpstr>
      <vt:lpstr>Puzzle “shares”</vt:lpstr>
      <vt:lpstr>Proportional rewards</vt:lpstr>
      <vt:lpstr>Reward variation</vt:lpstr>
      <vt:lpstr>Expected share reward</vt:lpstr>
      <vt:lpstr>Combating pool hopping</vt:lpstr>
      <vt:lpstr>Encouraging small miners … again</vt:lpstr>
      <vt:lpstr>Password Databases</vt:lpstr>
      <vt:lpstr>PowerPoint Presentation</vt:lpstr>
      <vt:lpstr>Comparison of cryptocurrencies</vt:lpstr>
      <vt:lpstr>Logistics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 Zahur</dc:creator>
  <cp:lastModifiedBy>Samee Zahur</cp:lastModifiedBy>
  <cp:revision>78</cp:revision>
  <dcterms:created xsi:type="dcterms:W3CDTF">2015-09-29T23:04:36Z</dcterms:created>
  <dcterms:modified xsi:type="dcterms:W3CDTF">2015-09-30T17:15:14Z</dcterms:modified>
</cp:coreProperties>
</file>