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94" r:id="rId4"/>
    <p:sldId id="295" r:id="rId5"/>
    <p:sldId id="296" r:id="rId6"/>
    <p:sldId id="297" r:id="rId7"/>
    <p:sldId id="298" r:id="rId8"/>
    <p:sldId id="293" r:id="rId9"/>
    <p:sldId id="29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37" autoAdjust="0"/>
  </p:normalViewPr>
  <p:slideViewPr>
    <p:cSldViewPr snapToGrid="0" snapToObjects="1">
      <p:cViewPr varScale="1">
        <p:scale>
          <a:sx n="141" d="100"/>
          <a:sy n="141" d="100"/>
        </p:scale>
        <p:origin x="-54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C1F07-E5F6-4F48-8D06-203988F6F404}" type="datetimeFigureOut">
              <a:rPr lang="en-US" smtClean="0"/>
              <a:t>3/21/15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98E8-4767-B147-A4BC-3D4AEAB0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945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B3AB0-F62C-7E47-B4E5-71129CA1130C}" type="datetimeFigureOut">
              <a:rPr lang="en-US" smtClean="0"/>
              <a:t>3/21/15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C6317-934E-7546-9712-03C35947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36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9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9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3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6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2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8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8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hyperlink" Target="http://foldingcoin.net/wp/wp-content/uploads/2015/02/FoldingCoin-White-Paper-v1.0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Relationship Id="rId3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13077" y="3858604"/>
            <a:ext cx="3518361" cy="1138773"/>
          </a:xfrm>
          <a:prstGeom prst="rect">
            <a:avLst/>
          </a:prstGeom>
          <a:solidFill>
            <a:srgbClr val="800000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Book Antiqua"/>
                <a:cs typeface="Book Antiqua"/>
              </a:rPr>
              <a:t>Cryptocurrency Café</a:t>
            </a:r>
          </a:p>
          <a:p>
            <a:r>
              <a:rPr lang="en-US" sz="20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/>
                <a:cs typeface="Book Antiqua"/>
              </a:rPr>
              <a:t>UVa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/>
                <a:cs typeface="Book Antiqua"/>
              </a:rPr>
              <a:t> cs4501 Spring 2015</a:t>
            </a:r>
          </a:p>
          <a:p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/>
                <a:cs typeface="Book Antiqua"/>
              </a:rPr>
              <a:t>David Evans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860" y="220542"/>
            <a:ext cx="3083251" cy="1569660"/>
          </a:xfrm>
          <a:prstGeom prst="rect">
            <a:avLst/>
          </a:prstGeom>
          <a:solidFill>
            <a:schemeClr val="bg2">
              <a:lumMod val="10000"/>
              <a:alpha val="6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EBF1DE"/>
                </a:solidFill>
              </a:rPr>
              <a:t>Class 17:</a:t>
            </a:r>
          </a:p>
          <a:p>
            <a:pPr algn="ctr"/>
            <a:r>
              <a:rPr lang="en-US" sz="3200" dirty="0" err="1" smtClean="0">
                <a:solidFill>
                  <a:srgbClr val="EBF1DE"/>
                </a:solidFill>
              </a:rPr>
              <a:t>Permacoin</a:t>
            </a:r>
            <a:r>
              <a:rPr lang="en-US" sz="3200" dirty="0" smtClean="0">
                <a:solidFill>
                  <a:srgbClr val="EBF1DE"/>
                </a:solidFill>
              </a:rPr>
              <a:t>/</a:t>
            </a:r>
            <a:r>
              <a:rPr lang="en-US" sz="3200" dirty="0" err="1" smtClean="0">
                <a:solidFill>
                  <a:srgbClr val="EBF1DE"/>
                </a:solidFill>
              </a:rPr>
              <a:t>Ethereum</a:t>
            </a:r>
            <a:endParaRPr lang="en-US" sz="3200" b="1" i="1" dirty="0" smtClean="0">
              <a:solidFill>
                <a:srgbClr val="EBF1DE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42153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Final Project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Proposals due Thursday</a:t>
            </a:r>
          </a:p>
          <a:p>
            <a:pPr marL="0" indent="0">
              <a:buNone/>
            </a:pPr>
            <a:r>
              <a:rPr lang="en-US" b="1" dirty="0" smtClean="0"/>
              <a:t>Useful proofs of work?</a:t>
            </a:r>
          </a:p>
          <a:p>
            <a:pPr marL="0" indent="0">
              <a:buNone/>
            </a:pPr>
            <a:r>
              <a:rPr lang="en-US" b="1" smtClean="0"/>
              <a:t>More </a:t>
            </a:r>
            <a:r>
              <a:rPr lang="en-US" b="1"/>
              <a:t>p</a:t>
            </a:r>
            <a:r>
              <a:rPr lang="en-US" b="1" smtClean="0"/>
              <a:t>owerful </a:t>
            </a:r>
            <a:r>
              <a:rPr lang="en-US" b="1" dirty="0" smtClean="0"/>
              <a:t>scripts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5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Proofs-of-Work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Bitcoin</a:t>
            </a:r>
            <a:r>
              <a:rPr lang="en-US" dirty="0" smtClean="0"/>
              <a:t>: SHA-256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Compute intensive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No value, motivates investment in SHA ASICs</a:t>
            </a:r>
          </a:p>
          <a:p>
            <a:pPr marL="0" indent="0">
              <a:buNone/>
            </a:pPr>
            <a:r>
              <a:rPr lang="en-US" dirty="0" err="1" smtClean="0"/>
              <a:t>Litecoin</a:t>
            </a:r>
            <a:r>
              <a:rPr lang="en-US" dirty="0" smtClean="0"/>
              <a:t>, </a:t>
            </a:r>
            <a:r>
              <a:rPr lang="en-US" dirty="0" err="1" smtClean="0"/>
              <a:t>Dogecoin</a:t>
            </a:r>
            <a:r>
              <a:rPr lang="en-US" dirty="0" smtClean="0"/>
              <a:t>: </a:t>
            </a:r>
            <a:r>
              <a:rPr lang="en-US" dirty="0" err="1" smtClean="0"/>
              <a:t>scrypt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Memory-access intensive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No value, motivates investment in general-			purpose computing (?)</a:t>
            </a: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4400550"/>
            <a:ext cx="647360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Can we have a proof-of-work that also produces something useful?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8383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of Useful Proofs-of-Work</a:t>
            </a:r>
            <a:endParaRPr lang="en-US" dirty="0"/>
          </a:p>
        </p:txBody>
      </p:sp>
      <p:pic>
        <p:nvPicPr>
          <p:cNvPr id="5" name="Content Placeholder 4" descr="Screen Shot 2015-03-16 at 10.12.0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6" b="5016"/>
          <a:stretch>
            <a:fillRect/>
          </a:stretch>
        </p:blipFill>
        <p:spPr>
          <a:xfrm>
            <a:off x="4823926" y="1174849"/>
            <a:ext cx="4016965" cy="1656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2876550"/>
            <a:ext cx="75448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Need to </a:t>
            </a:r>
            <a:r>
              <a:rPr lang="en-US" sz="2400" i="1" dirty="0"/>
              <a:t>embed previous block and transactions </a:t>
            </a:r>
            <a:r>
              <a:rPr lang="en-US" sz="2400" dirty="0"/>
              <a:t>in </a:t>
            </a:r>
            <a:r>
              <a:rPr lang="en-US" sz="2400" dirty="0" smtClean="0"/>
              <a:t>problem</a:t>
            </a:r>
            <a:endParaRPr lang="en-US" sz="2400" b="1" dirty="0" smtClean="0"/>
          </a:p>
          <a:p>
            <a:r>
              <a:rPr lang="en-US" sz="2400" dirty="0" smtClean="0"/>
              <a:t>Need </a:t>
            </a:r>
            <a:r>
              <a:rPr lang="en-US" sz="2400" i="1" dirty="0" smtClean="0"/>
              <a:t>random</a:t>
            </a:r>
            <a:r>
              <a:rPr lang="en-US" sz="2400" dirty="0" smtClean="0"/>
              <a:t> problem instances to be useful</a:t>
            </a:r>
          </a:p>
          <a:p>
            <a:r>
              <a:rPr lang="en-US" sz="2400" dirty="0" smtClean="0"/>
              <a:t>Need </a:t>
            </a:r>
            <a:r>
              <a:rPr lang="en-US" sz="2400" i="1" dirty="0" smtClean="0"/>
              <a:t>partially-selected</a:t>
            </a:r>
            <a:r>
              <a:rPr lang="en-US" sz="2400" dirty="0" smtClean="0"/>
              <a:t> problem instances to be hard</a:t>
            </a:r>
          </a:p>
          <a:p>
            <a:r>
              <a:rPr lang="en-US" sz="2400" dirty="0" smtClean="0"/>
              <a:t>Must be easy to verify winning results</a:t>
            </a:r>
          </a:p>
          <a:p>
            <a:r>
              <a:rPr lang="en-US" sz="2400" dirty="0" smtClean="0"/>
              <a:t>Want adjustable difficulty</a:t>
            </a:r>
          </a:p>
        </p:txBody>
      </p:sp>
      <p:pic>
        <p:nvPicPr>
          <p:cNvPr id="7" name="Picture 6" descr="Screen Shot 2015-03-16 at 10.23.3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4" y="1174849"/>
            <a:ext cx="4342173" cy="1656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074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Screen Shot 2015-03-16 at 10.18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3350"/>
            <a:ext cx="7133759" cy="48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hlinkClick r:id="rId3"/>
          </p:cNvPr>
          <p:cNvSpPr/>
          <p:nvPr/>
        </p:nvSpPr>
        <p:spPr>
          <a:xfrm>
            <a:off x="3810000" y="57150"/>
            <a:ext cx="5209784" cy="253916"/>
          </a:xfrm>
          <a:prstGeom prst="rect">
            <a:avLst/>
          </a:prstGeom>
          <a:solidFill>
            <a:srgbClr val="DDD9C3"/>
          </a:solidFill>
        </p:spPr>
        <p:txBody>
          <a:bodyPr wrap="square">
            <a:spAutoFit/>
          </a:bodyPr>
          <a:lstStyle/>
          <a:p>
            <a:r>
              <a:rPr lang="en-US" sz="1050" dirty="0"/>
              <a:t>http://</a:t>
            </a:r>
            <a:r>
              <a:rPr lang="en-US" sz="1050" dirty="0" err="1"/>
              <a:t>foldingcoin.net</a:t>
            </a:r>
            <a:r>
              <a:rPr lang="en-US" sz="1050" dirty="0"/>
              <a:t>/</a:t>
            </a:r>
            <a:r>
              <a:rPr lang="en-US" sz="1050" dirty="0" err="1"/>
              <a:t>wp</a:t>
            </a:r>
            <a:r>
              <a:rPr lang="en-US" sz="1050" dirty="0"/>
              <a:t>/</a:t>
            </a:r>
            <a:r>
              <a:rPr lang="en-US" sz="1050" dirty="0" err="1"/>
              <a:t>wp</a:t>
            </a:r>
            <a:r>
              <a:rPr lang="en-US" sz="1050" dirty="0"/>
              <a:t>-content/uploads/2015/02/FoldingCoin-White-Paper-v1.0.pdf</a:t>
            </a:r>
          </a:p>
        </p:txBody>
      </p:sp>
    </p:spTree>
    <p:extLst>
      <p:ext uri="{BB962C8B-B14F-4D97-AF65-F5344CB8AC3E}">
        <p14:creationId xmlns:p14="http://schemas.microsoft.com/office/powerpoint/2010/main" val="230928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Screen Shot 2015-03-16 at 10.25.57 A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26" y="609621"/>
            <a:ext cx="6196574" cy="1598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56626" y="249451"/>
            <a:ext cx="425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IEEE Security and Privacy (“Oakland”), 2014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0668" y="2711373"/>
            <a:ext cx="8017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Proof-of-</a:t>
            </a:r>
            <a:r>
              <a:rPr lang="en-US" sz="2800" b="1" dirty="0" err="1" smtClean="0"/>
              <a:t>Retrievability</a:t>
            </a:r>
            <a:r>
              <a:rPr lang="en-US" sz="2800" dirty="0" smtClean="0"/>
              <a:t>: node is storing what it should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3409950"/>
            <a:ext cx="7097239" cy="646331"/>
          </a:xfrm>
          <a:prstGeom prst="rect">
            <a:avLst/>
          </a:prstGeom>
          <a:solidFill>
            <a:srgbClr val="DDD9C3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Ensure local storage: block access depend on </a:t>
            </a:r>
            <a:r>
              <a:rPr lang="en-US" i="1" dirty="0" smtClean="0"/>
              <a:t>private key</a:t>
            </a:r>
            <a:r>
              <a:rPr lang="en-US" dirty="0" smtClean="0"/>
              <a:t>, which is also owner of coin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4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Permacoin</a:t>
            </a:r>
            <a:r>
              <a:rPr lang="en-US" dirty="0" smtClean="0"/>
              <a:t>: </a:t>
            </a:r>
            <a:r>
              <a:rPr lang="en-US" dirty="0" err="1" smtClean="0"/>
              <a:t>Merkle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Screen Shot 2015-03-16 at 10.35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84" y="1035697"/>
            <a:ext cx="6691083" cy="3731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436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8" y="801701"/>
            <a:ext cx="3501451" cy="4341799"/>
          </a:xfrm>
          <a:prstGeom prst="rect">
            <a:avLst/>
          </a:prstGeom>
        </p:spPr>
      </p:pic>
      <p:pic>
        <p:nvPicPr>
          <p:cNvPr id="5" name="Picture 4" descr="Screen Shot 2015-03-15 at 9.40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259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52709" y="2054274"/>
            <a:ext cx="55593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Bitcoin</a:t>
            </a:r>
            <a:r>
              <a:rPr lang="en-US" sz="2800" dirty="0" smtClean="0"/>
              <a:t>-like decentralized currencies:</a:t>
            </a:r>
          </a:p>
          <a:p>
            <a:r>
              <a:rPr lang="en-US" sz="2800" dirty="0" smtClean="0"/>
              <a:t>it is about </a:t>
            </a:r>
            <a:r>
              <a:rPr lang="en-US" sz="2800" b="1" dirty="0" smtClean="0"/>
              <a:t>the community</a:t>
            </a:r>
            <a:r>
              <a:rPr lang="en-US" sz="2800" dirty="0" smtClean="0"/>
              <a:t>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282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Project Proposals due Thursday</a:t>
            </a:r>
            <a:r>
              <a:rPr lang="en-US" dirty="0" smtClean="0"/>
              <a:t> (11:59pm)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14800" y="2263219"/>
            <a:ext cx="4572000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2800" dirty="0"/>
              <a:t>If you don’t already have an idea or are looking for teammates, come to office hours!  (right now)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8" y="963843"/>
            <a:ext cx="3370691" cy="417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7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0E6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37820</TotalTime>
  <Words>210</Words>
  <Application>Microsoft Macintosh PowerPoint</Application>
  <PresentationFormat>On-screen Show (16:9)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Plan</vt:lpstr>
      <vt:lpstr>Proofs-of-Work</vt:lpstr>
      <vt:lpstr>Challenge of Useful Proofs-of-Work</vt:lpstr>
      <vt:lpstr>PowerPoint Presentation</vt:lpstr>
      <vt:lpstr>PowerPoint Presentation</vt:lpstr>
      <vt:lpstr>Permacoin: Merkle Tree</vt:lpstr>
      <vt:lpstr>PowerPoint Presentation</vt:lpstr>
      <vt:lpstr>Charge</vt:lpstr>
    </vt:vector>
  </TitlesOfParts>
  <Company>Udacity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Evans</dc:creator>
  <cp:lastModifiedBy>David Evans</cp:lastModifiedBy>
  <cp:revision>334</cp:revision>
  <cp:lastPrinted>2015-03-16T16:27:40Z</cp:lastPrinted>
  <dcterms:created xsi:type="dcterms:W3CDTF">2015-01-10T23:57:16Z</dcterms:created>
  <dcterms:modified xsi:type="dcterms:W3CDTF">2015-03-23T20:59:06Z</dcterms:modified>
</cp:coreProperties>
</file>