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7" r:id="rId12"/>
    <p:sldId id="288" r:id="rId13"/>
    <p:sldId id="289" r:id="rId14"/>
    <p:sldId id="290" r:id="rId15"/>
    <p:sldId id="291" r:id="rId16"/>
    <p:sldId id="284" r:id="rId17"/>
    <p:sldId id="285" r:id="rId18"/>
    <p:sldId id="272" r:id="rId19"/>
    <p:sldId id="273" r:id="rId20"/>
    <p:sldId id="276" r:id="rId21"/>
    <p:sldId id="277" r:id="rId22"/>
    <p:sldId id="281" r:id="rId23"/>
    <p:sldId id="298" r:id="rId24"/>
    <p:sldId id="292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303" r:id="rId34"/>
    <p:sldId id="304" r:id="rId35"/>
    <p:sldId id="30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12" y="-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2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6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D983B-119C-48AC-8D03-9156323D5F29}" type="datetimeFigureOut">
              <a:rPr lang="en-US" smtClean="0"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C6DC-40D1-438B-A437-0F70C013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90.png"/><Relationship Id="rId5" Type="http://schemas.openxmlformats.org/officeDocument/2006/relationships/image" Target="../media/image200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Relationship Id="rId9" Type="http://schemas.openxmlformats.org/officeDocument/2006/relationships/image" Target="../media/image220.png"/><Relationship Id="rId10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7" Type="http://schemas.openxmlformats.org/officeDocument/2006/relationships/image" Target="../media/image14.png"/><Relationship Id="rId8" Type="http://schemas.openxmlformats.org/officeDocument/2006/relationships/image" Target="../media/image26.png"/><Relationship Id="rId9" Type="http://schemas.openxmlformats.org/officeDocument/2006/relationships/image" Target="../media/image25.jp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hyperlink" Target="http://www.coindesk.com/math-behind-bitcoin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Asymmetric Key Signatures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Evans and Samee Zahur</a:t>
            </a:r>
          </a:p>
          <a:p>
            <a:r>
              <a:rPr lang="en-US" dirty="0" smtClean="0"/>
              <a:t>CS4501,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69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22213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trike="sngStrike" dirty="0" smtClean="0"/>
              <a:t>Discrete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Logarithm </a:t>
            </a:r>
            <a:br>
              <a:rPr lang="en-US" dirty="0" smtClean="0"/>
            </a:b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388" t="16209" r="24261" b="7274"/>
          <a:stretch/>
        </p:blipFill>
        <p:spPr>
          <a:xfrm>
            <a:off x="4329071" y="241637"/>
            <a:ext cx="7356961" cy="59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4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element out of …?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23" y="2761487"/>
            <a:ext cx="1629844" cy="1632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0849" y="2761487"/>
            <a:ext cx="1211543" cy="1632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2" y="2082853"/>
            <a:ext cx="1911096" cy="9722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36976" y="3447288"/>
            <a:ext cx="518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18688" y="4050792"/>
            <a:ext cx="518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46688" y="3473960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88" y="3473960"/>
                <a:ext cx="117043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46688" y="4085581"/>
                <a:ext cx="117043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88" y="4085581"/>
                <a:ext cx="1170432" cy="374270"/>
              </a:xfrm>
              <a:prstGeom prst="rect">
                <a:avLst/>
              </a:prstGeom>
              <a:blipFill rotWithShape="0"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6523" y="4501832"/>
                <a:ext cx="1629844" cy="99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</a:t>
                </a:r>
                <a:r>
                  <a:rPr lang="en-US" b="1" dirty="0" smtClean="0"/>
                  <a:t>random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</a:p>
              <a:p>
                <a:r>
                  <a:rPr lang="en-US" dirty="0" smtClean="0"/>
                  <a:t>Computes</a:t>
                </a:r>
                <a:br>
                  <a:rPr lang="en-US" dirty="0" smtClean="0"/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23" y="4501832"/>
                <a:ext cx="1629844" cy="991105"/>
              </a:xfrm>
              <a:prstGeom prst="rect">
                <a:avLst/>
              </a:prstGeom>
              <a:blipFill rotWithShape="0">
                <a:blip r:embed="rId7"/>
                <a:stretch>
                  <a:fillRect l="-2985" t="-3067" r="-1866"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62717" y="4501831"/>
                <a:ext cx="1633427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</a:t>
                </a:r>
                <a:r>
                  <a:rPr lang="en-US" b="1" dirty="0" smtClean="0"/>
                  <a:t>random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b</a:t>
                </a:r>
              </a:p>
              <a:p>
                <a:r>
                  <a:rPr lang="en-US" dirty="0" smtClean="0"/>
                  <a:t>Computes</a:t>
                </a:r>
                <a:br>
                  <a:rPr lang="en-US" dirty="0" smtClean="0"/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17" y="4501831"/>
                <a:ext cx="1633427" cy="928267"/>
              </a:xfrm>
              <a:prstGeom prst="rect">
                <a:avLst/>
              </a:prstGeom>
              <a:blipFill rotWithShape="0">
                <a:blip r:embed="rId8"/>
                <a:stretch>
                  <a:fillRect l="-2985" t="-3268" r="-186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5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 5 Exponentiation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4106181"/>
                  </p:ext>
                </p:extLst>
              </p:nvPr>
            </p:nvGraphicFramePr>
            <p:xfrm>
              <a:off x="3713988" y="2072513"/>
              <a:ext cx="4764024" cy="27685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9336"/>
                    <a:gridCol w="529336"/>
                    <a:gridCol w="529336"/>
                    <a:gridCol w="529336"/>
                    <a:gridCol w="529336"/>
                    <a:gridCol w="529336"/>
                    <a:gridCol w="529336"/>
                    <a:gridCol w="529336"/>
                    <a:gridCol w="52933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74106181"/>
                  </p:ext>
                </p:extLst>
              </p:nvPr>
            </p:nvGraphicFramePr>
            <p:xfrm>
              <a:off x="3713988" y="2072513"/>
              <a:ext cx="4764024" cy="2225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9336"/>
                    <a:gridCol w="529336"/>
                    <a:gridCol w="529336"/>
                    <a:gridCol w="529336"/>
                    <a:gridCol w="529336"/>
                    <a:gridCol w="529336"/>
                    <a:gridCol w="529336"/>
                    <a:gridCol w="529336"/>
                    <a:gridCol w="5293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9" t="-8197" r="-80344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4184904" y="3922522"/>
            <a:ext cx="3822192" cy="375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84904" y="2810002"/>
            <a:ext cx="3822192" cy="375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78240" y="281000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78240" y="3922522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007096" y="2677494"/>
            <a:ext cx="780288" cy="285162"/>
          </a:xfrm>
          <a:custGeom>
            <a:avLst/>
            <a:gdLst>
              <a:gd name="connsiteX0" fmla="*/ 0 w 749808"/>
              <a:gd name="connsiteY0" fmla="*/ 257730 h 257730"/>
              <a:gd name="connsiteX1" fmla="*/ 512064 w 749808"/>
              <a:gd name="connsiteY1" fmla="*/ 1698 h 257730"/>
              <a:gd name="connsiteX2" fmla="*/ 749808 w 749808"/>
              <a:gd name="connsiteY2" fmla="*/ 166290 h 25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" h="257730">
                <a:moveTo>
                  <a:pt x="0" y="257730"/>
                </a:moveTo>
                <a:cubicBezTo>
                  <a:pt x="193548" y="137334"/>
                  <a:pt x="387096" y="16938"/>
                  <a:pt x="512064" y="1698"/>
                </a:cubicBezTo>
                <a:cubicBezTo>
                  <a:pt x="637032" y="-13542"/>
                  <a:pt x="693420" y="76374"/>
                  <a:pt x="749808" y="16629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007096" y="3822026"/>
            <a:ext cx="780288" cy="285162"/>
          </a:xfrm>
          <a:custGeom>
            <a:avLst/>
            <a:gdLst>
              <a:gd name="connsiteX0" fmla="*/ 0 w 749808"/>
              <a:gd name="connsiteY0" fmla="*/ 257730 h 257730"/>
              <a:gd name="connsiteX1" fmla="*/ 512064 w 749808"/>
              <a:gd name="connsiteY1" fmla="*/ 1698 h 257730"/>
              <a:gd name="connsiteX2" fmla="*/ 749808 w 749808"/>
              <a:gd name="connsiteY2" fmla="*/ 166290 h 25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" h="257730">
                <a:moveTo>
                  <a:pt x="0" y="257730"/>
                </a:moveTo>
                <a:cubicBezTo>
                  <a:pt x="193548" y="137334"/>
                  <a:pt x="387096" y="16938"/>
                  <a:pt x="512064" y="1698"/>
                </a:cubicBezTo>
                <a:cubicBezTo>
                  <a:pt x="637032" y="-13542"/>
                  <a:pt x="693420" y="76374"/>
                  <a:pt x="749808" y="16629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83052" y="4744181"/>
                <a:ext cx="6025896" cy="16276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In mod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multiplication, multiplicative order is always a factor of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052" y="4744181"/>
                <a:ext cx="6025896" cy="1627632"/>
              </a:xfrm>
              <a:prstGeom prst="rect">
                <a:avLst/>
              </a:prstGeom>
              <a:blipFill rotWithShape="0">
                <a:blip r:embed="rId3"/>
                <a:stretch>
                  <a:fillRect r="-606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42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 Modulus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Multiplicative order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at most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Pick random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84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4022" r="48848" b="13018"/>
          <a:stretch/>
        </p:blipFill>
        <p:spPr>
          <a:xfrm>
            <a:off x="838200" y="365125"/>
            <a:ext cx="9354532" cy="85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01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4022" r="48848" b="13018"/>
          <a:stretch/>
        </p:blipFill>
        <p:spPr>
          <a:xfrm>
            <a:off x="838200" y="-3901966"/>
            <a:ext cx="9354532" cy="85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Cryptography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0849" y="2761487"/>
            <a:ext cx="1211543" cy="1632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2" y="2082853"/>
            <a:ext cx="1911096" cy="9722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36976" y="3447288"/>
            <a:ext cx="518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18688" y="4050792"/>
            <a:ext cx="518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00450" y="3379709"/>
                <a:ext cx="230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Publicly announces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450" y="3379709"/>
                <a:ext cx="23090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05556" y="4041813"/>
                <a:ext cx="12988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56" y="4041813"/>
                <a:ext cx="1298848" cy="374270"/>
              </a:xfrm>
              <a:prstGeom prst="rect">
                <a:avLst/>
              </a:prstGeom>
              <a:blipFill rotWithShape="0"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6523" y="4501832"/>
                <a:ext cx="1507805" cy="99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secret </a:t>
                </a:r>
                <a:r>
                  <a:rPr lang="en-US" i="1" dirty="0" smtClean="0"/>
                  <a:t>a</a:t>
                </a:r>
              </a:p>
              <a:p>
                <a:r>
                  <a:rPr lang="en-US" dirty="0" smtClean="0"/>
                  <a:t>Computes</a:t>
                </a:r>
                <a:br>
                  <a:rPr lang="en-US" dirty="0" smtClean="0"/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23" y="4501832"/>
                <a:ext cx="1507805" cy="991105"/>
              </a:xfrm>
              <a:prstGeom prst="rect">
                <a:avLst/>
              </a:prstGeom>
              <a:blipFill rotWithShape="0">
                <a:blip r:embed="rId7"/>
                <a:stretch>
                  <a:fillRect l="-3226" t="-3067"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62717" y="4501831"/>
                <a:ext cx="2492963" cy="1487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random secret </a:t>
                </a:r>
                <a:r>
                  <a:rPr lang="en-US" i="1" dirty="0" smtClean="0"/>
                  <a:t>b. </a:t>
                </a:r>
                <a:r>
                  <a:rPr lang="en-US" dirty="0" smtClean="0"/>
                  <a:t>Computes</a:t>
                </a:r>
                <a:br>
                  <a:rPr lang="en-US" dirty="0" smtClean="0"/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Encrypts message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17" y="4501831"/>
                <a:ext cx="2492963" cy="1487202"/>
              </a:xfrm>
              <a:prstGeom prst="rect">
                <a:avLst/>
              </a:prstGeom>
              <a:blipFill rotWithShape="0">
                <a:blip r:embed="rId8"/>
                <a:stretch>
                  <a:fillRect l="-1956" t="-2049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30168" y="4811723"/>
                <a:ext cx="3849624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Public values: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Shared secret: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68" y="4811723"/>
                <a:ext cx="3849624" cy="651269"/>
              </a:xfrm>
              <a:prstGeom prst="rect">
                <a:avLst/>
              </a:prstGeom>
              <a:blipFill rotWithShape="0">
                <a:blip r:embed="rId9"/>
                <a:stretch>
                  <a:fillRect t="-3738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23" y="2939488"/>
            <a:ext cx="1438275" cy="1438275"/>
          </a:xfrm>
        </p:spPr>
      </p:pic>
    </p:spTree>
    <p:extLst>
      <p:ext uri="{BB962C8B-B14F-4D97-AF65-F5344CB8AC3E}">
        <p14:creationId xmlns:p14="http://schemas.microsoft.com/office/powerpoint/2010/main" val="290262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 (MITM)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0849" y="2761487"/>
            <a:ext cx="1211543" cy="16323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949302" y="3447288"/>
            <a:ext cx="96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31014" y="4050792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43003" y="3393018"/>
                <a:ext cx="381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003" y="3393018"/>
                <a:ext cx="38186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8913" y="4190628"/>
                <a:ext cx="126227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13" y="4190628"/>
                <a:ext cx="1262272" cy="374270"/>
              </a:xfrm>
              <a:prstGeom prst="rect">
                <a:avLst/>
              </a:prstGeom>
              <a:blipFill rotWithShape="0">
                <a:blip r:embed="rId4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6523" y="4501832"/>
                <a:ext cx="1507805" cy="99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secret </a:t>
                </a:r>
                <a:r>
                  <a:rPr lang="en-US" i="1" dirty="0" smtClean="0"/>
                  <a:t>a</a:t>
                </a:r>
              </a:p>
              <a:p>
                <a:r>
                  <a:rPr lang="en-US" dirty="0" smtClean="0"/>
                  <a:t>Computes</a:t>
                </a:r>
                <a:br>
                  <a:rPr lang="en-US" dirty="0" smtClean="0"/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23" y="4501832"/>
                <a:ext cx="1507805" cy="991105"/>
              </a:xfrm>
              <a:prstGeom prst="rect">
                <a:avLst/>
              </a:prstGeom>
              <a:blipFill rotWithShape="0">
                <a:blip r:embed="rId7"/>
                <a:stretch>
                  <a:fillRect l="-3226" t="-3067"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62717" y="4501831"/>
                <a:ext cx="2492963" cy="121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secret </a:t>
                </a:r>
                <a:r>
                  <a:rPr lang="en-US" i="1" dirty="0" smtClean="0"/>
                  <a:t>b. </a:t>
                </a:r>
                <a:r>
                  <a:rPr lang="en-US" dirty="0" smtClean="0"/>
                  <a:t>Computes</a:t>
                </a:r>
                <a:br>
                  <a:rPr lang="en-US" dirty="0" smtClean="0"/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Encrypts message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17" y="4501831"/>
                <a:ext cx="2492963" cy="1210203"/>
              </a:xfrm>
              <a:prstGeom prst="rect">
                <a:avLst/>
              </a:prstGeom>
              <a:blipFill rotWithShape="0">
                <a:blip r:embed="rId8"/>
                <a:stretch>
                  <a:fillRect l="-1956" t="-2513" r="-2200" b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23" y="2939488"/>
            <a:ext cx="1438275" cy="143827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939488"/>
            <a:ext cx="2054313" cy="178308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972317" y="3447288"/>
            <a:ext cx="96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54029" y="4050792"/>
            <a:ext cx="987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66018" y="3393018"/>
                <a:ext cx="381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018" y="3393018"/>
                <a:ext cx="381862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58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41928" y="4190628"/>
                <a:ext cx="126227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928" y="4190628"/>
                <a:ext cx="1262272" cy="374270"/>
              </a:xfrm>
              <a:prstGeom prst="rect">
                <a:avLst/>
              </a:prstGeom>
              <a:blipFill rotWithShape="0">
                <a:blip r:embed="rId12"/>
                <a:stretch>
                  <a:fillRect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06240" y="4846606"/>
                <a:ext cx="2048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random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Reads everything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4846606"/>
                <a:ext cx="2048256" cy="646331"/>
              </a:xfrm>
              <a:prstGeom prst="rect">
                <a:avLst/>
              </a:prstGeom>
              <a:blipFill rotWithShape="0">
                <a:blip r:embed="rId13"/>
                <a:stretch>
                  <a:fillRect l="-238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22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40" y="2468880"/>
            <a:ext cx="9564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Digital Signature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5499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Easy to verify</a:t>
                </a:r>
              </a:p>
              <a:p>
                <a:r>
                  <a:rPr lang="en-US" dirty="0" smtClean="0"/>
                  <a:t>Everybody has your “verification key”, </a:t>
                </a:r>
                <a:r>
                  <a:rPr lang="en-US" i="1" dirty="0" err="1" smtClean="0"/>
                  <a:t>vk</a:t>
                </a:r>
                <a:endParaRPr lang="en-US" i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Hard to forge</a:t>
                </a:r>
              </a:p>
              <a:p>
                <a:r>
                  <a:rPr lang="en-US" dirty="0" smtClean="0"/>
                  <a:t>Nobody but you has the “signing key”, </a:t>
                </a:r>
                <a:r>
                  <a:rPr lang="en-US" i="1" dirty="0" err="1" smtClean="0"/>
                  <a:t>sk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Hard to repudiate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dirty="0" smtClean="0"/>
                  <a:t>Everybody knows only you have signing key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false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verify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40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42" y="1027906"/>
            <a:ext cx="2592515" cy="25925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93" y="3620421"/>
            <a:ext cx="1708238" cy="2298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773" y="3569415"/>
            <a:ext cx="1739989" cy="2400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648" y="3306074"/>
            <a:ext cx="2103071" cy="29017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 flipH="1">
            <a:off x="768096" y="3063240"/>
            <a:ext cx="2157984" cy="941832"/>
          </a:xfrm>
          <a:prstGeom prst="wedgeRoundRectCallout">
            <a:avLst>
              <a:gd name="adj1" fmla="val -47952"/>
              <a:gd name="adj2" fmla="val 984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Please pay $1000 to my employee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 err="1" smtClean="0"/>
              <a:t>TheBoss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39923" y="3596244"/>
            <a:ext cx="625269" cy="408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53504" y="3596244"/>
            <a:ext cx="625269" cy="408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7299781" y="870392"/>
            <a:ext cx="2157984" cy="941832"/>
          </a:xfrm>
          <a:prstGeom prst="wedgeRoundRectCallout">
            <a:avLst>
              <a:gd name="adj1" fmla="val -47952"/>
              <a:gd name="adj2" fmla="val 984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money!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Discrete-log based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9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 Signature 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999231"/>
                <a:ext cx="5181600" cy="317773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 smtClean="0"/>
                  <a:t>Signing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Input: message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Pick random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Send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message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999231"/>
                <a:ext cx="5181600" cy="3177731"/>
              </a:xfrm>
              <a:blipFill rotWithShape="0">
                <a:blip r:embed="rId2"/>
                <a:stretch>
                  <a:fillRect l="-2471" t="-307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999231"/>
                <a:ext cx="5181600" cy="31777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 smtClean="0"/>
                  <a:t>Verification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Input: message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Check if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999231"/>
                <a:ext cx="5181600" cy="3177732"/>
              </a:xfrm>
              <a:blipFill rotWithShape="0">
                <a:blip r:embed="rId3"/>
                <a:stretch>
                  <a:fillRect l="-2471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6696" y="1609344"/>
                <a:ext cx="1035710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Fixed global parameters: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800" dirty="0" smtClean="0"/>
              </a:p>
              <a:p>
                <a:pPr algn="ctr"/>
                <a:r>
                  <a:rPr lang="en-US" sz="2800" dirty="0" smtClean="0"/>
                  <a:t>Private key: </a:t>
                </a:r>
                <a14:m>
                  <m:oMath xmlns:m="http://schemas.openxmlformats.org/officeDocument/2006/math" xmlns="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/>
              </a:p>
              <a:p>
                <a:pPr algn="ctr"/>
                <a:r>
                  <a:rPr lang="en-US" sz="2800" dirty="0" smtClean="0"/>
                  <a:t>Public key: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6" y="1609344"/>
                <a:ext cx="10357104" cy="1384995"/>
              </a:xfrm>
              <a:prstGeom prst="rect">
                <a:avLst/>
              </a:prstGeom>
              <a:blipFill rotWithShape="0">
                <a:blip r:embed="rId4"/>
                <a:stretch>
                  <a:fillRect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838200" y="3447288"/>
            <a:ext cx="10162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3054096"/>
            <a:ext cx="10162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2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035621"/>
            <a:ext cx="9144000" cy="2387600"/>
          </a:xfrm>
        </p:spPr>
        <p:txBody>
          <a:bodyPr/>
          <a:lstStyle/>
          <a:p>
            <a:r>
              <a:rPr lang="en-US" dirty="0" smtClean="0"/>
              <a:t>Bitcoin 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1782382"/>
            <a:ext cx="9144000" cy="1655762"/>
          </a:xfrm>
        </p:spPr>
        <p:txBody>
          <a:bodyPr/>
          <a:lstStyle/>
          <a:p>
            <a:r>
              <a:rPr lang="en-US" dirty="0" smtClean="0"/>
              <a:t>Sign it like a check!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0" y="2610263"/>
            <a:ext cx="3261360" cy="21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want to sign transactions digitally on the bitcoin network, such that they are: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Easy to verify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Hard to forge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Hard to repudiate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Discrete exponentiation is easy, logarithm is hard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used it to make asymmetric (aka. public) key crypto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principle used for digital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5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Avoiding (overly) long numbers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4022" r="48848" b="13018"/>
          <a:stretch/>
        </p:blipFill>
        <p:spPr>
          <a:xfrm>
            <a:off x="838200" y="365125"/>
            <a:ext cx="9354532" cy="85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Requirements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42287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4000" b="0" dirty="0" smtClean="0"/>
                  <a:t>Given </a:t>
                </a:r>
                <a14:m>
                  <m:oMath xmlns:m="http://schemas.openxmlformats.org/officeDocument/2006/math" xmlns="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4000" b="0" dirty="0" smtClean="0"/>
                  <a:t> and </a:t>
                </a:r>
                <a14:m>
                  <m:oMath xmlns:m="http://schemas.openxmlformats.org/officeDocument/2006/math" xmlns="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b="0" dirty="0" smtClean="0"/>
                  <a:t>, </a:t>
                </a:r>
                <a:r>
                  <a:rPr lang="en-US" sz="4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4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 xmlns="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 smtClean="0"/>
                  <a:t> should be hard to solve for </a:t>
                </a:r>
                <a14:m>
                  <m:oMath xmlns:m="http://schemas.openxmlformats.org/officeDocument/2006/math" xmlns="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42287"/>
              </a:xfrm>
              <a:blipFill rotWithShape="0">
                <a:blip r:embed="rId2"/>
                <a:stretch>
                  <a:fillRect t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group is a set of elements (denoted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) and an associated binary operation (denoted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 smtClean="0"/>
                  <a:t>) that satisfies the following:</a:t>
                </a:r>
              </a:p>
              <a:p>
                <a:r>
                  <a:rPr lang="en-US" b="1" dirty="0" smtClean="0"/>
                  <a:t>Closure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is also a group element, or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Associativity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Identity element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Inverse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 necessary, but okay to have:</a:t>
                </a:r>
                <a:endParaRPr lang="en-US" dirty="0"/>
              </a:p>
              <a:p>
                <a:r>
                  <a:rPr lang="en-US" dirty="0" smtClean="0"/>
                  <a:t>Commutativity: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6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Cryptographic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logarithm should be hard</a:t>
            </a:r>
          </a:p>
          <a:p>
            <a:r>
              <a:rPr lang="en-US" dirty="0" smtClean="0"/>
              <a:t>Group operation should be efficient</a:t>
            </a:r>
          </a:p>
          <a:p>
            <a:pPr lvl="1"/>
            <a:r>
              <a:rPr lang="en-US" dirty="0" smtClean="0"/>
              <a:t>Implies small key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3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 Cryptography (ECC)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8511" y="2993072"/>
            <a:ext cx="4237323" cy="2106295"/>
          </a:xfrm>
        </p:spPr>
        <p:txBody>
          <a:bodyPr/>
          <a:lstStyle/>
          <a:p>
            <a:r>
              <a:rPr lang="en-US" dirty="0" smtClean="0"/>
              <a:t>Group elements: points on the curve, P, Q, and R</a:t>
            </a:r>
          </a:p>
          <a:p>
            <a:r>
              <a:rPr lang="en-US" dirty="0" smtClean="0"/>
              <a:t>Point “addition”: using “geometry”. P+Q=R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09451" y="6038463"/>
                <a:ext cx="1937710" cy="4308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51" y="6038463"/>
                <a:ext cx="193771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8019288" y="1993392"/>
            <a:ext cx="1975104" cy="245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9288" y="3816628"/>
            <a:ext cx="2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3427346"/>
            <a:ext cx="2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32337" y="5192006"/>
            <a:ext cx="2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2337" y="2715768"/>
            <a:ext cx="0" cy="26609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7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089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Easy to verify</a:t>
            </a:r>
          </a:p>
          <a:p>
            <a:r>
              <a:rPr lang="en-US" dirty="0" smtClean="0"/>
              <a:t>Bank has your signature</a:t>
            </a:r>
          </a:p>
          <a:p>
            <a:pPr marL="0" indent="0">
              <a:buNone/>
            </a:pPr>
            <a:r>
              <a:rPr lang="en-US" b="1" dirty="0" smtClean="0"/>
              <a:t>Forging unlikely</a:t>
            </a:r>
          </a:p>
          <a:p>
            <a:r>
              <a:rPr lang="en-US" dirty="0" smtClean="0"/>
              <a:t>Legal consequences of forging</a:t>
            </a:r>
          </a:p>
          <a:p>
            <a:r>
              <a:rPr lang="en-US" dirty="0" smtClean="0"/>
              <a:t>Checkbooks are well-guarded</a:t>
            </a:r>
          </a:p>
          <a:p>
            <a:r>
              <a:rPr lang="en-US" dirty="0" smtClean="0"/>
              <a:t>Copying it requires physical access</a:t>
            </a:r>
          </a:p>
          <a:p>
            <a:pPr marL="0" indent="0">
              <a:buNone/>
            </a:pPr>
            <a:r>
              <a:rPr lang="en-US" b="1" dirty="0" smtClean="0"/>
              <a:t>Hard to repudiate</a:t>
            </a:r>
          </a:p>
          <a:p>
            <a:r>
              <a:rPr lang="en-US" dirty="0" smtClean="0"/>
              <a:t>Bank keeps a copy for few months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04" y="1827054"/>
            <a:ext cx="3261360" cy="21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“Curve”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53437" y="1690688"/>
            <a:ext cx="4760595" cy="469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428523" y="6550223"/>
            <a:ext cx="4685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Image from: </a:t>
            </a:r>
            <a:r>
              <a:rPr lang="en-US" sz="1400" smtClean="0">
                <a:hlinkClick r:id="rId3"/>
              </a:rPr>
              <a:t>http://www.coindesk.com/math-behind-bitcoin/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19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 Digital Signature Algorithm </a:t>
            </a:r>
            <a:r>
              <a:rPr lang="en-US" sz="2800" dirty="0" smtClean="0"/>
              <a:t>(ECDSA)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ElGamal Signature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Inputs</a:t>
                </a:r>
                <a:r>
                  <a:rPr lang="en-US" dirty="0" smtClean="0"/>
                  <a:t>: message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private key </a:t>
                </a:r>
                <a14:m>
                  <m:oMath xmlns:m="http://schemas.openxmlformats.org/officeDocument/2006/math" xmlns="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Pick random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</a:t>
                </a:r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lphaLcParenR"/>
                </a:pP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Send 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with message </a:t>
                </a:r>
                <a14:m>
                  <m:oMath xmlns:m="http://schemas.openxmlformats.org/officeDocument/2006/math" xmlns="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Verification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Check if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ECDSA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Inputs</a:t>
                </a:r>
                <a:r>
                  <a:rPr lang="en-US" dirty="0" smtClean="0"/>
                  <a:t>: message </a:t>
                </a:r>
                <a14:m/>
                <a:r>
                  <a:rPr lang="en-US" dirty="0" smtClean="0"/>
                  <a:t>, private key </a:t>
                </a:r>
                <a14:m/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Pick random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</a:t>
                </a:r>
              </a:p>
              <a:p>
                <a:pPr marL="971550" lvl="1" indent="-514350">
                  <a:buFont typeface="+mj-lt"/>
                  <a:buAutoNum type="alphaLcParenR"/>
                </a:pPr>
                <a14:m/>
                <a:r>
                  <a:rPr lang="en-US" dirty="0" smtClean="0"/>
                  <a:t>, let </a:t>
                </a:r>
                <a14:m/>
                <a:endParaRPr lang="en-US" dirty="0" smtClean="0"/>
              </a:p>
              <a:p>
                <a:pPr marL="971550" lvl="1" indent="-514350">
                  <a:buFont typeface="+mj-lt"/>
                  <a:buAutoNum type="alphaLcParenR"/>
                </a:pPr>
                <a14:m/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Send </a:t>
                </a:r>
                <a14:m/>
                <a:r>
                  <a:rPr lang="en-US" dirty="0" smtClean="0"/>
                  <a:t> with message </a:t>
                </a:r>
                <a14:m/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Verification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/>
                <a:r>
                  <a:rPr lang="en-US" dirty="0" smtClean="0"/>
                  <a:t>, check </a:t>
                </a:r>
                <a14:m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2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25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43969"/>
            <a:ext cx="51816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755" t="16575" r="20864" b="33574"/>
          <a:stretch/>
        </p:blipFill>
        <p:spPr>
          <a:xfrm>
            <a:off x="589961" y="365125"/>
            <a:ext cx="10859678" cy="51281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9244" t="44249" r="27784" b="24686"/>
          <a:stretch/>
        </p:blipFill>
        <p:spPr>
          <a:xfrm>
            <a:off x="2109940" y="2929216"/>
            <a:ext cx="9687612" cy="31956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4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4022" r="48848" b="13018"/>
          <a:stretch/>
        </p:blipFill>
        <p:spPr>
          <a:xfrm>
            <a:off x="838200" y="365125"/>
            <a:ext cx="9354532" cy="85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7436"/>
          <a:stretch/>
        </p:blipFill>
        <p:spPr>
          <a:xfrm>
            <a:off x="4517136" y="695499"/>
            <a:ext cx="3182112" cy="333375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93" y="3620421"/>
            <a:ext cx="1708238" cy="2298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773" y="3569415"/>
            <a:ext cx="1739989" cy="2400423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 flipH="1">
            <a:off x="768096" y="3063240"/>
            <a:ext cx="2157984" cy="941832"/>
          </a:xfrm>
          <a:prstGeom prst="wedgeRoundRectCallout">
            <a:avLst>
              <a:gd name="adj1" fmla="val -47952"/>
              <a:gd name="adj2" fmla="val 984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Please pay $1000 to my employee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 err="1" smtClean="0"/>
              <a:t>TheBoss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39923" y="3596244"/>
            <a:ext cx="625269" cy="408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53504" y="3596244"/>
            <a:ext cx="625269" cy="408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7299781" y="870392"/>
            <a:ext cx="2157984" cy="941832"/>
          </a:xfrm>
          <a:prstGeom prst="wedgeRoundRectCallout">
            <a:avLst>
              <a:gd name="adj1" fmla="val -47952"/>
              <a:gd name="adj2" fmla="val 984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money!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5925" y="4034865"/>
            <a:ext cx="1993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Jason Benjamin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5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class: hash functions and Bitcoin consensus</a:t>
            </a:r>
          </a:p>
          <a:p>
            <a:r>
              <a:rPr lang="en-US" dirty="0" smtClean="0"/>
              <a:t>Checkup 1 on Monday. Includes everything till today</a:t>
            </a:r>
          </a:p>
        </p:txBody>
      </p:sp>
    </p:spTree>
    <p:extLst>
      <p:ext uri="{BB962C8B-B14F-4D97-AF65-F5344CB8AC3E}">
        <p14:creationId xmlns:p14="http://schemas.microsoft.com/office/powerpoint/2010/main" val="41155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Easy to verify</a:t>
                </a:r>
              </a:p>
              <a:p>
                <a:r>
                  <a:rPr lang="en-US" dirty="0" smtClean="0"/>
                  <a:t>Everybody has your “verification key”, </a:t>
                </a:r>
                <a:r>
                  <a:rPr lang="en-US" i="1" dirty="0" err="1" smtClean="0"/>
                  <a:t>vk</a:t>
                </a:r>
                <a:endParaRPr lang="en-US" i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Hard to forge</a:t>
                </a:r>
              </a:p>
              <a:p>
                <a:r>
                  <a:rPr lang="en-US" dirty="0" smtClean="0"/>
                  <a:t>Nobody but you has the “signing key”, </a:t>
                </a:r>
                <a:r>
                  <a:rPr lang="en-US" i="1" dirty="0" err="1" smtClean="0"/>
                  <a:t>sk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Hard to repudiate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dirty="0" smtClean="0"/>
                  <a:t>Everybody knows only you have signing key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sign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false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verify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51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Asymmetric cryptography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Elliptic curve cryptography</a:t>
            </a:r>
          </a:p>
          <a:p>
            <a:r>
              <a:rPr lang="en-US" dirty="0" smtClean="0"/>
              <a:t>Implementation pitfalls</a:t>
            </a:r>
          </a:p>
        </p:txBody>
      </p:sp>
    </p:spTree>
    <p:extLst>
      <p:ext uri="{BB962C8B-B14F-4D97-AF65-F5344CB8AC3E}">
        <p14:creationId xmlns:p14="http://schemas.microsoft.com/office/powerpoint/2010/main" val="196000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(or symmetric) crypto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23" y="2761487"/>
            <a:ext cx="1629844" cy="1632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0849" y="2761487"/>
            <a:ext cx="1211543" cy="1632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8" y="2275352"/>
            <a:ext cx="1911096" cy="9722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008376" y="3577684"/>
            <a:ext cx="530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55832" y="3647620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3352" y="4517136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2300" y="4517136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935678"/>
            <a:ext cx="3386166" cy="47306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2" y="274963"/>
            <a:ext cx="4147947" cy="4839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1697" y="5666351"/>
            <a:ext cx="239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Whitfield </a:t>
            </a:r>
            <a:r>
              <a:rPr lang="en-US" sz="2800" dirty="0" err="1" smtClean="0"/>
              <a:t>Diffie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46942" y="5114235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Martin Hellman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20554" y="2217545"/>
            <a:ext cx="3145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New Directions in Cryptography, 1976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238258" y="1235012"/>
            <a:ext cx="1" cy="2971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8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23" y="2761487"/>
            <a:ext cx="1629844" cy="16323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0849" y="2761487"/>
            <a:ext cx="1211543" cy="1632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2" y="2082853"/>
            <a:ext cx="1911096" cy="9722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236976" y="3447288"/>
            <a:ext cx="518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18688" y="4050792"/>
            <a:ext cx="518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46688" y="3473960"/>
                <a:ext cx="117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88" y="3473960"/>
                <a:ext cx="117043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46688" y="4085581"/>
                <a:ext cx="117043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88" y="4085581"/>
                <a:ext cx="1170432" cy="374270"/>
              </a:xfrm>
              <a:prstGeom prst="rect">
                <a:avLst/>
              </a:prstGeom>
              <a:blipFill rotWithShape="0"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6523" y="4501832"/>
                <a:ext cx="1507805" cy="99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secret </a:t>
                </a:r>
                <a:r>
                  <a:rPr lang="en-US" i="1" dirty="0" smtClean="0"/>
                  <a:t>a</a:t>
                </a:r>
              </a:p>
              <a:p>
                <a:r>
                  <a:rPr lang="en-US" dirty="0" smtClean="0"/>
                  <a:t>Computes</a:t>
                </a:r>
                <a:br>
                  <a:rPr lang="en-US" dirty="0" smtClean="0"/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23" y="4501832"/>
                <a:ext cx="1507805" cy="991105"/>
              </a:xfrm>
              <a:prstGeom prst="rect">
                <a:avLst/>
              </a:prstGeom>
              <a:blipFill rotWithShape="0">
                <a:blip r:embed="rId7"/>
                <a:stretch>
                  <a:fillRect l="-3226" t="-3067"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662717" y="4501831"/>
                <a:ext cx="1507805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Picks secret </a:t>
                </a:r>
                <a:r>
                  <a:rPr lang="en-US" i="1" dirty="0" smtClean="0"/>
                  <a:t>b</a:t>
                </a:r>
              </a:p>
              <a:p>
                <a:r>
                  <a:rPr lang="en-US" dirty="0" smtClean="0"/>
                  <a:t>Computes</a:t>
                </a:r>
                <a:br>
                  <a:rPr lang="en-US" dirty="0" smtClean="0"/>
                </a:b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17" y="4501831"/>
                <a:ext cx="1507805" cy="928267"/>
              </a:xfrm>
              <a:prstGeom prst="rect">
                <a:avLst/>
              </a:prstGeom>
              <a:blipFill rotWithShape="0">
                <a:blip r:embed="rId8"/>
                <a:stretch>
                  <a:fillRect l="-3239" t="-3268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07092" y="4811723"/>
                <a:ext cx="3849624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Public values: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Shared secret: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92" y="4811723"/>
                <a:ext cx="3849624" cy="651269"/>
              </a:xfrm>
              <a:prstGeom prst="rect">
                <a:avLst/>
              </a:prstGeom>
              <a:blipFill rotWithShape="0">
                <a:blip r:embed="rId9"/>
                <a:stretch>
                  <a:fillRect t="-3738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65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103120"/>
            <a:ext cx="7068312" cy="3236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Logarithm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2071"/>
                <a:ext cx="10515600" cy="383609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dirty="0" smtClean="0"/>
                  <a:t>Given </a:t>
                </a:r>
                <a14:m>
                  <m:oMath xmlns:m="http://schemas.openxmlformats.org/officeDocument/2006/math" xmlns="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 smtClean="0"/>
                  <a:t> find </a:t>
                </a:r>
                <a14:m>
                  <m:oMath xmlns:m="http://schemas.openxmlformats.org/officeDocument/2006/math" xmlns="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 smtClean="0"/>
                  <a:t> such that:</a:t>
                </a:r>
                <a:br>
                  <a:rPr lang="en-US" sz="3600" dirty="0" smtClean="0"/>
                </a:br>
                <a:endParaRPr lang="en-US" sz="3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2071"/>
                <a:ext cx="10515600" cy="3836099"/>
              </a:xfrm>
              <a:blipFill rotWithShape="0">
                <a:blip r:embed="rId2"/>
                <a:stretch>
                  <a:fillRect t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04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1139</Words>
  <Application>Microsoft Macintosh PowerPoint</Application>
  <PresentationFormat>Custom</PresentationFormat>
  <Paragraphs>219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Asymmetric Key Signatures</vt:lpstr>
      <vt:lpstr>PowerPoint Presentation</vt:lpstr>
      <vt:lpstr>Real-life Signatures</vt:lpstr>
      <vt:lpstr>Digital Signatures</vt:lpstr>
      <vt:lpstr>Topics</vt:lpstr>
      <vt:lpstr>Ordinary (or symmetric) crypto</vt:lpstr>
      <vt:lpstr>PowerPoint Presentation</vt:lpstr>
      <vt:lpstr>Diffie-Hellman Key Exchange</vt:lpstr>
      <vt:lpstr>Discrete Logarithm Problem</vt:lpstr>
      <vt:lpstr>Discrete  Logarithm  Problem</vt:lpstr>
      <vt:lpstr>Random element out of …?</vt:lpstr>
      <vt:lpstr>Mod 5 Exponentiation</vt:lpstr>
      <vt:lpstr>Exponent Modulus</vt:lpstr>
      <vt:lpstr>PowerPoint Presentation</vt:lpstr>
      <vt:lpstr>PowerPoint Presentation</vt:lpstr>
      <vt:lpstr>Public-key Cryptography</vt:lpstr>
      <vt:lpstr>Man-in-the-Middle (MITM)</vt:lpstr>
      <vt:lpstr>PowerPoint Presentation</vt:lpstr>
      <vt:lpstr>Recall</vt:lpstr>
      <vt:lpstr>Discrete-log based signature</vt:lpstr>
      <vt:lpstr>ElGamal Signature Scheme</vt:lpstr>
      <vt:lpstr>Bitcoin Payment</vt:lpstr>
      <vt:lpstr>Recap</vt:lpstr>
      <vt:lpstr>Avoiding (overly) long numbers</vt:lpstr>
      <vt:lpstr>PowerPoint Presentation</vt:lpstr>
      <vt:lpstr>Informal Requirements</vt:lpstr>
      <vt:lpstr>Group</vt:lpstr>
      <vt:lpstr>Additional Cryptographic Properties</vt:lpstr>
      <vt:lpstr>Elliptic Curve Cryptography (ECC)</vt:lpstr>
      <vt:lpstr>Elliptic “Curve”</vt:lpstr>
      <vt:lpstr>Elliptic Curve Digital Signature Algorithm (ECDSA)</vt:lpstr>
      <vt:lpstr>PowerPoint Presentation</vt:lpstr>
      <vt:lpstr>PowerPoint Presentation</vt:lpstr>
      <vt:lpstr>PowerPoint Presentation</vt:lpstr>
      <vt:lpstr>Logistics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Passwords, Public Key, and Problems with Implementations</dc:title>
  <dc:creator>Samee Zahur</dc:creator>
  <cp:lastModifiedBy>David Evans</cp:lastModifiedBy>
  <cp:revision>122</cp:revision>
  <dcterms:created xsi:type="dcterms:W3CDTF">2015-08-31T15:14:53Z</dcterms:created>
  <dcterms:modified xsi:type="dcterms:W3CDTF">2015-09-09T14:27:47Z</dcterms:modified>
</cp:coreProperties>
</file>