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76" r:id="rId8"/>
    <p:sldId id="263" r:id="rId9"/>
    <p:sldId id="266" r:id="rId10"/>
    <p:sldId id="265" r:id="rId11"/>
    <p:sldId id="264" r:id="rId12"/>
    <p:sldId id="267" r:id="rId13"/>
    <p:sldId id="268" r:id="rId14"/>
    <p:sldId id="270" r:id="rId15"/>
    <p:sldId id="277" r:id="rId16"/>
    <p:sldId id="271" r:id="rId17"/>
    <p:sldId id="275" r:id="rId18"/>
    <p:sldId id="274" r:id="rId19"/>
    <p:sldId id="273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3937-83FF-4F7D-8257-AF24760153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BC08-0230-481B-A4FB-E432B28B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~ie53/publications/btcProcFC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ackingdistributed.com/2014/01/15/detecting-selfish-mi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Subverting 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Evans and Samee Zahur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Nash equilibrium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8567"/>
            <a:ext cx="10515600" cy="391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It is a configuration of strategies such that no participant can do better by unilaterally changing their own strategy.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7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766572"/>
              </p:ext>
            </p:extLst>
          </p:nvPr>
        </p:nvGraphicFramePr>
        <p:xfrm>
          <a:off x="838200" y="1825625"/>
          <a:ext cx="105156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smtClean="0"/>
                        <a:t>stays </a:t>
                      </a:r>
                      <a:r>
                        <a:rPr lang="en-US" sz="4000" dirty="0" smtClean="0"/>
                        <a:t>loyal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smtClean="0"/>
                        <a:t>defects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sz="4000" dirty="0" smtClean="0"/>
                        <a:t> stays loyal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1,1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3,0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sz="4000" dirty="0" smtClean="0"/>
                        <a:t> defects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0,3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2,2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mining … equilibrium?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43" y="3126974"/>
            <a:ext cx="3154680" cy="100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99" y="2225782"/>
            <a:ext cx="3154680" cy="100584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7898723" y="2519152"/>
            <a:ext cx="493776" cy="11107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250267" y="3347382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99" y="3912881"/>
            <a:ext cx="3154680" cy="100584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7898723" y="3629894"/>
            <a:ext cx="493776" cy="627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7" y="3126974"/>
            <a:ext cx="3154680" cy="1005840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601811" y="3347382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Selfish mining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keep these blocks for myself!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6" y="3203175"/>
            <a:ext cx="3154680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2" y="2301983"/>
            <a:ext cx="3154680" cy="100584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4486656" y="2595353"/>
            <a:ext cx="493776" cy="1110742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838200" y="3423583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2" y="3989082"/>
            <a:ext cx="3154680" cy="100584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4486656" y="3706095"/>
            <a:ext cx="493776" cy="627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8" y="2301983"/>
            <a:ext cx="3154680" cy="1005840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flipV="1">
            <a:off x="8135112" y="2528552"/>
            <a:ext cx="492252" cy="282512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keep these blocks for myself!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6" y="3203175"/>
            <a:ext cx="3154680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2" y="2301983"/>
            <a:ext cx="3154680" cy="100584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4486656" y="2595353"/>
            <a:ext cx="493776" cy="1110742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838200" y="3423583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2" y="3989082"/>
            <a:ext cx="3154680" cy="100584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4486656" y="3706095"/>
            <a:ext cx="493776" cy="627157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8" y="2301983"/>
            <a:ext cx="3154680" cy="1005840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flipV="1">
            <a:off x="8135112" y="2528552"/>
            <a:ext cx="492252" cy="282512"/>
          </a:xfrm>
          <a:prstGeom prst="bentConnector3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86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sto MT" panose="02040603050505030304" pitchFamily="18" charset="0"/>
              </a:rPr>
              <a:t>if</a:t>
            </a:r>
            <a:r>
              <a:rPr lang="en-US" dirty="0" smtClean="0">
                <a:latin typeface="Calisto MT" panose="02040603050505030304" pitchFamily="18" charset="0"/>
              </a:rPr>
              <a:t> we gain a lead:</a:t>
            </a:r>
          </a:p>
          <a:p>
            <a:pPr marL="0" indent="0">
              <a:buNone/>
            </a:pP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withhold blocks</a:t>
            </a:r>
            <a:br>
              <a:rPr lang="en-US" dirty="0" smtClean="0">
                <a:latin typeface="Calisto MT" panose="02040603050505030304" pitchFamily="18" charset="0"/>
              </a:rPr>
            </a:br>
            <a:r>
              <a:rPr lang="en-US" dirty="0" smtClean="0">
                <a:latin typeface="Calisto MT" panose="02040603050505030304" pitchFamily="18" charset="0"/>
              </a:rPr>
              <a:t>  mine on private chain</a:t>
            </a:r>
          </a:p>
          <a:p>
            <a:pPr marL="0" indent="0">
              <a:buNone/>
            </a:pPr>
            <a:r>
              <a:rPr lang="en-US" b="1" dirty="0" smtClean="0">
                <a:latin typeface="Calisto MT" panose="02040603050505030304" pitchFamily="18" charset="0"/>
              </a:rPr>
              <a:t>else if</a:t>
            </a:r>
            <a:r>
              <a:rPr lang="en-US" dirty="0" smtClean="0">
                <a:latin typeface="Calisto MT" panose="02040603050505030304" pitchFamily="18" charset="0"/>
              </a:rPr>
              <a:t> lead shrinks, but is still at least 2:</a:t>
            </a:r>
          </a:p>
          <a:p>
            <a:pPr marL="0" indent="0">
              <a:buNone/>
            </a:pP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reveal blocks to keep abreast with public chain</a:t>
            </a:r>
          </a:p>
          <a:p>
            <a:pPr marL="0" indent="0">
              <a:buNone/>
            </a:pPr>
            <a:r>
              <a:rPr lang="en-US" b="1" dirty="0" smtClean="0">
                <a:latin typeface="Calisto MT" panose="02040603050505030304" pitchFamily="18" charset="0"/>
              </a:rPr>
              <a:t>else if</a:t>
            </a:r>
            <a:r>
              <a:rPr lang="en-US" dirty="0" smtClean="0">
                <a:latin typeface="Calisto MT" panose="02040603050505030304" pitchFamily="18" charset="0"/>
              </a:rPr>
              <a:t> lead drops below 2:</a:t>
            </a:r>
          </a:p>
          <a:p>
            <a:pPr marL="0" indent="0">
              <a:buNone/>
            </a:pP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reveal all blocks</a:t>
            </a:r>
            <a:br>
              <a:rPr lang="en-US" dirty="0" smtClean="0">
                <a:latin typeface="Calisto MT" panose="02040603050505030304" pitchFamily="18" charset="0"/>
              </a:rPr>
            </a:br>
            <a:r>
              <a:rPr lang="en-US" dirty="0" smtClean="0">
                <a:latin typeface="Calisto MT" panose="02040603050505030304" pitchFamily="18" charset="0"/>
              </a:rPr>
              <a:t>  mine on public chain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“Rational </a:t>
            </a:r>
            <a:r>
              <a:rPr lang="en-US" dirty="0"/>
              <a:t>miners will prefer to join the </a:t>
            </a:r>
            <a:r>
              <a:rPr lang="en-US" dirty="0" smtClean="0"/>
              <a:t>selfish </a:t>
            </a:r>
            <a:r>
              <a:rPr lang="en-US" dirty="0"/>
              <a:t>miners, and </a:t>
            </a:r>
            <a:r>
              <a:rPr lang="en-US" dirty="0" smtClean="0"/>
              <a:t>the colluding </a:t>
            </a:r>
            <a:r>
              <a:rPr lang="en-US" dirty="0"/>
              <a:t>group will increase in size until it becomes a majority. At </a:t>
            </a:r>
            <a:r>
              <a:rPr lang="en-US" dirty="0" smtClean="0"/>
              <a:t>this point</a:t>
            </a:r>
            <a:r>
              <a:rPr lang="en-US" dirty="0"/>
              <a:t>, the Bitcoin system ceases to be a decentralized </a:t>
            </a:r>
            <a:r>
              <a:rPr lang="en-US" dirty="0" smtClean="0"/>
              <a:t>currency.”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Majority is not Enough: Bitcoin Mining is Vulnerable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Ittay</a:t>
            </a:r>
            <a:r>
              <a:rPr lang="en-US" dirty="0" smtClean="0"/>
              <a:t> </a:t>
            </a:r>
            <a:r>
              <a:rPr lang="en-US" dirty="0" err="1" smtClean="0"/>
              <a:t>Eyal</a:t>
            </a:r>
            <a:r>
              <a:rPr lang="en-US" dirty="0" smtClean="0"/>
              <a:t>, and </a:t>
            </a:r>
            <a:r>
              <a:rPr lang="en-US" dirty="0" err="1" smtClean="0"/>
              <a:t>Emin</a:t>
            </a:r>
            <a:r>
              <a:rPr lang="en-US" dirty="0" smtClean="0"/>
              <a:t> </a:t>
            </a:r>
            <a:r>
              <a:rPr lang="en-US" dirty="0" err="1" smtClean="0"/>
              <a:t>Gün</a:t>
            </a:r>
            <a:r>
              <a:rPr lang="en-US" dirty="0" smtClean="0"/>
              <a:t> </a:t>
            </a:r>
            <a:r>
              <a:rPr lang="en-US" dirty="0" err="1" smtClean="0"/>
              <a:t>Sirer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34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selfishness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Orphaned blocks</a:t>
            </a:r>
          </a:p>
          <a:p>
            <a:r>
              <a:rPr lang="en-US" dirty="0" smtClean="0"/>
              <a:t>Timing hints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at: </a:t>
            </a:r>
            <a:r>
              <a:rPr lang="en-US" i="1" dirty="0" smtClean="0"/>
              <a:t>“How to detect selfish miners”</a:t>
            </a:r>
            <a:r>
              <a:rPr lang="en-US" dirty="0" smtClean="0"/>
              <a:t> by </a:t>
            </a:r>
            <a:r>
              <a:rPr lang="en-US" dirty="0" err="1" smtClean="0"/>
              <a:t>Ittay</a:t>
            </a:r>
            <a:r>
              <a:rPr lang="en-US" dirty="0" smtClean="0"/>
              <a:t> </a:t>
            </a:r>
            <a:r>
              <a:rPr lang="en-US" dirty="0" err="1" smtClean="0"/>
              <a:t>Eyal</a:t>
            </a:r>
            <a:r>
              <a:rPr lang="en-US" dirty="0" smtClean="0"/>
              <a:t>, and </a:t>
            </a:r>
            <a:r>
              <a:rPr lang="en-US" dirty="0" err="1" smtClean="0"/>
              <a:t>Emin</a:t>
            </a:r>
            <a:r>
              <a:rPr lang="en-US" dirty="0" smtClean="0"/>
              <a:t> </a:t>
            </a:r>
            <a:r>
              <a:rPr lang="en-US" dirty="0" err="1" smtClean="0"/>
              <a:t>Gün</a:t>
            </a:r>
            <a:r>
              <a:rPr lang="en-US" dirty="0" smtClean="0"/>
              <a:t> </a:t>
            </a:r>
            <a:r>
              <a:rPr lang="en-US" dirty="0" err="1" smtClean="0"/>
              <a:t>Sirer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http://hackingdistributed.com/2014/01/15/detecting-selfish-mining/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" y="2349056"/>
            <a:ext cx="3154680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84" y="2349056"/>
            <a:ext cx="3154680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40" y="2349056"/>
            <a:ext cx="3154680" cy="100584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3"/>
          </p:cNvCxnSpPr>
          <p:nvPr/>
        </p:nvCxnSpPr>
        <p:spPr>
          <a:xfrm flipV="1">
            <a:off x="4216908" y="2569464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7863840" y="2569464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568452" y="2569464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4206240"/>
            <a:ext cx="10515600" cy="1970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Why do we need miners?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07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checkup 2 answers</a:t>
            </a:r>
          </a:p>
          <a:p>
            <a:r>
              <a:rPr lang="en-US" dirty="0" smtClean="0"/>
              <a:t>Next class: mining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6" y="3270908"/>
            <a:ext cx="3154680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32" y="2369716"/>
            <a:ext cx="3154680" cy="100584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4004056" y="2663086"/>
            <a:ext cx="493776" cy="11107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355600" y="3491316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32" y="4056815"/>
            <a:ext cx="3154680" cy="100584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4004056" y="3773828"/>
            <a:ext cx="493776" cy="627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88" y="2369716"/>
            <a:ext cx="3154680" cy="1005840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flipV="1">
            <a:off x="7652512" y="2596285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Majority of hashing power has voted for transactions on longest chain. </a:t>
            </a:r>
          </a:p>
          <a:p>
            <a:r>
              <a:rPr lang="en-US" dirty="0" smtClean="0"/>
              <a:t>It is costly to increase voting power</a:t>
            </a:r>
          </a:p>
          <a:p>
            <a:r>
              <a:rPr lang="en-US" dirty="0" smtClean="0"/>
              <a:t>Players are not motivated to cheat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51%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any party controls majority of hashing power, they can:</a:t>
            </a:r>
          </a:p>
          <a:p>
            <a:r>
              <a:rPr lang="en-US" dirty="0" smtClean="0"/>
              <a:t>Undo the past</a:t>
            </a:r>
          </a:p>
          <a:p>
            <a:r>
              <a:rPr lang="en-US" dirty="0" smtClean="0"/>
              <a:t>Deny mining rewards</a:t>
            </a:r>
          </a:p>
          <a:p>
            <a:r>
              <a:rPr lang="en-US" dirty="0" smtClean="0"/>
              <a:t>Undermine the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3375"/>
            <a:ext cx="11201400" cy="619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4" y="333375"/>
            <a:ext cx="8829675" cy="504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40" y="619125"/>
            <a:ext cx="8591550" cy="590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6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can selfish miners keep Bitcoin stable?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78" y="609772"/>
            <a:ext cx="5994922" cy="58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464"/>
            <a:ext cx="1211508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245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Calisto MT</vt:lpstr>
      <vt:lpstr>Cambria Math</vt:lpstr>
      <vt:lpstr>Office Theme</vt:lpstr>
      <vt:lpstr>Subverting Bitcoin</vt:lpstr>
      <vt:lpstr>Mining</vt:lpstr>
      <vt:lpstr>Conflicting Blocks</vt:lpstr>
      <vt:lpstr>Consensus</vt:lpstr>
      <vt:lpstr>The 51% attack!</vt:lpstr>
      <vt:lpstr>PowerPoint Presentation</vt:lpstr>
      <vt:lpstr>Nash Equilibrium</vt:lpstr>
      <vt:lpstr>PowerPoint Presentation</vt:lpstr>
      <vt:lpstr>PowerPoint Presentation</vt:lpstr>
      <vt:lpstr>Nash equilibrium</vt:lpstr>
      <vt:lpstr>Prisoner’s Dilemma</vt:lpstr>
      <vt:lpstr>Bitcoin mining … equilibrium?</vt:lpstr>
      <vt:lpstr>Selfish mining</vt:lpstr>
      <vt:lpstr>I’ll keep these blocks for myself!</vt:lpstr>
      <vt:lpstr>I’ll keep these blocks for myself!</vt:lpstr>
      <vt:lpstr>PowerPoint Presentation</vt:lpstr>
      <vt:lpstr>Worries</vt:lpstr>
      <vt:lpstr>Reaction</vt:lpstr>
      <vt:lpstr>Detecting selfishness</vt:lpstr>
      <vt:lpstr>Next up…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 Zahur</dc:creator>
  <cp:lastModifiedBy>Samee Zahur</cp:lastModifiedBy>
  <cp:revision>41</cp:revision>
  <dcterms:created xsi:type="dcterms:W3CDTF">2015-09-27T22:58:55Z</dcterms:created>
  <dcterms:modified xsi:type="dcterms:W3CDTF">2015-09-28T15:02:13Z</dcterms:modified>
</cp:coreProperties>
</file>