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80" r:id="rId12"/>
    <p:sldId id="262" r:id="rId13"/>
    <p:sldId id="263" r:id="rId14"/>
    <p:sldId id="264" r:id="rId15"/>
    <p:sldId id="265" r:id="rId16"/>
    <p:sldId id="266" r:id="rId17"/>
    <p:sldId id="268" r:id="rId18"/>
    <p:sldId id="269" r:id="rId19"/>
    <p:sldId id="271" r:id="rId20"/>
    <p:sldId id="272" r:id="rId21"/>
    <p:sldId id="273" r:id="rId22"/>
    <p:sldId id="274" r:id="rId23"/>
    <p:sldId id="275" r:id="rId24"/>
    <p:sldId id="277" r:id="rId25"/>
    <p:sldId id="281" r:id="rId26"/>
    <p:sldId id="282" r:id="rId27"/>
    <p:sldId id="283" r:id="rId28"/>
    <p:sldId id="278" r:id="rId29"/>
    <p:sldId id="279" r:id="rId30"/>
  </p:sldIdLst>
  <p:sldSz cx="9144000" cy="6858000" type="screen4x3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13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图片 3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图片 34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图片 6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图片 70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06" name="图片 105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图片 10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42" name="图片 141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3" name="图片 142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78" name="图片 177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79" name="图片 178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SG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SG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SG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SG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SG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SG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SG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SG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SG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SG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SG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SG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SG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SG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SG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SG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SG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SG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SG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SG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SG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SG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SG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SG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SG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SG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SG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SG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SG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SG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SG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SG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SG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SG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SG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SG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SG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SG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SG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SG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043640" y="692640"/>
            <a:ext cx="8098920" cy="19170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4000" b="1">
                <a:solidFill>
                  <a:srgbClr val="000000"/>
                </a:solidFill>
                <a:latin typeface="맑은 고딕"/>
              </a:rPr>
              <a:t>Customer Repurchase </a:t>
            </a:r>
            <a:endParaRPr/>
          </a:p>
          <a:p>
            <a:pPr>
              <a:lnSpc>
                <a:spcPct val="100000"/>
              </a:lnSpc>
            </a:pPr>
            <a:r>
              <a:rPr lang="en-SG" sz="4000" b="1">
                <a:solidFill>
                  <a:srgbClr val="000000"/>
                </a:solidFill>
                <a:latin typeface="맑은 고딕"/>
              </a:rPr>
              <a:t>Prediction for E-commerce data</a:t>
            </a:r>
            <a:endParaRPr/>
          </a:p>
        </p:txBody>
      </p:sp>
      <p:sp>
        <p:nvSpPr>
          <p:cNvPr id="181" name="CustomShape 2"/>
          <p:cNvSpPr/>
          <p:nvPr/>
        </p:nvSpPr>
        <p:spPr>
          <a:xfrm>
            <a:off x="1462320" y="4653000"/>
            <a:ext cx="1678320" cy="5158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2800">
                <a:solidFill>
                  <a:srgbClr val="000000"/>
                </a:solidFill>
                <a:latin typeface="맑은 고딕"/>
              </a:rPr>
              <a:t>Eliza Bai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1619640" y="0"/>
            <a:ext cx="7522920" cy="1068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SG" sz="4000" b="1" dirty="0">
                <a:solidFill>
                  <a:srgbClr val="404040"/>
                </a:solidFill>
                <a:latin typeface="Arial"/>
              </a:rPr>
              <a:t>Random Forests:</a:t>
            </a:r>
            <a:endParaRPr dirty="0"/>
          </a:p>
        </p:txBody>
      </p:sp>
      <p:sp>
        <p:nvSpPr>
          <p:cNvPr id="217" name="CustomShape 2"/>
          <p:cNvSpPr/>
          <p:nvPr/>
        </p:nvSpPr>
        <p:spPr>
          <a:xfrm>
            <a:off x="1475640" y="1134836"/>
            <a:ext cx="7487280" cy="4366684"/>
          </a:xfrm>
          <a:prstGeom prst="rect">
            <a:avLst/>
          </a:prstGeom>
          <a:noFill/>
          <a:ln>
            <a:noFill/>
          </a:ln>
        </p:spPr>
        <p:txBody>
          <a:bodyPr lIns="396000" tIns="45000" rIns="90000" bIns="45000"/>
          <a:lstStyle/>
          <a:p>
            <a:pPr>
              <a:lnSpc>
                <a:spcPct val="100000"/>
              </a:lnSpc>
            </a:pPr>
            <a:r>
              <a:rPr lang="en-SG" sz="2000" dirty="0">
                <a:solidFill>
                  <a:srgbClr val="404040"/>
                </a:solidFill>
              </a:rPr>
              <a:t>Sample drawn with replacement randomly (bootstrap) from train set and features are chosen from </a:t>
            </a:r>
            <a:r>
              <a:rPr lang="en-SG" altLang="zh-CN" sz="2000" dirty="0"/>
              <a:t>small subset of variables at random as well </a:t>
            </a:r>
            <a:endParaRPr sz="2000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18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2857424" y="2194020"/>
            <a:ext cx="3821040" cy="3193200"/>
          </a:xfrm>
          <a:prstGeom prst="rect">
            <a:avLst/>
          </a:prstGeom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5B22EA9-AF65-4C64-AD23-37C06C550585}"/>
              </a:ext>
            </a:extLst>
          </p:cNvPr>
          <p:cNvSpPr/>
          <p:nvPr/>
        </p:nvSpPr>
        <p:spPr>
          <a:xfrm>
            <a:off x="2481943" y="5758004"/>
            <a:ext cx="58374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altLang="zh-CN" dirty="0"/>
              <a:t>find a variable (and a value for that variable ) which optimizes the split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2134080" y="1845000"/>
            <a:ext cx="6561720" cy="4146480"/>
          </a:xfrm>
          <a:prstGeom prst="rect">
            <a:avLst/>
          </a:prstGeom>
          <a:noFill/>
          <a:ln>
            <a:noFill/>
          </a:ln>
        </p:spPr>
        <p:txBody>
          <a:bodyPr lIns="396000" tIns="45000" rIns="90000" bIns="45000"/>
          <a:lstStyle/>
          <a:p>
            <a:pPr>
              <a:lnSpc>
                <a:spcPct val="100000"/>
              </a:lnSpc>
            </a:pPr>
            <a:r>
              <a:rPr lang="en-SG" sz="2000" dirty="0" err="1">
                <a:solidFill>
                  <a:srgbClr val="404040"/>
                </a:solidFill>
              </a:rPr>
              <a:t>n_estimators</a:t>
            </a:r>
            <a:r>
              <a:rPr lang="en-SG" sz="2000" dirty="0">
                <a:solidFill>
                  <a:srgbClr val="404040"/>
                </a:solidFill>
              </a:rPr>
              <a:t>: 20 (computing time, correlation)</a:t>
            </a:r>
            <a:endParaRPr sz="2000" dirty="0"/>
          </a:p>
          <a:p>
            <a:pPr>
              <a:lnSpc>
                <a:spcPct val="100000"/>
              </a:lnSpc>
            </a:pPr>
            <a:r>
              <a:rPr lang="en-SG" sz="2000" dirty="0" err="1">
                <a:solidFill>
                  <a:srgbClr val="404040"/>
                </a:solidFill>
              </a:rPr>
              <a:t>Max_features</a:t>
            </a:r>
            <a:r>
              <a:rPr lang="en-SG" sz="2000" dirty="0">
                <a:solidFill>
                  <a:srgbClr val="404040"/>
                </a:solidFill>
              </a:rPr>
              <a:t>: 3 (↓variance ↓ bias ↑, sqrt())</a:t>
            </a:r>
            <a:endParaRPr sz="2000" dirty="0"/>
          </a:p>
          <a:p>
            <a:pPr>
              <a:lnSpc>
                <a:spcPct val="100000"/>
              </a:lnSpc>
            </a:pPr>
            <a:r>
              <a:rPr lang="en-SG" sz="2000" dirty="0" err="1">
                <a:solidFill>
                  <a:srgbClr val="404040"/>
                </a:solidFill>
              </a:rPr>
              <a:t>Max_depth</a:t>
            </a:r>
            <a:r>
              <a:rPr lang="en-SG" sz="2000" dirty="0">
                <a:solidFill>
                  <a:srgbClr val="404040"/>
                </a:solidFill>
              </a:rPr>
              <a:t>: 7 </a:t>
            </a:r>
            <a:endParaRPr sz="2000" dirty="0"/>
          </a:p>
          <a:p>
            <a:pPr>
              <a:lnSpc>
                <a:spcPct val="100000"/>
              </a:lnSpc>
            </a:pPr>
            <a:r>
              <a:rPr lang="en-SG" sz="2000" dirty="0" err="1">
                <a:solidFill>
                  <a:srgbClr val="404040"/>
                </a:solidFill>
              </a:rPr>
              <a:t>Min_samples_split</a:t>
            </a:r>
            <a:r>
              <a:rPr lang="en-SG" sz="2000" dirty="0">
                <a:solidFill>
                  <a:srgbClr val="404040"/>
                </a:solidFill>
              </a:rPr>
              <a:t>: 25 (full developing)</a:t>
            </a:r>
            <a:endParaRPr sz="2000" dirty="0"/>
          </a:p>
          <a:p>
            <a:pPr>
              <a:lnSpc>
                <a:spcPct val="100000"/>
              </a:lnSpc>
            </a:pPr>
            <a:r>
              <a:rPr lang="en-SG" sz="2000" dirty="0" err="1">
                <a:solidFill>
                  <a:srgbClr val="404040"/>
                </a:solidFill>
              </a:rPr>
              <a:t>N_jobs</a:t>
            </a:r>
            <a:r>
              <a:rPr lang="en-SG" sz="2000" dirty="0">
                <a:solidFill>
                  <a:srgbClr val="404040"/>
                </a:solidFill>
              </a:rPr>
              <a:t>: 4 (parallel)</a:t>
            </a:r>
          </a:p>
          <a:p>
            <a:pPr>
              <a:lnSpc>
                <a:spcPct val="100000"/>
              </a:lnSpc>
            </a:pPr>
            <a:endParaRPr lang="en-SG" altLang="zh-CN" sz="2000" dirty="0">
              <a:solidFill>
                <a:srgbClr val="404040"/>
              </a:solidFill>
            </a:endParaRPr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1619640" y="0"/>
            <a:ext cx="7522920" cy="1068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SG" sz="4000" b="1" dirty="0">
                <a:solidFill>
                  <a:srgbClr val="404040"/>
                </a:solidFill>
                <a:latin typeface="Arial"/>
              </a:rPr>
              <a:t>Gradient Boosting</a:t>
            </a:r>
            <a:endParaRPr dirty="0"/>
          </a:p>
        </p:txBody>
      </p:sp>
      <p:sp>
        <p:nvSpPr>
          <p:cNvPr id="221" name="CustomShape 2"/>
          <p:cNvSpPr/>
          <p:nvPr/>
        </p:nvSpPr>
        <p:spPr>
          <a:xfrm>
            <a:off x="1403640" y="1340640"/>
            <a:ext cx="7343280" cy="4650480"/>
          </a:xfrm>
          <a:prstGeom prst="rect">
            <a:avLst/>
          </a:prstGeom>
          <a:noFill/>
          <a:ln>
            <a:noFill/>
          </a:ln>
        </p:spPr>
        <p:txBody>
          <a:bodyPr lIns="396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r>
              <a:rPr lang="en-US" altLang="zh-CN" sz="2800" dirty="0"/>
              <a:t>An ensemble of weak prediction models. It builds the model in a stage-wise fashion, optimization of an arbitrary differentiable loss function.</a:t>
            </a:r>
          </a:p>
          <a:p>
            <a:endParaRPr lang="en-US" altLang="zh-CN" sz="2800"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532AD54-8AB9-4CEC-B22E-BE3F45806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34" y="3547800"/>
            <a:ext cx="8462026" cy="2715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1619640" y="0"/>
            <a:ext cx="7522920" cy="1068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SG" sz="4000" b="1">
                <a:solidFill>
                  <a:srgbClr val="404040"/>
                </a:solidFill>
                <a:latin typeface="Arial"/>
              </a:rPr>
              <a:t>Voting Classifier</a:t>
            </a:r>
            <a:endParaRPr/>
          </a:p>
        </p:txBody>
      </p:sp>
      <p:sp>
        <p:nvSpPr>
          <p:cNvPr id="228" name="CustomShape 2"/>
          <p:cNvSpPr/>
          <p:nvPr/>
        </p:nvSpPr>
        <p:spPr>
          <a:xfrm>
            <a:off x="2134080" y="1371600"/>
            <a:ext cx="6561720" cy="4619880"/>
          </a:xfrm>
          <a:prstGeom prst="rect">
            <a:avLst/>
          </a:prstGeom>
          <a:noFill/>
          <a:ln>
            <a:noFill/>
          </a:ln>
        </p:spPr>
        <p:txBody>
          <a:bodyPr lIns="396000" tIns="45000" rIns="90000" bIns="45000"/>
          <a:lstStyle/>
          <a:p>
            <a:pPr>
              <a:lnSpc>
                <a:spcPct val="90000"/>
              </a:lnSpc>
            </a:pPr>
            <a:r>
              <a:rPr lang="en-SG" sz="2400" b="1" dirty="0">
                <a:solidFill>
                  <a:srgbClr val="000000"/>
                </a:solidFill>
                <a:latin typeface="等线"/>
              </a:rPr>
              <a:t>Averaging  methods: </a:t>
            </a:r>
            <a:endParaRPr dirty="0"/>
          </a:p>
          <a:p>
            <a:pPr>
              <a:lnSpc>
                <a:spcPct val="90000"/>
              </a:lnSpc>
            </a:pPr>
            <a:r>
              <a:rPr lang="en-SG" sz="2400" dirty="0">
                <a:solidFill>
                  <a:srgbClr val="000000"/>
                </a:solidFill>
                <a:latin typeface="等线"/>
              </a:rPr>
              <a:t>build several estimators independently </a:t>
            </a:r>
            <a:r>
              <a:rPr lang="en-SG" sz="2400" dirty="0">
                <a:solidFill>
                  <a:srgbClr val="000000"/>
                </a:solidFill>
                <a:latin typeface="Wingdings"/>
              </a:rPr>
              <a:t></a:t>
            </a:r>
            <a:r>
              <a:rPr lang="en-SG" sz="2400" dirty="0">
                <a:solidFill>
                  <a:srgbClr val="000000"/>
                </a:solidFill>
                <a:latin typeface="等线"/>
              </a:rPr>
              <a:t> average their predictions (variance↓). </a:t>
            </a:r>
            <a:r>
              <a:rPr lang="en-SG" sz="2400" dirty="0" err="1">
                <a:solidFill>
                  <a:srgbClr val="000000"/>
                </a:solidFill>
                <a:latin typeface="等线"/>
              </a:rPr>
              <a:t>eg</a:t>
            </a:r>
            <a:r>
              <a:rPr lang="en-SG" sz="2400" dirty="0">
                <a:solidFill>
                  <a:srgbClr val="000000"/>
                </a:solidFill>
                <a:latin typeface="等线"/>
              </a:rPr>
              <a:t>. Bagging method, forests of randomized trees, …</a:t>
            </a:r>
            <a:endParaRPr dirty="0"/>
          </a:p>
          <a:p>
            <a:pPr>
              <a:lnSpc>
                <a:spcPct val="90000"/>
              </a:lnSpc>
            </a:pPr>
            <a:r>
              <a:rPr lang="en-SG" sz="2400" b="1" dirty="0">
                <a:solidFill>
                  <a:srgbClr val="000000"/>
                </a:solidFill>
                <a:latin typeface="等线"/>
              </a:rPr>
              <a:t>Boosting methods: </a:t>
            </a:r>
            <a:endParaRPr dirty="0"/>
          </a:p>
          <a:p>
            <a:pPr>
              <a:lnSpc>
                <a:spcPct val="90000"/>
              </a:lnSpc>
            </a:pPr>
            <a:r>
              <a:rPr lang="en-SG" sz="2400" dirty="0">
                <a:solidFill>
                  <a:srgbClr val="000000"/>
                </a:solidFill>
                <a:latin typeface="等线"/>
              </a:rPr>
              <a:t>base estimators sequentially </a:t>
            </a:r>
            <a:r>
              <a:rPr lang="en-SG" sz="2400" dirty="0">
                <a:solidFill>
                  <a:srgbClr val="000000"/>
                </a:solidFill>
                <a:latin typeface="Wingdings"/>
              </a:rPr>
              <a:t></a:t>
            </a:r>
            <a:r>
              <a:rPr lang="en-SG" sz="2400" dirty="0">
                <a:solidFill>
                  <a:srgbClr val="000000"/>
                </a:solidFill>
                <a:latin typeface="等线"/>
              </a:rPr>
              <a:t> combine weak models (bias ↓). </a:t>
            </a:r>
            <a:r>
              <a:rPr lang="en-SG" sz="2400" dirty="0" err="1">
                <a:solidFill>
                  <a:srgbClr val="000000"/>
                </a:solidFill>
                <a:latin typeface="等线"/>
              </a:rPr>
              <a:t>eg</a:t>
            </a:r>
            <a:r>
              <a:rPr lang="en-SG" sz="2400" dirty="0">
                <a:solidFill>
                  <a:srgbClr val="000000"/>
                </a:solidFill>
                <a:latin typeface="等线"/>
              </a:rPr>
              <a:t>. Gradient Tree Boosting, …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r>
              <a:rPr lang="en-US" sz="3200" dirty="0"/>
              <a:t>Soft voting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1619640" y="0"/>
            <a:ext cx="7522920" cy="1068120"/>
          </a:xfrm>
          <a:prstGeom prst="rect">
            <a:avLst/>
          </a:prstGeom>
          <a:noFill/>
          <a:ln>
            <a:noFill/>
          </a:ln>
        </p:spPr>
      </p:sp>
      <p:sp>
        <p:nvSpPr>
          <p:cNvPr id="230" name="CustomShape 2"/>
          <p:cNvSpPr/>
          <p:nvPr/>
        </p:nvSpPr>
        <p:spPr>
          <a:xfrm>
            <a:off x="2123640" y="1268640"/>
            <a:ext cx="6561720" cy="459360"/>
          </a:xfrm>
          <a:prstGeom prst="rect">
            <a:avLst/>
          </a:prstGeom>
          <a:noFill/>
          <a:ln>
            <a:noFill/>
          </a:ln>
        </p:spPr>
      </p:sp>
      <p:sp>
        <p:nvSpPr>
          <p:cNvPr id="231" name="CustomShape 3"/>
          <p:cNvSpPr/>
          <p:nvPr/>
        </p:nvSpPr>
        <p:spPr>
          <a:xfrm>
            <a:off x="2134080" y="1845000"/>
            <a:ext cx="6561720" cy="4146480"/>
          </a:xfrm>
          <a:prstGeom prst="rect">
            <a:avLst/>
          </a:prstGeom>
          <a:noFill/>
          <a:ln>
            <a:noFill/>
          </a:ln>
        </p:spPr>
      </p:sp>
      <p:pic>
        <p:nvPicPr>
          <p:cNvPr id="232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538200" y="176040"/>
            <a:ext cx="8064720" cy="6504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0" y="16920"/>
            <a:ext cx="9142560" cy="1068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SG" sz="4000" b="1">
                <a:solidFill>
                  <a:srgbClr val="404040"/>
                </a:solidFill>
                <a:latin typeface="Arial"/>
              </a:rPr>
              <a:t>4 Performance study</a:t>
            </a:r>
            <a:endParaRPr/>
          </a:p>
        </p:txBody>
      </p:sp>
      <p:sp>
        <p:nvSpPr>
          <p:cNvPr id="237" name="CustomShape 2"/>
          <p:cNvSpPr/>
          <p:nvPr/>
        </p:nvSpPr>
        <p:spPr>
          <a:xfrm>
            <a:off x="611640" y="5229360"/>
            <a:ext cx="8228160" cy="459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SG" sz="2400" b="1">
                <a:solidFill>
                  <a:srgbClr val="404040"/>
                </a:solidFill>
                <a:latin typeface="Arial"/>
              </a:rPr>
              <a:t>Importance of features based on different models</a:t>
            </a:r>
            <a:endParaRPr/>
          </a:p>
        </p:txBody>
      </p:sp>
      <p:graphicFrame>
        <p:nvGraphicFramePr>
          <p:cNvPr id="238" name="Table 3"/>
          <p:cNvGraphicFramePr/>
          <p:nvPr>
            <p:extLst>
              <p:ext uri="{D42A27DB-BD31-4B8C-83A1-F6EECF244321}">
                <p14:modId xmlns:p14="http://schemas.microsoft.com/office/powerpoint/2010/main" val="3018267210"/>
              </p:ext>
            </p:extLst>
          </p:nvPr>
        </p:nvGraphicFramePr>
        <p:xfrm>
          <a:off x="0" y="3069000"/>
          <a:ext cx="9142560" cy="1516063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7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84543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SG" b="1">
                          <a:solidFill>
                            <a:srgbClr val="000000"/>
                          </a:solidFill>
                          <a:latin typeface="等线"/>
                        </a:rPr>
                        <a:t>Logistic Regression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SG" b="1">
                          <a:solidFill>
                            <a:srgbClr val="000000"/>
                          </a:solidFill>
                          <a:latin typeface="等线"/>
                        </a:rPr>
                        <a:t>Random Forest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SG" b="1" dirty="0">
                          <a:solidFill>
                            <a:srgbClr val="000000"/>
                          </a:solidFill>
                          <a:latin typeface="等线"/>
                        </a:rPr>
                        <a:t>Gradient </a:t>
                      </a:r>
                      <a:r>
                        <a:rPr lang="en-SG" b="1" dirty="0" err="1">
                          <a:solidFill>
                            <a:srgbClr val="000000"/>
                          </a:solidFill>
                          <a:latin typeface="等线"/>
                        </a:rPr>
                        <a:t>boostig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SG" b="1">
                          <a:solidFill>
                            <a:srgbClr val="000000"/>
                          </a:solidFill>
                          <a:latin typeface="等线"/>
                        </a:rPr>
                        <a:t>Ensemble 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SG">
                          <a:solidFill>
                            <a:srgbClr val="000000"/>
                          </a:solidFill>
                          <a:latin typeface="맑은 고딕"/>
                        </a:rPr>
                        <a:t>Accuracy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SG">
                          <a:solidFill>
                            <a:srgbClr val="000000"/>
                          </a:solidFill>
                          <a:latin typeface="맑은 고딕"/>
                        </a:rPr>
                        <a:t>83.646%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SG">
                          <a:solidFill>
                            <a:srgbClr val="000000"/>
                          </a:solidFill>
                          <a:latin typeface="맑은 고딕"/>
                        </a:rPr>
                        <a:t>86.153%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SG">
                          <a:solidFill>
                            <a:srgbClr val="000000"/>
                          </a:solidFill>
                          <a:latin typeface="맑은 고딕"/>
                        </a:rPr>
                        <a:t>86.204%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SG">
                          <a:solidFill>
                            <a:srgbClr val="000000"/>
                          </a:solidFill>
                          <a:latin typeface="맑은 고딕"/>
                        </a:rPr>
                        <a:t>86.270%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SG" sz="1600">
                          <a:solidFill>
                            <a:srgbClr val="000000"/>
                          </a:solidFill>
                          <a:latin typeface="맑은 고딕"/>
                        </a:rPr>
                        <a:t>Cross-validation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SG">
                          <a:solidFill>
                            <a:srgbClr val="000000"/>
                          </a:solidFill>
                          <a:latin typeface="맑은 고딕"/>
                        </a:rPr>
                        <a:t>83.637%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SG">
                          <a:solidFill>
                            <a:srgbClr val="000000"/>
                          </a:solidFill>
                          <a:latin typeface="맑은 고딕"/>
                        </a:rPr>
                        <a:t>85.867%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SG">
                          <a:solidFill>
                            <a:srgbClr val="000000"/>
                          </a:solidFill>
                          <a:latin typeface="맑은 고딕"/>
                        </a:rPr>
                        <a:t>86.021%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SG" dirty="0">
                          <a:solidFill>
                            <a:srgbClr val="000000"/>
                          </a:solidFill>
                          <a:latin typeface="맑은 고딕"/>
                        </a:rPr>
                        <a:t>86.058%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9" name="CustomShape 4"/>
          <p:cNvSpPr/>
          <p:nvPr/>
        </p:nvSpPr>
        <p:spPr>
          <a:xfrm>
            <a:off x="683640" y="1617120"/>
            <a:ext cx="8228160" cy="459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SG" sz="2400" b="1">
                <a:solidFill>
                  <a:srgbClr val="404040"/>
                </a:solidFill>
                <a:latin typeface="Arial"/>
              </a:rPr>
              <a:t>Accuracy of train dataset based on different models</a:t>
            </a:r>
            <a:endParaRPr/>
          </a:p>
        </p:txBody>
      </p:sp>
      <p:sp>
        <p:nvSpPr>
          <p:cNvPr id="240" name="CustomShape 5"/>
          <p:cNvSpPr/>
          <p:nvPr/>
        </p:nvSpPr>
        <p:spPr>
          <a:xfrm>
            <a:off x="3229033" y="2538977"/>
            <a:ext cx="2403720" cy="3636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rgbClr val="000000"/>
                </a:solidFill>
                <a:latin typeface="맑은 고딕"/>
              </a:rPr>
              <a:t>Repurchase? Label: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404720"/>
            <a:ext cx="9142560" cy="5263200"/>
          </a:xfrm>
          <a:prstGeom prst="rect">
            <a:avLst/>
          </a:prstGeom>
          <a:ln>
            <a:noFill/>
          </a:ln>
        </p:spPr>
      </p:pic>
      <p:sp>
        <p:nvSpPr>
          <p:cNvPr id="243" name="CustomShape 1"/>
          <p:cNvSpPr/>
          <p:nvPr/>
        </p:nvSpPr>
        <p:spPr>
          <a:xfrm>
            <a:off x="2483640" y="332640"/>
            <a:ext cx="4570560" cy="124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2400">
                <a:solidFill>
                  <a:srgbClr val="404040"/>
                </a:solidFill>
                <a:latin typeface="맑은 고딕"/>
              </a:rPr>
              <a:t>Accuracy: 83%</a:t>
            </a:r>
            <a:endParaRPr/>
          </a:p>
          <a:p>
            <a:pPr>
              <a:lnSpc>
                <a:spcPct val="100000"/>
              </a:lnSpc>
            </a:pPr>
            <a:r>
              <a:rPr lang="en-SG" sz="2400">
                <a:solidFill>
                  <a:srgbClr val="404040"/>
                </a:solidFill>
                <a:latin typeface="맑은 고딕"/>
              </a:rPr>
              <a:t>10 fold cross validation: 83%</a:t>
            </a:r>
            <a:endParaRPr/>
          </a:p>
        </p:txBody>
      </p:sp>
      <p:sp>
        <p:nvSpPr>
          <p:cNvPr id="244" name="CustomShape 2"/>
          <p:cNvSpPr/>
          <p:nvPr/>
        </p:nvSpPr>
        <p:spPr>
          <a:xfrm>
            <a:off x="57600" y="476640"/>
            <a:ext cx="2693160" cy="3636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b="1">
                <a:solidFill>
                  <a:srgbClr val="000000"/>
                </a:solidFill>
                <a:latin typeface="等线"/>
              </a:rPr>
              <a:t>Logistic Regression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412640"/>
            <a:ext cx="9142560" cy="5288040"/>
          </a:xfrm>
          <a:prstGeom prst="rect">
            <a:avLst/>
          </a:prstGeom>
          <a:ln>
            <a:noFill/>
          </a:ln>
        </p:spPr>
      </p:pic>
      <p:sp>
        <p:nvSpPr>
          <p:cNvPr id="246" name="CustomShape 1"/>
          <p:cNvSpPr/>
          <p:nvPr/>
        </p:nvSpPr>
        <p:spPr>
          <a:xfrm>
            <a:off x="2123640" y="332640"/>
            <a:ext cx="4570560" cy="124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2400">
                <a:solidFill>
                  <a:srgbClr val="404040"/>
                </a:solidFill>
                <a:latin typeface="맑은 고딕"/>
              </a:rPr>
              <a:t>Accuracy: 86.1%</a:t>
            </a:r>
            <a:endParaRPr/>
          </a:p>
          <a:p>
            <a:pPr>
              <a:lnSpc>
                <a:spcPct val="100000"/>
              </a:lnSpc>
            </a:pPr>
            <a:r>
              <a:rPr lang="en-SG" sz="2400">
                <a:solidFill>
                  <a:srgbClr val="404040"/>
                </a:solidFill>
                <a:latin typeface="맑은 고딕"/>
              </a:rPr>
              <a:t>10 fold cross validation: 85.8%</a:t>
            </a:r>
            <a:endParaRPr/>
          </a:p>
        </p:txBody>
      </p:sp>
      <p:sp>
        <p:nvSpPr>
          <p:cNvPr id="247" name="CustomShape 2"/>
          <p:cNvSpPr/>
          <p:nvPr/>
        </p:nvSpPr>
        <p:spPr>
          <a:xfrm>
            <a:off x="75960" y="600480"/>
            <a:ext cx="2124720" cy="3636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b="1">
                <a:solidFill>
                  <a:srgbClr val="000000"/>
                </a:solidFill>
                <a:latin typeface="等线"/>
              </a:rPr>
              <a:t>Random Forest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588320"/>
            <a:ext cx="9142560" cy="5151600"/>
          </a:xfrm>
          <a:prstGeom prst="rect">
            <a:avLst/>
          </a:prstGeom>
          <a:ln>
            <a:noFill/>
          </a:ln>
        </p:spPr>
      </p:pic>
      <p:sp>
        <p:nvSpPr>
          <p:cNvPr id="249" name="CustomShape 1"/>
          <p:cNvSpPr/>
          <p:nvPr/>
        </p:nvSpPr>
        <p:spPr>
          <a:xfrm>
            <a:off x="2123640" y="332640"/>
            <a:ext cx="4570560" cy="124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2400">
                <a:solidFill>
                  <a:srgbClr val="404040"/>
                </a:solidFill>
                <a:latin typeface="맑은 고딕"/>
              </a:rPr>
              <a:t>Accuracy: 86.2%</a:t>
            </a:r>
            <a:endParaRPr/>
          </a:p>
          <a:p>
            <a:pPr>
              <a:lnSpc>
                <a:spcPct val="100000"/>
              </a:lnSpc>
            </a:pPr>
            <a:r>
              <a:rPr lang="en-SG" sz="2400">
                <a:solidFill>
                  <a:srgbClr val="404040"/>
                </a:solidFill>
                <a:latin typeface="맑은 고딕"/>
              </a:rPr>
              <a:t>10 fold cross validation: 85.9%</a:t>
            </a:r>
            <a:endParaRPr/>
          </a:p>
        </p:txBody>
      </p:sp>
      <p:sp>
        <p:nvSpPr>
          <p:cNvPr id="250" name="CustomShape 2"/>
          <p:cNvSpPr/>
          <p:nvPr/>
        </p:nvSpPr>
        <p:spPr>
          <a:xfrm>
            <a:off x="0" y="600480"/>
            <a:ext cx="2065564" cy="3636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b="1" dirty="0">
                <a:solidFill>
                  <a:srgbClr val="000000"/>
                </a:solidFill>
                <a:latin typeface="等线"/>
              </a:rPr>
              <a:t>Gradient boosting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1665514" y="244054"/>
            <a:ext cx="4889880" cy="8042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3600" b="1" dirty="0">
                <a:solidFill>
                  <a:srgbClr val="404040"/>
                </a:solidFill>
                <a:latin typeface="+mj-lt"/>
              </a:rPr>
              <a:t>Imbalanced data</a:t>
            </a:r>
            <a:endParaRPr sz="3600" b="1" dirty="0">
              <a:latin typeface="+mj-lt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52" name="TextShape 2"/>
          <p:cNvSpPr txBox="1"/>
          <p:nvPr/>
        </p:nvSpPr>
        <p:spPr>
          <a:xfrm>
            <a:off x="2449287" y="2067197"/>
            <a:ext cx="5576206" cy="36579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SG" sz="2400" dirty="0">
                <a:solidFill>
                  <a:srgbClr val="404040"/>
                </a:solidFill>
                <a:latin typeface="맑은 고딕"/>
              </a:rPr>
              <a:t>Used?</a:t>
            </a:r>
            <a:endParaRPr dirty="0"/>
          </a:p>
          <a:p>
            <a:r>
              <a:rPr lang="en-SG" sz="2400" b="1" dirty="0">
                <a:solidFill>
                  <a:srgbClr val="404040"/>
                </a:solidFill>
                <a:latin typeface="맑은 고딕"/>
              </a:rPr>
              <a:t>0</a:t>
            </a:r>
            <a:r>
              <a:rPr lang="en-SG" sz="2400" dirty="0">
                <a:solidFill>
                  <a:srgbClr val="404040"/>
                </a:solidFill>
                <a:latin typeface="맑은 고딕"/>
              </a:rPr>
              <a:t>  </a:t>
            </a:r>
            <a:r>
              <a:rPr lang="en-SG" sz="2400" b="1" dirty="0">
                <a:solidFill>
                  <a:srgbClr val="404040"/>
                </a:solidFill>
                <a:latin typeface="맑은 고딕"/>
              </a:rPr>
              <a:t>  72891</a:t>
            </a:r>
            <a:endParaRPr b="1" dirty="0"/>
          </a:p>
          <a:p>
            <a:pPr marL="457200" indent="-457200">
              <a:buAutoNum type="arabicPlain"/>
            </a:pPr>
            <a:r>
              <a:rPr lang="en-SG" sz="2400" b="1" dirty="0">
                <a:solidFill>
                  <a:srgbClr val="404040"/>
                </a:solidFill>
                <a:latin typeface="맑은 고딕"/>
              </a:rPr>
              <a:t>  2738</a:t>
            </a:r>
          </a:p>
          <a:p>
            <a:endParaRPr dirty="0"/>
          </a:p>
          <a:p>
            <a:r>
              <a:rPr lang="en-SG" sz="2400" dirty="0">
                <a:solidFill>
                  <a:srgbClr val="404040"/>
                </a:solidFill>
                <a:latin typeface="맑은 고딕"/>
              </a:rPr>
              <a:t>Repurchase?</a:t>
            </a:r>
            <a:endParaRPr dirty="0"/>
          </a:p>
          <a:p>
            <a:r>
              <a:rPr lang="en-SG" sz="2400" b="1" dirty="0">
                <a:solidFill>
                  <a:srgbClr val="404040"/>
                </a:solidFill>
                <a:latin typeface="맑은 고딕"/>
              </a:rPr>
              <a:t>1</a:t>
            </a:r>
            <a:r>
              <a:rPr lang="en-SG" sz="2400" dirty="0">
                <a:solidFill>
                  <a:srgbClr val="404040"/>
                </a:solidFill>
                <a:latin typeface="맑은 고딕"/>
              </a:rPr>
              <a:t>    </a:t>
            </a:r>
            <a:r>
              <a:rPr lang="en-SG" sz="2400" b="1" dirty="0">
                <a:solidFill>
                  <a:srgbClr val="404040"/>
                </a:solidFill>
                <a:latin typeface="맑은 고딕"/>
              </a:rPr>
              <a:t>62107</a:t>
            </a:r>
            <a:endParaRPr b="1" dirty="0"/>
          </a:p>
          <a:p>
            <a:r>
              <a:rPr lang="en-SG" sz="2400" b="1" dirty="0">
                <a:solidFill>
                  <a:srgbClr val="404040"/>
                </a:solidFill>
                <a:latin typeface="맑은 고딕"/>
              </a:rPr>
              <a:t>0    13522</a:t>
            </a:r>
            <a:endParaRPr b="1" dirty="0"/>
          </a:p>
          <a:p>
            <a:endParaRPr dirty="0"/>
          </a:p>
          <a:p>
            <a:pPr>
              <a:lnSpc>
                <a:spcPct val="100000"/>
              </a:lnSpc>
            </a:pPr>
            <a:r>
              <a:rPr lang="en-US" dirty="0" err="1"/>
              <a:t>Downsamping</a:t>
            </a:r>
            <a:endParaRPr dirty="0"/>
          </a:p>
        </p:txBody>
      </p:sp>
      <p:sp>
        <p:nvSpPr>
          <p:cNvPr id="4" name="CustomShape 6">
            <a:extLst>
              <a:ext uri="{FF2B5EF4-FFF2-40B4-BE49-F238E27FC236}">
                <a16:creationId xmlns:a16="http://schemas.microsoft.com/office/drawing/2014/main" id="{D6A2C145-8F80-491C-9C7A-09324FAEFCCE}"/>
              </a:ext>
            </a:extLst>
          </p:cNvPr>
          <p:cNvSpPr/>
          <p:nvPr/>
        </p:nvSpPr>
        <p:spPr>
          <a:xfrm>
            <a:off x="2449287" y="1410499"/>
            <a:ext cx="3339192" cy="3636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rgbClr val="000000"/>
                </a:solidFill>
                <a:latin typeface="맑은 고딕"/>
              </a:rPr>
              <a:t>used? Label: &gt;96%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0" y="16920"/>
            <a:ext cx="9142560" cy="1068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SG" sz="4000" b="1">
                <a:solidFill>
                  <a:srgbClr val="404040"/>
                </a:solidFill>
                <a:latin typeface="Arial"/>
              </a:rPr>
              <a:t>Summary</a:t>
            </a:r>
            <a:endParaRPr/>
          </a:p>
        </p:txBody>
      </p:sp>
      <p:sp>
        <p:nvSpPr>
          <p:cNvPr id="183" name="CustomShape 2"/>
          <p:cNvSpPr/>
          <p:nvPr/>
        </p:nvSpPr>
        <p:spPr>
          <a:xfrm>
            <a:off x="367418" y="1406508"/>
            <a:ext cx="8063280" cy="522289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SG" sz="320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SG" sz="2400" dirty="0">
                <a:solidFill>
                  <a:srgbClr val="000000"/>
                </a:solidFill>
              </a:rPr>
              <a:t>Problem description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Classification </a:t>
            </a:r>
            <a:r>
              <a:rPr lang="en-SG" altLang="zh-CN" sz="2400" dirty="0">
                <a:solidFill>
                  <a:srgbClr val="000000"/>
                </a:solidFill>
              </a:rPr>
              <a:t>with multiple features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SG" sz="2400" dirty="0">
                <a:solidFill>
                  <a:srgbClr val="000000"/>
                </a:solidFill>
              </a:rPr>
              <a:t> Feature engineering</a:t>
            </a:r>
          </a:p>
          <a:p>
            <a:pPr>
              <a:lnSpc>
                <a:spcPct val="100000"/>
              </a:lnSpc>
            </a:pPr>
            <a:r>
              <a:rPr lang="en-US" altLang="zh-CN" sz="2400" dirty="0"/>
              <a:t>Creating different kinds of features from raw data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SG" sz="2400" dirty="0">
                <a:solidFill>
                  <a:srgbClr val="000000"/>
                </a:solidFill>
              </a:rPr>
              <a:t> Model training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/>
              <a:t>Models from machine learning and ensemble technique</a:t>
            </a:r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SG" sz="2400" dirty="0">
                <a:solidFill>
                  <a:srgbClr val="000000"/>
                </a:solidFill>
              </a:rPr>
              <a:t> Performance study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altLang="zh-CN" sz="2400" dirty="0"/>
              <a:t>Accuracy,</a:t>
            </a:r>
            <a:r>
              <a:rPr lang="zh-CN" altLang="en-US" sz="2400" dirty="0"/>
              <a:t> </a:t>
            </a:r>
            <a:r>
              <a:rPr lang="en-US" sz="2400" dirty="0"/>
              <a:t>AUC and cross-validation and feature importance study</a:t>
            </a:r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SG" sz="2400" dirty="0">
                <a:solidFill>
                  <a:srgbClr val="000000"/>
                </a:solidFill>
              </a:rPr>
              <a:t> Conclusion and future work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0" y="16920"/>
            <a:ext cx="9142560" cy="1068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SG" sz="4000" b="1" dirty="0">
                <a:solidFill>
                  <a:srgbClr val="404040"/>
                </a:solidFill>
                <a:latin typeface="Arial"/>
              </a:rPr>
              <a:t>Prediction after </a:t>
            </a:r>
            <a:r>
              <a:rPr lang="en-SG" sz="4000" b="1" dirty="0" err="1">
                <a:solidFill>
                  <a:srgbClr val="404040"/>
                </a:solidFill>
                <a:latin typeface="Arial"/>
              </a:rPr>
              <a:t>downsampling</a:t>
            </a:r>
            <a:r>
              <a:rPr lang="en-SG" sz="4000" b="1" dirty="0">
                <a:solidFill>
                  <a:srgbClr val="404040"/>
                </a:solidFill>
                <a:latin typeface="Arial"/>
              </a:rPr>
              <a:t> data</a:t>
            </a:r>
            <a:endParaRPr dirty="0"/>
          </a:p>
        </p:txBody>
      </p:sp>
      <p:sp>
        <p:nvSpPr>
          <p:cNvPr id="259" name="CustomShape 5"/>
          <p:cNvSpPr/>
          <p:nvPr/>
        </p:nvSpPr>
        <p:spPr>
          <a:xfrm>
            <a:off x="3497888" y="978905"/>
            <a:ext cx="2403720" cy="3636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rgbClr val="000000"/>
                </a:solidFill>
                <a:latin typeface="맑은 고딕"/>
              </a:rPr>
              <a:t>Repurchase? </a:t>
            </a:r>
            <a:endParaRPr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BD623B1-6498-4F2F-84EA-E8F9367843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023272"/>
              </p:ext>
            </p:extLst>
          </p:nvPr>
        </p:nvGraphicFramePr>
        <p:xfrm>
          <a:off x="0" y="4360635"/>
          <a:ext cx="914400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9742815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433125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81313258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2617757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785293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zh-CN" b="1" dirty="0">
                          <a:solidFill>
                            <a:srgbClr val="000000"/>
                          </a:solidFill>
                          <a:latin typeface="等线"/>
                        </a:rPr>
                        <a:t>Logistic Regression</a:t>
                      </a:r>
                      <a:endParaRPr lang="en-SG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zh-CN" b="1" dirty="0">
                          <a:solidFill>
                            <a:srgbClr val="000000"/>
                          </a:solidFill>
                          <a:latin typeface="等线"/>
                        </a:rPr>
                        <a:t>Random Forest</a:t>
                      </a:r>
                      <a:endParaRPr lang="en-SG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Gradient Boosting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zh-CN" b="1" dirty="0">
                          <a:solidFill>
                            <a:srgbClr val="000000"/>
                          </a:solidFill>
                          <a:latin typeface="等线"/>
                        </a:rPr>
                        <a:t>Ensemble </a:t>
                      </a:r>
                      <a:endParaRPr lang="en-SG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75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83.04%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88.47%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86.58%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87.69%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388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AUROC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80.74%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84.35%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83.73%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85.72%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085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Cross-validation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96.34%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96.39%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96.49%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96.43%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41508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0833DB8-A283-43A2-AD89-671008151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753521"/>
              </p:ext>
            </p:extLst>
          </p:nvPr>
        </p:nvGraphicFramePr>
        <p:xfrm>
          <a:off x="0" y="1342505"/>
          <a:ext cx="91440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7489202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85717374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58332417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26745520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414204924"/>
                    </a:ext>
                  </a:extLst>
                </a:gridCol>
              </a:tblGrid>
              <a:tr h="23664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zh-CN" b="1" dirty="0">
                          <a:solidFill>
                            <a:srgbClr val="000000"/>
                          </a:solidFill>
                          <a:latin typeface="等线"/>
                        </a:rPr>
                        <a:t>Logistic Regression</a:t>
                      </a:r>
                      <a:endParaRPr lang="en-SG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zh-CN" b="1" dirty="0">
                          <a:solidFill>
                            <a:srgbClr val="000000"/>
                          </a:solidFill>
                          <a:latin typeface="等线"/>
                        </a:rPr>
                        <a:t>Random Forest</a:t>
                      </a:r>
                      <a:endParaRPr lang="en-SG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Gradient Boosting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zh-CN" b="1" dirty="0">
                          <a:solidFill>
                            <a:srgbClr val="000000"/>
                          </a:solidFill>
                          <a:latin typeface="等线"/>
                        </a:rPr>
                        <a:t>Ensemble </a:t>
                      </a:r>
                      <a:endParaRPr lang="en-SG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78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74.48%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75.97%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73.19%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76.36%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73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AUROC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79.16%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88.</a:t>
                      </a:r>
                      <a:r>
                        <a:rPr lang="en-US" altLang="zh-CN" b="0" dirty="0"/>
                        <a:t>47</a:t>
                      </a:r>
                      <a:r>
                        <a:rPr lang="en-US" altLang="zh-CN" dirty="0"/>
                        <a:t>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88.38%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88.53%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668047"/>
                  </a:ext>
                </a:extLst>
              </a:tr>
              <a:tr h="340608">
                <a:tc>
                  <a:txBody>
                    <a:bodyPr/>
                    <a:lstStyle/>
                    <a:p>
                      <a:r>
                        <a:rPr lang="en-US" altLang="zh-CN" dirty="0"/>
                        <a:t>Cross-validation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83.63%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85.77%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85.97%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86.02%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16914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3F53211F-3447-4441-85FD-9FB448704BE8}"/>
              </a:ext>
            </a:extLst>
          </p:cNvPr>
          <p:cNvSpPr/>
          <p:nvPr/>
        </p:nvSpPr>
        <p:spPr>
          <a:xfrm>
            <a:off x="3703735" y="4021888"/>
            <a:ext cx="867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SG" altLang="zh-CN" dirty="0">
                <a:solidFill>
                  <a:srgbClr val="000000"/>
                </a:solidFill>
                <a:latin typeface="맑은 고딕"/>
              </a:rPr>
              <a:t>used? </a:t>
            </a:r>
            <a:endParaRPr lang="en-SG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AF7E2B2-5DF8-46D0-9855-615F71253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296"/>
            <a:ext cx="9144000" cy="513140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6D0F49C-C744-4E50-99E1-21B5A84B846D}"/>
              </a:ext>
            </a:extLst>
          </p:cNvPr>
          <p:cNvSpPr txBox="1"/>
          <p:nvPr/>
        </p:nvSpPr>
        <p:spPr>
          <a:xfrm>
            <a:off x="1836964" y="391886"/>
            <a:ext cx="4206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Used?      logistics regression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59131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6FE2EA2-A236-4409-8C41-7A35B396E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193"/>
            <a:ext cx="9144000" cy="510761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52EB097-962B-42DB-BEAF-F2F144165F24}"/>
              </a:ext>
            </a:extLst>
          </p:cNvPr>
          <p:cNvSpPr txBox="1"/>
          <p:nvPr/>
        </p:nvSpPr>
        <p:spPr>
          <a:xfrm>
            <a:off x="1822529" y="228601"/>
            <a:ext cx="4584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Used? random forest regression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99751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B5604C1-E359-4633-ADA9-795E3A703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6022"/>
            <a:ext cx="9144000" cy="510595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ABA37EC-7EE2-4C0A-908B-A3C107EC1940}"/>
              </a:ext>
            </a:extLst>
          </p:cNvPr>
          <p:cNvSpPr txBox="1"/>
          <p:nvPr/>
        </p:nvSpPr>
        <p:spPr>
          <a:xfrm>
            <a:off x="1822529" y="228601"/>
            <a:ext cx="5049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Used? gradient boosting regression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7830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0" y="16920"/>
            <a:ext cx="9142560" cy="1068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SG" sz="4000" b="1">
                <a:solidFill>
                  <a:srgbClr val="404040"/>
                </a:solidFill>
                <a:latin typeface="Arial"/>
              </a:rPr>
              <a:t>5 Conclusion and future work</a:t>
            </a:r>
            <a:endParaRPr/>
          </a:p>
        </p:txBody>
      </p:sp>
      <p:sp>
        <p:nvSpPr>
          <p:cNvPr id="262" name="CustomShape 2"/>
          <p:cNvSpPr/>
          <p:nvPr/>
        </p:nvSpPr>
        <p:spPr>
          <a:xfrm>
            <a:off x="457200" y="1600200"/>
            <a:ext cx="8228160" cy="459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SG" sz="2000" b="1" i="1">
                <a:solidFill>
                  <a:srgbClr val="404040"/>
                </a:solidFill>
                <a:latin typeface="Arial"/>
              </a:rPr>
              <a:t>Summary:</a:t>
            </a:r>
            <a:endParaRPr/>
          </a:p>
        </p:txBody>
      </p:sp>
      <p:sp>
        <p:nvSpPr>
          <p:cNvPr id="263" name="CustomShape 3"/>
          <p:cNvSpPr/>
          <p:nvPr/>
        </p:nvSpPr>
        <p:spPr>
          <a:xfrm>
            <a:off x="467640" y="2277000"/>
            <a:ext cx="8228160" cy="3598920"/>
          </a:xfrm>
          <a:prstGeom prst="rect">
            <a:avLst/>
          </a:prstGeom>
          <a:noFill/>
          <a:ln>
            <a:noFill/>
          </a:ln>
        </p:spPr>
        <p:txBody>
          <a:bodyPr lIns="396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SG" sz="2400" dirty="0">
                <a:solidFill>
                  <a:srgbClr val="404040"/>
                </a:solidFill>
                <a:latin typeface="Arial"/>
              </a:rPr>
              <a:t>Features analysed and created in e-commerce data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SG" sz="2400" dirty="0">
                <a:solidFill>
                  <a:srgbClr val="404040"/>
                </a:solidFill>
                <a:latin typeface="Arial"/>
              </a:rPr>
              <a:t>Different kind of Models trained with features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SG" sz="2400" dirty="0">
                <a:solidFill>
                  <a:srgbClr val="404040"/>
                </a:solidFill>
                <a:latin typeface="Arial"/>
              </a:rPr>
              <a:t>Performance study illustrated and test data predicted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0" y="16920"/>
            <a:ext cx="9142560" cy="1068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SG" sz="4000" b="1">
                <a:solidFill>
                  <a:srgbClr val="404040"/>
                </a:solidFill>
                <a:latin typeface="Arial"/>
              </a:rPr>
              <a:t>5 Conclusion and future work</a:t>
            </a:r>
            <a:endParaRPr/>
          </a:p>
        </p:txBody>
      </p:sp>
      <p:sp>
        <p:nvSpPr>
          <p:cNvPr id="265" name="CustomShape 2"/>
          <p:cNvSpPr/>
          <p:nvPr/>
        </p:nvSpPr>
        <p:spPr>
          <a:xfrm>
            <a:off x="457200" y="1600200"/>
            <a:ext cx="8228160" cy="459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SG" sz="2000" b="1" i="1" dirty="0">
                <a:solidFill>
                  <a:srgbClr val="404040"/>
                </a:solidFill>
                <a:latin typeface="Arial"/>
              </a:rPr>
              <a:t>Future work:</a:t>
            </a:r>
            <a:endParaRPr dirty="0"/>
          </a:p>
        </p:txBody>
      </p:sp>
      <p:sp>
        <p:nvSpPr>
          <p:cNvPr id="266" name="CustomShape 3"/>
          <p:cNvSpPr/>
          <p:nvPr/>
        </p:nvSpPr>
        <p:spPr>
          <a:xfrm>
            <a:off x="467640" y="2276999"/>
            <a:ext cx="8228160" cy="4156458"/>
          </a:xfrm>
          <a:prstGeom prst="rect">
            <a:avLst/>
          </a:prstGeom>
          <a:noFill/>
          <a:ln>
            <a:noFill/>
          </a:ln>
        </p:spPr>
        <p:txBody>
          <a:bodyPr lIns="396000" tIns="45000" rIns="90000" bIns="45000"/>
          <a:lstStyle/>
          <a:p>
            <a:pPr>
              <a:lnSpc>
                <a:spcPct val="100000"/>
              </a:lnSpc>
            </a:pPr>
            <a:r>
              <a:rPr lang="en-SG" sz="2400" dirty="0">
                <a:solidFill>
                  <a:srgbClr val="404040"/>
                </a:solidFill>
              </a:rPr>
              <a:t>1 Expand features: </a:t>
            </a:r>
          </a:p>
          <a:p>
            <a:pPr>
              <a:lnSpc>
                <a:spcPct val="100000"/>
              </a:lnSpc>
            </a:pPr>
            <a:r>
              <a:rPr lang="en-SG" sz="2400" i="1" dirty="0">
                <a:solidFill>
                  <a:srgbClr val="404040"/>
                </a:solidFill>
              </a:rPr>
              <a:t>similarity scores, trends, PCA, LDA features</a:t>
            </a:r>
            <a:r>
              <a:rPr lang="en-SG" sz="2400" i="1" dirty="0"/>
              <a:t>, </a:t>
            </a:r>
            <a:r>
              <a:rPr lang="en-SG" sz="2400" i="1" dirty="0">
                <a:solidFill>
                  <a:srgbClr val="404040"/>
                </a:solidFill>
              </a:rPr>
              <a:t>monthly features, trend features</a:t>
            </a:r>
            <a:endParaRPr sz="2400" i="1" dirty="0"/>
          </a:p>
          <a:p>
            <a:pPr>
              <a:lnSpc>
                <a:spcPct val="100000"/>
              </a:lnSpc>
            </a:pPr>
            <a:r>
              <a:rPr lang="en-SG" sz="2400" dirty="0">
                <a:solidFill>
                  <a:srgbClr val="404040"/>
                </a:solidFill>
              </a:rPr>
              <a:t>2 Tune model parameters</a:t>
            </a:r>
          </a:p>
          <a:p>
            <a:pPr>
              <a:lnSpc>
                <a:spcPct val="100000"/>
              </a:lnSpc>
            </a:pPr>
            <a:r>
              <a:rPr lang="en-US" altLang="zh-CN" sz="2400" i="1" dirty="0"/>
              <a:t>e.g. Grid search</a:t>
            </a:r>
            <a:endParaRPr sz="2400" i="1" dirty="0"/>
          </a:p>
          <a:p>
            <a:pPr>
              <a:lnSpc>
                <a:spcPct val="100000"/>
              </a:lnSpc>
            </a:pPr>
            <a:r>
              <a:rPr lang="en-SG" sz="2400" dirty="0">
                <a:solidFill>
                  <a:srgbClr val="404040"/>
                </a:solidFill>
              </a:rPr>
              <a:t>3 Explore other models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en-SG" sz="2400" i="1" dirty="0">
                <a:solidFill>
                  <a:srgbClr val="404040"/>
                </a:solidFill>
              </a:rPr>
              <a:t>e.g. </a:t>
            </a:r>
            <a:r>
              <a:rPr lang="en-SG" sz="2400" i="1" dirty="0" err="1">
                <a:solidFill>
                  <a:srgbClr val="404040"/>
                </a:solidFill>
              </a:rPr>
              <a:t>XGBoost</a:t>
            </a:r>
            <a:r>
              <a:rPr lang="en-SG" sz="2400" i="1" dirty="0">
                <a:solidFill>
                  <a:srgbClr val="404040"/>
                </a:solidFill>
              </a:rPr>
              <a:t> model</a:t>
            </a:r>
          </a:p>
          <a:p>
            <a:pPr>
              <a:lnSpc>
                <a:spcPct val="100000"/>
              </a:lnSpc>
            </a:pPr>
            <a:r>
              <a:rPr lang="en-SG" sz="2400" dirty="0">
                <a:solidFill>
                  <a:srgbClr val="404040"/>
                </a:solidFill>
              </a:rPr>
              <a:t>4 A</a:t>
            </a:r>
            <a:r>
              <a:rPr lang="en-SG" altLang="zh-CN" sz="2400" dirty="0">
                <a:solidFill>
                  <a:srgbClr val="404040"/>
                </a:solidFill>
              </a:rPr>
              <a:t>djust imbalanced data</a:t>
            </a:r>
            <a:endParaRPr lang="en-SG" sz="2400" dirty="0">
              <a:solidFill>
                <a:srgbClr val="404040"/>
              </a:solidFill>
            </a:endParaRPr>
          </a:p>
          <a:p>
            <a:pPr>
              <a:lnSpc>
                <a:spcPct val="100000"/>
              </a:lnSpc>
            </a:pPr>
            <a:r>
              <a:rPr lang="en-SG" altLang="zh-CN" sz="2400" dirty="0">
                <a:solidFill>
                  <a:srgbClr val="404040"/>
                </a:solidFill>
              </a:rPr>
              <a:t>5 Convert consecutive numbers in to bins</a:t>
            </a:r>
          </a:p>
          <a:p>
            <a:pPr>
              <a:lnSpc>
                <a:spcPct val="100000"/>
              </a:lnSpc>
            </a:pPr>
            <a:r>
              <a:rPr lang="en-SG" altLang="zh-CN" sz="2400" i="1" dirty="0">
                <a:solidFill>
                  <a:srgbClr val="404040"/>
                </a:solidFill>
              </a:rPr>
              <a:t>Wrapper method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0" y="16920"/>
            <a:ext cx="9142560" cy="1068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SG" sz="4000" b="1">
                <a:solidFill>
                  <a:srgbClr val="404040"/>
                </a:solidFill>
                <a:latin typeface="Arial"/>
              </a:rPr>
              <a:t> 1 Problem description</a:t>
            </a:r>
            <a:endParaRPr/>
          </a:p>
        </p:txBody>
      </p:sp>
      <p:sp>
        <p:nvSpPr>
          <p:cNvPr id="190" name="CustomShape 2"/>
          <p:cNvSpPr/>
          <p:nvPr/>
        </p:nvSpPr>
        <p:spPr>
          <a:xfrm>
            <a:off x="457200" y="1600200"/>
            <a:ext cx="8228160" cy="459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SG" sz="2400" b="1">
                <a:solidFill>
                  <a:srgbClr val="404040"/>
                </a:solidFill>
                <a:latin typeface="Arial"/>
              </a:rPr>
              <a:t>Data provided:</a:t>
            </a:r>
            <a:endParaRPr/>
          </a:p>
        </p:txBody>
      </p:sp>
      <p:sp>
        <p:nvSpPr>
          <p:cNvPr id="191" name="CustomShape 3"/>
          <p:cNvSpPr/>
          <p:nvPr/>
        </p:nvSpPr>
        <p:spPr>
          <a:xfrm>
            <a:off x="467640" y="2277000"/>
            <a:ext cx="8228160" cy="1956960"/>
          </a:xfrm>
          <a:prstGeom prst="rect">
            <a:avLst/>
          </a:prstGeom>
          <a:noFill/>
          <a:ln>
            <a:noFill/>
          </a:ln>
        </p:spPr>
        <p:txBody>
          <a:bodyPr lIns="396000" tIns="45000" rIns="90000" bIns="45000"/>
          <a:lstStyle/>
          <a:p>
            <a:pPr>
              <a:lnSpc>
                <a:spcPct val="100000"/>
              </a:lnSpc>
            </a:pPr>
            <a:r>
              <a:rPr lang="en-SG" sz="2400">
                <a:solidFill>
                  <a:srgbClr val="404040"/>
                </a:solidFill>
                <a:latin typeface="Arial"/>
              </a:rPr>
              <a:t>Train.csv (a)</a:t>
            </a:r>
            <a:endParaRPr/>
          </a:p>
          <a:p>
            <a:pPr>
              <a:lnSpc>
                <a:spcPct val="100000"/>
              </a:lnSpc>
            </a:pPr>
            <a:r>
              <a:rPr lang="en-SG" sz="2400">
                <a:solidFill>
                  <a:srgbClr val="404040"/>
                </a:solidFill>
                <a:latin typeface="Arial"/>
              </a:rPr>
              <a:t>Test.csv (b)</a:t>
            </a:r>
            <a:endParaRPr/>
          </a:p>
          <a:p>
            <a:pPr>
              <a:lnSpc>
                <a:spcPct val="100000"/>
              </a:lnSpc>
            </a:pPr>
            <a:r>
              <a:rPr lang="en-SG" sz="2400">
                <a:solidFill>
                  <a:srgbClr val="404040"/>
                </a:solidFill>
                <a:latin typeface="Arial"/>
              </a:rPr>
              <a:t>Transansactions.csv (c)</a:t>
            </a:r>
            <a:endParaRPr/>
          </a:p>
          <a:p>
            <a:pPr>
              <a:lnSpc>
                <a:spcPct val="100000"/>
              </a:lnSpc>
            </a:pPr>
            <a:r>
              <a:rPr lang="en-SG" sz="2400">
                <a:solidFill>
                  <a:srgbClr val="404040"/>
                </a:solidFill>
                <a:latin typeface="Arial"/>
              </a:rPr>
              <a:t>User_pofiles.csv (d)</a:t>
            </a:r>
            <a:endParaRPr/>
          </a:p>
        </p:txBody>
      </p:sp>
      <p:sp>
        <p:nvSpPr>
          <p:cNvPr id="192" name="CustomShape 4"/>
          <p:cNvSpPr/>
          <p:nvPr/>
        </p:nvSpPr>
        <p:spPr>
          <a:xfrm>
            <a:off x="467640" y="4353660"/>
            <a:ext cx="8228160" cy="459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SG" sz="2400" b="1" dirty="0">
                <a:solidFill>
                  <a:srgbClr val="404040"/>
                </a:solidFill>
                <a:latin typeface="Arial"/>
              </a:rPr>
              <a:t>Task:</a:t>
            </a:r>
            <a:endParaRPr dirty="0"/>
          </a:p>
        </p:txBody>
      </p:sp>
      <p:sp>
        <p:nvSpPr>
          <p:cNvPr id="193" name="CustomShape 5"/>
          <p:cNvSpPr/>
          <p:nvPr/>
        </p:nvSpPr>
        <p:spPr>
          <a:xfrm>
            <a:off x="545643" y="4980966"/>
            <a:ext cx="8247291" cy="889907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2400" dirty="0">
                <a:solidFill>
                  <a:srgbClr val="000000"/>
                </a:solidFill>
                <a:latin typeface="맑은 고딕"/>
              </a:rPr>
              <a:t>To predict the class labels (‘</a:t>
            </a:r>
            <a:r>
              <a:rPr lang="en-SG" sz="2400" b="1" dirty="0">
                <a:solidFill>
                  <a:srgbClr val="000000"/>
                </a:solidFill>
                <a:latin typeface="맑은 고딕"/>
              </a:rPr>
              <a:t>used?’ </a:t>
            </a:r>
            <a:r>
              <a:rPr lang="en-SG" sz="2400" dirty="0">
                <a:solidFill>
                  <a:srgbClr val="000000"/>
                </a:solidFill>
                <a:latin typeface="맑은 고딕"/>
              </a:rPr>
              <a:t>and ‘</a:t>
            </a:r>
            <a:r>
              <a:rPr lang="en-SG" sz="2400" b="1" dirty="0">
                <a:solidFill>
                  <a:srgbClr val="000000"/>
                </a:solidFill>
                <a:latin typeface="맑은 고딕"/>
              </a:rPr>
              <a:t>repurchase?</a:t>
            </a:r>
            <a:r>
              <a:rPr lang="en-SG" sz="2400" dirty="0">
                <a:solidFill>
                  <a:srgbClr val="000000"/>
                </a:solidFill>
                <a:latin typeface="맑은 고딕"/>
              </a:rPr>
              <a:t>’)</a:t>
            </a:r>
          </a:p>
          <a:p>
            <a:pPr>
              <a:lnSpc>
                <a:spcPct val="100000"/>
              </a:lnSpc>
            </a:pPr>
            <a:r>
              <a:rPr lang="en-SG" sz="2400" dirty="0">
                <a:solidFill>
                  <a:srgbClr val="000000"/>
                </a:solidFill>
                <a:latin typeface="맑은 고딕"/>
              </a:rPr>
              <a:t>of the ‘test.csv’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3493607" y="301680"/>
            <a:ext cx="2498426" cy="45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3200" b="1" dirty="0">
                <a:solidFill>
                  <a:srgbClr val="000000"/>
                </a:solidFill>
                <a:latin typeface="Calibri"/>
              </a:rPr>
              <a:t>Raw data:</a:t>
            </a:r>
            <a:endParaRPr dirty="0"/>
          </a:p>
        </p:txBody>
      </p:sp>
      <p:sp>
        <p:nvSpPr>
          <p:cNvPr id="195" name="CustomShape 2"/>
          <p:cNvSpPr/>
          <p:nvPr/>
        </p:nvSpPr>
        <p:spPr>
          <a:xfrm>
            <a:off x="172080" y="1412640"/>
            <a:ext cx="318600" cy="3636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>
                <a:solidFill>
                  <a:srgbClr val="000000"/>
                </a:solidFill>
                <a:latin typeface="Calibri"/>
              </a:rPr>
              <a:t>a</a:t>
            </a:r>
            <a:endParaRPr/>
          </a:p>
        </p:txBody>
      </p:sp>
      <p:sp>
        <p:nvSpPr>
          <p:cNvPr id="196" name="CustomShape 3"/>
          <p:cNvSpPr/>
          <p:nvPr/>
        </p:nvSpPr>
        <p:spPr>
          <a:xfrm>
            <a:off x="160920" y="2421000"/>
            <a:ext cx="323280" cy="3636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>
                <a:solidFill>
                  <a:srgbClr val="000000"/>
                </a:solidFill>
                <a:latin typeface="Calibri"/>
              </a:rPr>
              <a:t>b</a:t>
            </a:r>
            <a:endParaRPr/>
          </a:p>
        </p:txBody>
      </p:sp>
      <p:sp>
        <p:nvSpPr>
          <p:cNvPr id="197" name="CustomShape 4"/>
          <p:cNvSpPr/>
          <p:nvPr/>
        </p:nvSpPr>
        <p:spPr>
          <a:xfrm>
            <a:off x="174240" y="3645000"/>
            <a:ext cx="303480" cy="3636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>
                <a:solidFill>
                  <a:srgbClr val="000000"/>
                </a:solidFill>
                <a:latin typeface="Calibri"/>
              </a:rPr>
              <a:t>c</a:t>
            </a:r>
            <a:endParaRPr/>
          </a:p>
        </p:txBody>
      </p:sp>
      <p:sp>
        <p:nvSpPr>
          <p:cNvPr id="198" name="CustomShape 5"/>
          <p:cNvSpPr/>
          <p:nvPr/>
        </p:nvSpPr>
        <p:spPr>
          <a:xfrm>
            <a:off x="179280" y="4797000"/>
            <a:ext cx="323280" cy="3636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>
                <a:solidFill>
                  <a:srgbClr val="000000"/>
                </a:solidFill>
                <a:latin typeface="Calibri"/>
              </a:rPr>
              <a:t>d</a:t>
            </a:r>
            <a:endParaRPr/>
          </a:p>
        </p:txBody>
      </p:sp>
      <p:pic>
        <p:nvPicPr>
          <p:cNvPr id="199" name="图片 198"/>
          <p:cNvPicPr/>
          <p:nvPr/>
        </p:nvPicPr>
        <p:blipFill>
          <a:blip r:embed="rId2"/>
          <a:stretch>
            <a:fillRect/>
          </a:stretch>
        </p:blipFill>
        <p:spPr>
          <a:xfrm>
            <a:off x="965160" y="1054080"/>
            <a:ext cx="7555320" cy="811800"/>
          </a:xfrm>
          <a:prstGeom prst="rect">
            <a:avLst/>
          </a:prstGeom>
          <a:ln>
            <a:noFill/>
          </a:ln>
        </p:spPr>
      </p:pic>
      <p:pic>
        <p:nvPicPr>
          <p:cNvPr id="200" name="图片 199"/>
          <p:cNvPicPr/>
          <p:nvPr/>
        </p:nvPicPr>
        <p:blipFill>
          <a:blip r:embed="rId3"/>
          <a:stretch>
            <a:fillRect/>
          </a:stretch>
        </p:blipFill>
        <p:spPr>
          <a:xfrm>
            <a:off x="965160" y="2197080"/>
            <a:ext cx="7555320" cy="748080"/>
          </a:xfrm>
          <a:prstGeom prst="rect">
            <a:avLst/>
          </a:prstGeom>
          <a:ln>
            <a:noFill/>
          </a:ln>
        </p:spPr>
      </p:pic>
      <p:pic>
        <p:nvPicPr>
          <p:cNvPr id="201" name="图片 200"/>
          <p:cNvPicPr/>
          <p:nvPr/>
        </p:nvPicPr>
        <p:blipFill>
          <a:blip r:embed="rId4"/>
          <a:stretch>
            <a:fillRect/>
          </a:stretch>
        </p:blipFill>
        <p:spPr>
          <a:xfrm>
            <a:off x="965160" y="3352680"/>
            <a:ext cx="7555320" cy="925920"/>
          </a:xfrm>
          <a:prstGeom prst="rect">
            <a:avLst/>
          </a:prstGeom>
          <a:ln>
            <a:noFill/>
          </a:ln>
        </p:spPr>
      </p:pic>
      <p:pic>
        <p:nvPicPr>
          <p:cNvPr id="202" name="图片 201"/>
          <p:cNvPicPr/>
          <p:nvPr/>
        </p:nvPicPr>
        <p:blipFill>
          <a:blip r:embed="rId5"/>
          <a:stretch>
            <a:fillRect/>
          </a:stretch>
        </p:blipFill>
        <p:spPr>
          <a:xfrm>
            <a:off x="965160" y="4669968"/>
            <a:ext cx="7555320" cy="748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603720" y="692640"/>
            <a:ext cx="4038840" cy="638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SG" sz="3200" b="1">
                <a:solidFill>
                  <a:srgbClr val="000000"/>
                </a:solidFill>
                <a:latin typeface="Calibri"/>
              </a:rPr>
              <a:t>Expanded train data:</a:t>
            </a:r>
            <a:endParaRPr/>
          </a:p>
        </p:txBody>
      </p:sp>
      <p:graphicFrame>
        <p:nvGraphicFramePr>
          <p:cNvPr id="204" name="Table 2"/>
          <p:cNvGraphicFramePr/>
          <p:nvPr>
            <p:extLst>
              <p:ext uri="{D42A27DB-BD31-4B8C-83A1-F6EECF244321}">
                <p14:modId xmlns:p14="http://schemas.microsoft.com/office/powerpoint/2010/main" val="3346302190"/>
              </p:ext>
            </p:extLst>
          </p:nvPr>
        </p:nvGraphicFramePr>
        <p:xfrm>
          <a:off x="1134836" y="1510393"/>
          <a:ext cx="8008082" cy="507407"/>
        </p:xfrm>
        <a:graphic>
          <a:graphicData uri="http://schemas.openxmlformats.org/drawingml/2006/table">
            <a:tbl>
              <a:tblPr/>
              <a:tblGrid>
                <a:gridCol w="114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48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74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SG" sz="800" dirty="0" err="1">
                          <a:solidFill>
                            <a:srgbClr val="000000"/>
                          </a:solidFill>
                          <a:latin typeface="Calibri"/>
                        </a:rPr>
                        <a:t>userid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SG" sz="800" dirty="0" err="1">
                          <a:solidFill>
                            <a:srgbClr val="000000"/>
                          </a:solidFill>
                          <a:latin typeface="Calibri"/>
                        </a:rPr>
                        <a:t>Orderid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SG" sz="800" dirty="0" err="1">
                          <a:solidFill>
                            <a:srgbClr val="000000"/>
                          </a:solidFill>
                          <a:latin typeface="Calibri"/>
                        </a:rPr>
                        <a:t>Shopid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SG" sz="800">
                          <a:solidFill>
                            <a:srgbClr val="000000"/>
                          </a:solidFill>
                          <a:latin typeface="Calibri"/>
                        </a:rPr>
                        <a:t>total_price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SG" sz="800" dirty="0" err="1">
                          <a:solidFill>
                            <a:srgbClr val="000000"/>
                          </a:solidFill>
                          <a:latin typeface="Calibri"/>
                        </a:rPr>
                        <a:t>order_time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SG" sz="800">
                          <a:solidFill>
                            <a:srgbClr val="000000"/>
                          </a:solidFill>
                          <a:latin typeface="Calibri"/>
                        </a:rPr>
                        <a:t>voucher_code_used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SG" sz="800" dirty="0" err="1">
                          <a:solidFill>
                            <a:srgbClr val="000000"/>
                          </a:solidFill>
                          <a:latin typeface="Calibri"/>
                        </a:rPr>
                        <a:t>promotionid_used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5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35640" y="2061000"/>
            <a:ext cx="8952840" cy="4723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0" y="16920"/>
            <a:ext cx="9142560" cy="1068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SG" sz="4000" b="1">
                <a:solidFill>
                  <a:srgbClr val="404040"/>
                </a:solidFill>
                <a:latin typeface="Arial"/>
              </a:rPr>
              <a:t>2 Feature engineering</a:t>
            </a:r>
            <a:endParaRPr/>
          </a:p>
        </p:txBody>
      </p:sp>
      <p:sp>
        <p:nvSpPr>
          <p:cNvPr id="208" name="CustomShape 2"/>
          <p:cNvSpPr/>
          <p:nvPr/>
        </p:nvSpPr>
        <p:spPr>
          <a:xfrm>
            <a:off x="457200" y="1943100"/>
            <a:ext cx="8228160" cy="4364460"/>
          </a:xfrm>
          <a:prstGeom prst="rect">
            <a:avLst/>
          </a:prstGeom>
          <a:noFill/>
          <a:ln>
            <a:noFill/>
          </a:ln>
        </p:spPr>
        <p:txBody>
          <a:bodyPr lIns="396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SG" sz="2000" dirty="0">
                <a:solidFill>
                  <a:srgbClr val="404040"/>
                </a:solidFill>
              </a:rPr>
              <a:t> </a:t>
            </a:r>
            <a:r>
              <a:rPr lang="en-SG" sz="2000" b="1" dirty="0">
                <a:solidFill>
                  <a:srgbClr val="404040"/>
                </a:solidFill>
              </a:rPr>
              <a:t>Count or ratio features</a:t>
            </a:r>
            <a:endParaRPr sz="2000" dirty="0"/>
          </a:p>
          <a:p>
            <a:pPr>
              <a:lnSpc>
                <a:spcPct val="100000"/>
              </a:lnSpc>
              <a:buFont typeface="맑은 고딕"/>
              <a:buAutoNum type="alphaLcPeriod"/>
            </a:pPr>
            <a:r>
              <a:rPr lang="en-SG" sz="2000" dirty="0">
                <a:solidFill>
                  <a:srgbClr val="404040"/>
                </a:solidFill>
              </a:rPr>
              <a:t>Shop diversity</a:t>
            </a:r>
            <a:endParaRPr sz="2000" dirty="0"/>
          </a:p>
          <a:p>
            <a:pPr>
              <a:lnSpc>
                <a:spcPct val="100000"/>
              </a:lnSpc>
              <a:buFont typeface="맑은 고딕"/>
              <a:buAutoNum type="alphaLcPeriod"/>
            </a:pPr>
            <a:r>
              <a:rPr lang="en-SG" sz="2000" dirty="0">
                <a:solidFill>
                  <a:srgbClr val="404040"/>
                </a:solidFill>
              </a:rPr>
              <a:t>Day counts</a:t>
            </a:r>
            <a:endParaRPr sz="2000" dirty="0"/>
          </a:p>
          <a:p>
            <a:pPr>
              <a:lnSpc>
                <a:spcPct val="100000"/>
              </a:lnSpc>
              <a:buFont typeface="맑은 고딕"/>
              <a:buAutoNum type="alphaLcPeriod"/>
            </a:pPr>
            <a:r>
              <a:rPr lang="en-SG" sz="2000" dirty="0">
                <a:solidFill>
                  <a:srgbClr val="404040"/>
                </a:solidFill>
              </a:rPr>
              <a:t>Over all order number</a:t>
            </a:r>
            <a:endParaRPr sz="2000" dirty="0"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SG" sz="2000" dirty="0">
                <a:solidFill>
                  <a:srgbClr val="404040"/>
                </a:solidFill>
              </a:rPr>
              <a:t> </a:t>
            </a:r>
            <a:r>
              <a:rPr lang="en-SG" sz="2000" b="1" dirty="0">
                <a:solidFill>
                  <a:srgbClr val="404040"/>
                </a:solidFill>
              </a:rPr>
              <a:t>Aggregation features</a:t>
            </a:r>
            <a:endParaRPr sz="2000" dirty="0"/>
          </a:p>
          <a:p>
            <a:pPr>
              <a:lnSpc>
                <a:spcPct val="100000"/>
              </a:lnSpc>
              <a:buFont typeface="맑은 고딕"/>
              <a:buAutoNum type="alphaLcPeriod"/>
            </a:pPr>
            <a:r>
              <a:rPr lang="en-SG" sz="2000" dirty="0">
                <a:solidFill>
                  <a:srgbClr val="404040"/>
                </a:solidFill>
              </a:rPr>
              <a:t>Max repeating order from same shop</a:t>
            </a:r>
            <a:endParaRPr sz="2000" dirty="0"/>
          </a:p>
          <a:p>
            <a:pPr>
              <a:lnSpc>
                <a:spcPct val="100000"/>
              </a:lnSpc>
              <a:buFont typeface="맑은 고딕"/>
              <a:buAutoNum type="alphaLcPeriod"/>
            </a:pPr>
            <a:r>
              <a:rPr lang="en-SG" sz="2000" dirty="0">
                <a:solidFill>
                  <a:srgbClr val="404040"/>
                </a:solidFill>
              </a:rPr>
              <a:t>Spent trend feature across time span</a:t>
            </a:r>
            <a:endParaRPr sz="2000" dirty="0"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SG" sz="2000" dirty="0">
                <a:solidFill>
                  <a:srgbClr val="404040"/>
                </a:solidFill>
              </a:rPr>
              <a:t> </a:t>
            </a:r>
            <a:r>
              <a:rPr lang="en-SG" sz="2000" b="1" dirty="0">
                <a:solidFill>
                  <a:srgbClr val="404040"/>
                </a:solidFill>
              </a:rPr>
              <a:t>Recent activity features</a:t>
            </a:r>
            <a:endParaRPr sz="2000" dirty="0"/>
          </a:p>
          <a:p>
            <a:pPr>
              <a:lnSpc>
                <a:spcPct val="100000"/>
              </a:lnSpc>
              <a:buFont typeface="맑은 고딕"/>
              <a:buAutoNum type="alphaLcPeriod"/>
            </a:pPr>
            <a:r>
              <a:rPr lang="en-SG" sz="2000" dirty="0">
                <a:solidFill>
                  <a:srgbClr val="404040"/>
                </a:solidFill>
              </a:rPr>
              <a:t>Last order time-now </a:t>
            </a:r>
            <a:endParaRPr sz="2000" dirty="0"/>
          </a:p>
          <a:p>
            <a:pPr>
              <a:lnSpc>
                <a:spcPct val="100000"/>
              </a:lnSpc>
              <a:buFont typeface="맑은 고딕"/>
              <a:buAutoNum type="alphaLcPeriod"/>
            </a:pPr>
            <a:r>
              <a:rPr lang="en-SG" sz="2000" dirty="0">
                <a:solidFill>
                  <a:srgbClr val="404040"/>
                </a:solidFill>
              </a:rPr>
              <a:t>The time difference from last order and promotion sent time</a:t>
            </a:r>
            <a:endParaRPr sz="2000" dirty="0"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SG" sz="2000" dirty="0">
                <a:solidFill>
                  <a:srgbClr val="404040"/>
                </a:solidFill>
              </a:rPr>
              <a:t> </a:t>
            </a:r>
            <a:r>
              <a:rPr lang="en-SG" sz="2000" b="1" dirty="0">
                <a:solidFill>
                  <a:srgbClr val="404040"/>
                </a:solidFill>
              </a:rPr>
              <a:t>Age and gender related features</a:t>
            </a:r>
            <a:endParaRPr sz="2000" dirty="0"/>
          </a:p>
          <a:p>
            <a:pPr>
              <a:lnSpc>
                <a:spcPct val="100000"/>
              </a:lnSpc>
              <a:buFont typeface="맑은 고딕"/>
              <a:buAutoNum type="alphaLcPeriod"/>
            </a:pPr>
            <a:r>
              <a:rPr lang="en-SG" sz="2000" dirty="0">
                <a:solidFill>
                  <a:srgbClr val="404040"/>
                </a:solidFill>
              </a:rPr>
              <a:t>Age value and divided age ranges</a:t>
            </a:r>
            <a:endParaRPr sz="2000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83A3DB-77AD-4E3E-8CB7-00CA061C7C5D}"/>
              </a:ext>
            </a:extLst>
          </p:cNvPr>
          <p:cNvSpPr/>
          <p:nvPr/>
        </p:nvSpPr>
        <p:spPr>
          <a:xfrm>
            <a:off x="1910442" y="594169"/>
            <a:ext cx="698862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1 Shop diversity</a:t>
            </a:r>
          </a:p>
          <a:p>
            <a:r>
              <a:rPr lang="en-US" altLang="zh-CN" sz="2400" dirty="0"/>
              <a:t>2 Day counts</a:t>
            </a:r>
          </a:p>
          <a:p>
            <a:r>
              <a:rPr lang="en-US" altLang="zh-CN" sz="2400" dirty="0"/>
              <a:t>3 Over all order number</a:t>
            </a:r>
          </a:p>
          <a:p>
            <a:r>
              <a:rPr lang="en-US" altLang="zh-CN" sz="2400" dirty="0"/>
              <a:t>4 Promotion used number</a:t>
            </a:r>
          </a:p>
          <a:p>
            <a:r>
              <a:rPr lang="en-US" altLang="zh-CN" sz="2400" dirty="0"/>
              <a:t>5 Max repeating order from same shop</a:t>
            </a:r>
          </a:p>
          <a:p>
            <a:r>
              <a:rPr lang="en-US" altLang="zh-CN" sz="2400" dirty="0"/>
              <a:t>6 spent trend feature across time span(middle time point split)</a:t>
            </a:r>
          </a:p>
          <a:p>
            <a:r>
              <a:rPr lang="en-US" altLang="zh-CN" sz="2400" dirty="0"/>
              <a:t>7 Last order time - today</a:t>
            </a:r>
          </a:p>
          <a:p>
            <a:r>
              <a:rPr lang="en-US" altLang="zh-CN" sz="2400" dirty="0"/>
              <a:t>8 The time difference from last order and promotion sent time</a:t>
            </a:r>
          </a:p>
          <a:p>
            <a:r>
              <a:rPr lang="en-US" altLang="zh-CN" sz="2400" dirty="0"/>
              <a:t>9 Age</a:t>
            </a:r>
          </a:p>
          <a:p>
            <a:r>
              <a:rPr lang="en-US" altLang="zh-CN" sz="2400" dirty="0"/>
              <a:t>10 gender</a:t>
            </a:r>
          </a:p>
          <a:p>
            <a:r>
              <a:rPr lang="en-US" altLang="zh-CN" sz="2400" dirty="0"/>
              <a:t>11 email verified</a:t>
            </a:r>
          </a:p>
          <a:p>
            <a:r>
              <a:rPr lang="en-US" altLang="zh-CN" sz="2400" dirty="0"/>
              <a:t>12 registered year</a:t>
            </a:r>
          </a:p>
          <a:p>
            <a:r>
              <a:rPr lang="en-US" altLang="zh-CN" sz="2400" dirty="0"/>
              <a:t>13 is seller</a:t>
            </a:r>
          </a:p>
        </p:txBody>
      </p:sp>
    </p:spTree>
    <p:extLst>
      <p:ext uri="{BB962C8B-B14F-4D97-AF65-F5344CB8AC3E}">
        <p14:creationId xmlns:p14="http://schemas.microsoft.com/office/powerpoint/2010/main" val="1605153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0" y="16920"/>
            <a:ext cx="9142560" cy="1068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SG" sz="4000" b="1" dirty="0">
                <a:solidFill>
                  <a:srgbClr val="404040"/>
                </a:solidFill>
                <a:latin typeface="Arial"/>
              </a:rPr>
              <a:t>3 Model training</a:t>
            </a:r>
            <a:endParaRPr dirty="0"/>
          </a:p>
        </p:txBody>
      </p:sp>
      <p:sp>
        <p:nvSpPr>
          <p:cNvPr id="210" name="CustomShape 2"/>
          <p:cNvSpPr/>
          <p:nvPr/>
        </p:nvSpPr>
        <p:spPr>
          <a:xfrm>
            <a:off x="467640" y="1556640"/>
            <a:ext cx="8228160" cy="4318920"/>
          </a:xfrm>
          <a:prstGeom prst="rect">
            <a:avLst/>
          </a:prstGeom>
          <a:noFill/>
          <a:ln>
            <a:noFill/>
          </a:ln>
        </p:spPr>
        <p:txBody>
          <a:bodyPr lIns="396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SG" sz="2800" b="1" dirty="0">
                <a:solidFill>
                  <a:srgbClr val="000000"/>
                </a:solidFill>
                <a:latin typeface="等线"/>
              </a:rPr>
              <a:t> </a:t>
            </a:r>
            <a:r>
              <a:rPr lang="en-SG" sz="2800" b="1" dirty="0">
                <a:solidFill>
                  <a:srgbClr val="000000"/>
                </a:solidFill>
                <a:latin typeface="+mj-lt"/>
              </a:rPr>
              <a:t>Single classification models: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90000"/>
              </a:lnSpc>
              <a:buFont typeface="Wingdings" charset="2"/>
              <a:buChar char=""/>
            </a:pPr>
            <a:r>
              <a:rPr lang="en-SG" sz="2800" dirty="0">
                <a:solidFill>
                  <a:srgbClr val="000000"/>
                </a:solidFill>
                <a:latin typeface="等线"/>
              </a:rPr>
              <a:t> </a:t>
            </a:r>
            <a:r>
              <a:rPr lang="en-SG" sz="2400" dirty="0">
                <a:solidFill>
                  <a:srgbClr val="000000"/>
                </a:solidFill>
              </a:rPr>
              <a:t>Logistic Regression</a:t>
            </a:r>
            <a:endParaRPr sz="2400" dirty="0"/>
          </a:p>
          <a:p>
            <a:pPr>
              <a:lnSpc>
                <a:spcPct val="90000"/>
              </a:lnSpc>
              <a:buFont typeface="Wingdings" charset="2"/>
              <a:buChar char=""/>
            </a:pPr>
            <a:r>
              <a:rPr lang="en-SG" sz="2400" dirty="0">
                <a:solidFill>
                  <a:srgbClr val="000000"/>
                </a:solidFill>
              </a:rPr>
              <a:t> Random Forest</a:t>
            </a:r>
            <a:endParaRPr sz="2400" dirty="0"/>
          </a:p>
          <a:p>
            <a:pPr>
              <a:lnSpc>
                <a:spcPct val="90000"/>
              </a:lnSpc>
              <a:buFont typeface="Wingdings" charset="2"/>
              <a:buChar char=""/>
            </a:pPr>
            <a:r>
              <a:rPr lang="en-SG" sz="2400" dirty="0">
                <a:solidFill>
                  <a:srgbClr val="000000"/>
                </a:solidFill>
              </a:rPr>
              <a:t> Gradient boosting</a:t>
            </a:r>
          </a:p>
          <a:p>
            <a:pPr>
              <a:lnSpc>
                <a:spcPct val="90000"/>
              </a:lnSpc>
              <a:buFont typeface="Wingdings" charset="2"/>
              <a:buChar char=""/>
            </a:pPr>
            <a:endParaRPr lang="en-SG" altLang="zh-CN" sz="2800" dirty="0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buFont typeface="Wingdings" charset="2"/>
              <a:buChar char=""/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SG" sz="2800" b="1" dirty="0">
                <a:solidFill>
                  <a:srgbClr val="000000"/>
                </a:solidFill>
                <a:latin typeface="等线"/>
              </a:rPr>
              <a:t> </a:t>
            </a:r>
            <a:r>
              <a:rPr lang="en-SG" sz="2800" b="1" dirty="0">
                <a:solidFill>
                  <a:srgbClr val="000000"/>
                </a:solidFill>
                <a:latin typeface="+mj-lt"/>
              </a:rPr>
              <a:t>Ensemble techniques</a:t>
            </a:r>
            <a:endParaRPr dirty="0">
              <a:latin typeface="+mj-lt"/>
            </a:endParaRPr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11" name="CustomShape 3"/>
          <p:cNvSpPr/>
          <p:nvPr/>
        </p:nvSpPr>
        <p:spPr>
          <a:xfrm>
            <a:off x="467640" y="1556640"/>
            <a:ext cx="8228160" cy="4318920"/>
          </a:xfrm>
          <a:prstGeom prst="rect">
            <a:avLst/>
          </a:prstGeom>
          <a:noFill/>
          <a:ln>
            <a:noFill/>
          </a:ln>
        </p:spPr>
        <p:txBody>
          <a:bodyPr lIns="396000" tIns="45000" rIns="90000" bIns="45000"/>
          <a:lstStyle/>
          <a:p>
            <a:pPr>
              <a:lnSpc>
                <a:spcPct val="100000"/>
              </a:lnSpc>
            </a:pPr>
            <a:r>
              <a:rPr lang="en-SG" sz="1400">
                <a:solidFill>
                  <a:srgbClr val="404040"/>
                </a:solidFill>
                <a:latin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1619640" y="0"/>
            <a:ext cx="7522920" cy="1068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SG" sz="4000" b="1" dirty="0">
                <a:solidFill>
                  <a:srgbClr val="000000"/>
                </a:solidFill>
                <a:latin typeface="+mj-lt"/>
              </a:rPr>
              <a:t>Logistic Regression:</a:t>
            </a:r>
            <a:endParaRPr dirty="0">
              <a:latin typeface="+mj-lt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1543050" y="1340640"/>
            <a:ext cx="6885270" cy="4650480"/>
          </a:xfrm>
          <a:prstGeom prst="rect">
            <a:avLst/>
          </a:prstGeom>
          <a:noFill/>
          <a:ln>
            <a:noFill/>
          </a:ln>
        </p:spPr>
        <p:txBody>
          <a:bodyPr lIns="396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SG" sz="2400" dirty="0">
                <a:solidFill>
                  <a:srgbClr val="404040"/>
                </a:solidFill>
                <a:latin typeface="맑은 고딕"/>
              </a:rPr>
              <a:t>                    </a:t>
            </a:r>
          </a:p>
          <a:p>
            <a:pPr>
              <a:lnSpc>
                <a:spcPct val="100000"/>
              </a:lnSpc>
            </a:pPr>
            <a:endParaRPr lang="en-SG" sz="2400" dirty="0">
              <a:solidFill>
                <a:srgbClr val="40404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endParaRPr lang="en-SG" sz="2400" dirty="0">
              <a:solidFill>
                <a:srgbClr val="40404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endParaRPr lang="en-SG" sz="2400" dirty="0">
              <a:solidFill>
                <a:srgbClr val="40404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endParaRPr lang="en-SG" sz="2400" dirty="0">
              <a:solidFill>
                <a:srgbClr val="40404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endParaRPr lang="en-SG" sz="2400" dirty="0">
              <a:solidFill>
                <a:srgbClr val="40404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endParaRPr lang="en-SG" sz="2400" dirty="0">
              <a:solidFill>
                <a:srgbClr val="40404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endParaRPr lang="en-SG" sz="2400" dirty="0">
              <a:solidFill>
                <a:srgbClr val="40404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endParaRPr lang="en-SG" sz="2400" dirty="0">
              <a:solidFill>
                <a:srgbClr val="40404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endParaRPr lang="en-SG" sz="2400" dirty="0">
              <a:solidFill>
                <a:srgbClr val="40404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endParaRPr lang="en-SG" sz="2400" dirty="0">
              <a:solidFill>
                <a:srgbClr val="40404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SG" sz="2400" dirty="0">
                <a:solidFill>
                  <a:srgbClr val="404040"/>
                </a:solidFill>
                <a:latin typeface="맑은 고딕"/>
              </a:rPr>
              <a:t>                  </a:t>
            </a:r>
            <a:r>
              <a:rPr lang="en-SG" sz="2400" dirty="0" err="1">
                <a:solidFill>
                  <a:srgbClr val="404040"/>
                </a:solidFill>
                <a:latin typeface="맑은 고딕"/>
              </a:rPr>
              <a:t>N_jobs</a:t>
            </a:r>
            <a:r>
              <a:rPr lang="en-SG" sz="2400" dirty="0">
                <a:solidFill>
                  <a:srgbClr val="404040"/>
                </a:solidFill>
                <a:latin typeface="맑은 고딕"/>
              </a:rPr>
              <a:t>: 4 (parallel)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14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3287515" y="1359630"/>
            <a:ext cx="2886840" cy="912960"/>
          </a:xfrm>
          <a:prstGeom prst="rect">
            <a:avLst/>
          </a:prstGeom>
          <a:ln>
            <a:noFill/>
          </a:ln>
        </p:spPr>
      </p:pic>
      <p:pic>
        <p:nvPicPr>
          <p:cNvPr id="215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1773914" y="2291580"/>
            <a:ext cx="6567184" cy="2950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749</Words>
  <Application>Microsoft Office PowerPoint</Application>
  <PresentationFormat>全屏显示(4:3)</PresentationFormat>
  <Paragraphs>214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DejaVu Sans</vt:lpstr>
      <vt:lpstr>맑은 고딕</vt:lpstr>
      <vt:lpstr>StarSymbol</vt:lpstr>
      <vt:lpstr>等线</vt:lpstr>
      <vt:lpstr>Arial</vt:lpstr>
      <vt:lpstr>Calibri</vt:lpstr>
      <vt:lpstr>Wingdings</vt:lpstr>
      <vt:lpstr>Office Theme</vt:lpstr>
      <vt:lpstr>Office Theme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Eliza Bai</cp:lastModifiedBy>
  <cp:revision>35</cp:revision>
  <dcterms:modified xsi:type="dcterms:W3CDTF">2017-09-07T13:16:50Z</dcterms:modified>
</cp:coreProperties>
</file>