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5.xml" ContentType="application/vnd.openxmlformats-officedocument.presentationml.slide+xml"/>
  <Override PartName="/ppt/slides/slide28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7" r:id="rId1"/>
  </p:sldMasterIdLst>
  <p:notesMasterIdLst>
    <p:notesMasterId r:id="rId36"/>
  </p:notesMasterIdLst>
  <p:handoutMasterIdLst>
    <p:handoutMasterId r:id="rId37"/>
  </p:handoutMasterIdLst>
  <p:sldIdLst>
    <p:sldId id="349" r:id="rId2"/>
    <p:sldId id="351" r:id="rId3"/>
    <p:sldId id="370" r:id="rId4"/>
    <p:sldId id="352" r:id="rId5"/>
    <p:sldId id="353" r:id="rId6"/>
    <p:sldId id="354" r:id="rId7"/>
    <p:sldId id="355" r:id="rId8"/>
    <p:sldId id="356" r:id="rId9"/>
    <p:sldId id="357" r:id="rId10"/>
    <p:sldId id="364" r:id="rId11"/>
    <p:sldId id="360" r:id="rId12"/>
    <p:sldId id="361" r:id="rId13"/>
    <p:sldId id="362" r:id="rId14"/>
    <p:sldId id="363" r:id="rId15"/>
    <p:sldId id="365" r:id="rId16"/>
    <p:sldId id="366" r:id="rId17"/>
    <p:sldId id="297" r:id="rId18"/>
    <p:sldId id="367" r:id="rId19"/>
    <p:sldId id="350" r:id="rId20"/>
    <p:sldId id="348" r:id="rId21"/>
    <p:sldId id="287" r:id="rId22"/>
    <p:sldId id="286" r:id="rId23"/>
    <p:sldId id="368" r:id="rId24"/>
    <p:sldId id="289" r:id="rId25"/>
    <p:sldId id="290" r:id="rId26"/>
    <p:sldId id="291" r:id="rId27"/>
    <p:sldId id="292" r:id="rId28"/>
    <p:sldId id="293" r:id="rId29"/>
    <p:sldId id="294" r:id="rId30"/>
    <p:sldId id="340" r:id="rId31"/>
    <p:sldId id="369" r:id="rId32"/>
    <p:sldId id="344" r:id="rId33"/>
    <p:sldId id="346" r:id="rId34"/>
    <p:sldId id="296" r:id="rId35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962" autoAdjust="0"/>
    <p:restoredTop sz="94660"/>
  </p:normalViewPr>
  <p:slideViewPr>
    <p:cSldViewPr>
      <p:cViewPr varScale="1">
        <p:scale>
          <a:sx n="80" d="100"/>
          <a:sy n="80" d="100"/>
        </p:scale>
        <p:origin x="47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7" d="100"/>
        <a:sy n="57" d="100"/>
      </p:scale>
      <p:origin x="0" y="12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2205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Cliquez pour modifier le style de texte du masque</a:t>
            </a:r>
          </a:p>
          <a:p>
            <a:pPr lvl="1"/>
            <a:r>
              <a:rPr lang="pt-BR"/>
              <a:t>Second niveau</a:t>
            </a:r>
          </a:p>
          <a:p>
            <a:pPr lvl="2"/>
            <a:r>
              <a:rPr lang="pt-BR"/>
              <a:t>Troisième niveau</a:t>
            </a:r>
          </a:p>
          <a:p>
            <a:pPr lvl="3"/>
            <a:r>
              <a:rPr lang="pt-BR"/>
              <a:t>Quatrième niveau</a:t>
            </a:r>
          </a:p>
          <a:p>
            <a:pPr lvl="4"/>
            <a:r>
              <a:rPr lang="pt-BR"/>
              <a:t>Cinquième niveau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16087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386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dirty="0" err="1"/>
              <a:t>Fatec-Jahu</a:t>
            </a:r>
            <a:r>
              <a:rPr lang="en-US" dirty="0"/>
              <a:t> - </a:t>
            </a:r>
            <a:r>
              <a:rPr lang="en-US" dirty="0" err="1"/>
              <a:t>Gestão</a:t>
            </a:r>
            <a:r>
              <a:rPr lang="en-US" dirty="0"/>
              <a:t> de T.I</a:t>
            </a:r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0893F73-BD9B-4159-8C0F-6F270F6D38D4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Fatec-Jahu</a:t>
            </a:r>
            <a:r>
              <a:rPr lang="en-US" dirty="0"/>
              <a:t> - </a:t>
            </a:r>
            <a:r>
              <a:rPr lang="en-US" dirty="0" err="1"/>
              <a:t>Gestão</a:t>
            </a:r>
            <a:r>
              <a:rPr lang="en-US" dirty="0"/>
              <a:t> de T.I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A2C7-73E6-411C-805F-8CFDB88F55C7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Fatec-Jahu</a:t>
            </a:r>
            <a:r>
              <a:rPr lang="en-US" dirty="0"/>
              <a:t> - </a:t>
            </a:r>
            <a:r>
              <a:rPr lang="en-US" dirty="0" err="1"/>
              <a:t>Gestão</a:t>
            </a:r>
            <a:r>
              <a:rPr lang="en-US" dirty="0"/>
              <a:t> de T.I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8FAD8-E26A-4972-9B2E-4498455C2DA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Fatec-Jahu</a:t>
            </a:r>
            <a:r>
              <a:rPr lang="en-US" dirty="0"/>
              <a:t> - </a:t>
            </a:r>
            <a:r>
              <a:rPr lang="en-US" dirty="0" err="1"/>
              <a:t>Gestão</a:t>
            </a:r>
            <a:r>
              <a:rPr lang="en-US" dirty="0"/>
              <a:t> de T.I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ADA8-4E50-44D4-9C21-2997CB339AC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Fatec-Jahu</a:t>
            </a:r>
            <a:r>
              <a:rPr lang="en-US" dirty="0"/>
              <a:t> - </a:t>
            </a:r>
            <a:r>
              <a:rPr lang="en-US" dirty="0" err="1"/>
              <a:t>Gestão</a:t>
            </a:r>
            <a:r>
              <a:rPr lang="en-US" dirty="0"/>
              <a:t> de T.I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739F-4BF3-487A-9B1B-D4C2A768FADD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Fatec-Jahu</a:t>
            </a:r>
            <a:r>
              <a:rPr lang="en-US" dirty="0"/>
              <a:t> - </a:t>
            </a:r>
            <a:r>
              <a:rPr lang="en-US" dirty="0" err="1"/>
              <a:t>Gestão</a:t>
            </a:r>
            <a:r>
              <a:rPr lang="en-US" dirty="0"/>
              <a:t> de T.I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2320-20C2-4FA6-87A2-4FF2CB2AEA36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Fatec-Jahu</a:t>
            </a:r>
            <a:r>
              <a:rPr lang="en-US" dirty="0"/>
              <a:t> - </a:t>
            </a:r>
            <a:r>
              <a:rPr lang="en-US" dirty="0" err="1"/>
              <a:t>Gestão</a:t>
            </a:r>
            <a:r>
              <a:rPr lang="en-US" dirty="0"/>
              <a:t> de T.I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4E04-7C6A-477F-A08D-5E1FBDE4F30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Fatec-Jahu</a:t>
            </a:r>
            <a:r>
              <a:rPr lang="en-US" dirty="0"/>
              <a:t> - </a:t>
            </a:r>
            <a:r>
              <a:rPr lang="en-US" dirty="0" err="1"/>
              <a:t>Gestão</a:t>
            </a:r>
            <a:r>
              <a:rPr lang="en-US" dirty="0"/>
              <a:t> de T.I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D2F4-37A0-4999-BDA6-7301B56D47B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Fatec-Jahu</a:t>
            </a:r>
            <a:r>
              <a:rPr lang="en-US" dirty="0"/>
              <a:t> - </a:t>
            </a:r>
            <a:r>
              <a:rPr lang="en-US" dirty="0" err="1"/>
              <a:t>Gestão</a:t>
            </a:r>
            <a:r>
              <a:rPr lang="en-US" dirty="0"/>
              <a:t> de T.I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C821-5F47-4CBB-BF17-A0EB4BA9DAC6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Fatec-Jahu</a:t>
            </a:r>
            <a:r>
              <a:rPr lang="en-US" dirty="0"/>
              <a:t> - </a:t>
            </a:r>
            <a:r>
              <a:rPr lang="en-US" dirty="0" err="1"/>
              <a:t>Gestão</a:t>
            </a:r>
            <a:r>
              <a:rPr lang="en-US" dirty="0"/>
              <a:t> de T.I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AD36-9431-445C-91AF-8F56DB8FF0CA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dirty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dirty="0" err="1"/>
              <a:t>Fatec-Jahu</a:t>
            </a:r>
            <a:r>
              <a:rPr lang="en-US" dirty="0"/>
              <a:t> - </a:t>
            </a:r>
            <a:r>
              <a:rPr lang="en-US" dirty="0" err="1"/>
              <a:t>Gestão</a:t>
            </a:r>
            <a:r>
              <a:rPr lang="en-US" dirty="0"/>
              <a:t> de T.I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A761964-5103-46AE-91B8-36B133B5037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 dirty="0"/>
              <a:t>Clique para editar o estilo do título mestre</a:t>
            </a:r>
            <a:endParaRPr kumimoji="0" lang="en-US" dirty="0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dirty="0" err="1"/>
              <a:t>Fatec-Jahu</a:t>
            </a:r>
            <a:r>
              <a:rPr lang="en-US" dirty="0"/>
              <a:t> - </a:t>
            </a:r>
            <a:r>
              <a:rPr lang="en-US" dirty="0" err="1"/>
              <a:t>Gestão</a:t>
            </a:r>
            <a:r>
              <a:rPr lang="en-US" dirty="0"/>
              <a:t> de T.I</a:t>
            </a:r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21D413B-3E51-49AC-ABC7-28D373436251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gif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805362"/>
          </a:xfrm>
        </p:spPr>
        <p:txBody>
          <a:bodyPr/>
          <a:lstStyle/>
          <a:p>
            <a:endParaRPr lang="pt-BR" dirty="0"/>
          </a:p>
          <a:p>
            <a:pPr algn="ctr"/>
            <a:endParaRPr lang="pt-BR" sz="3600" dirty="0"/>
          </a:p>
          <a:p>
            <a:pPr algn="ctr"/>
            <a:endParaRPr lang="pt-BR" sz="3600" dirty="0"/>
          </a:p>
          <a:p>
            <a:pPr marL="109728" indent="0" algn="ctr">
              <a:buNone/>
            </a:pPr>
            <a:r>
              <a:rPr lang="pt-BR" sz="3600" dirty="0"/>
              <a:t>Professor Wdson de Oliveira</a:t>
            </a:r>
          </a:p>
          <a:p>
            <a:pPr algn="ctr"/>
            <a:endParaRPr lang="pt-BR" dirty="0"/>
          </a:p>
          <a:p>
            <a:pPr marL="109537" indent="0" algn="ctr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4800" dirty="0">
                <a:solidFill>
                  <a:srgbClr val="FF0000"/>
                </a:solidFill>
              </a:rPr>
              <a:t>Banco de Dados e Internet I</a:t>
            </a:r>
            <a:endParaRPr lang="pt-BR" sz="4800" dirty="0">
              <a:solidFill>
                <a:srgbClr val="FF0000"/>
              </a:solidFill>
              <a:effectLst/>
            </a:endParaRPr>
          </a:p>
        </p:txBody>
      </p:sp>
      <p:sp>
        <p:nvSpPr>
          <p:cNvPr id="15364" name="Espaço Reservado para Número de Slide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22064D9-2971-452A-AB40-321731AD17D8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86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http://www.smashingmagazine.com/images/charts/flashpr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77901"/>
            <a:ext cx="428625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peltiertech.com/images/2009-11/explodedpie3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17424"/>
            <a:ext cx="3456384" cy="295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s://encrypted-tbn1.gstatic.com/images?q=tbn:ANd9GcQoOT68Xq9C6Qgzu9U18XeQXsmnp_-2-QSwEIBFnVjZxJeTlpvDW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21" y="3645024"/>
            <a:ext cx="4220139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http://luciddiagnostics.in/ldadmin/plot-chart-894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359706"/>
            <a:ext cx="3754387" cy="337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905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s.glbimg.com/po/tt/f/original/2013/04/12/captura-de-tela-2013-04-11-as-1526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47056"/>
            <a:ext cx="8928992" cy="5488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395536" y="332656"/>
            <a:ext cx="7772400" cy="9144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t-BR" dirty="0">
                <a:solidFill>
                  <a:srgbClr val="FF0000"/>
                </a:solidFill>
              </a:rPr>
              <a:t>MAPAS DE NEGÓCIOS</a:t>
            </a:r>
          </a:p>
        </p:txBody>
      </p:sp>
    </p:spTree>
    <p:extLst>
      <p:ext uri="{BB962C8B-B14F-4D97-AF65-F5344CB8AC3E}">
        <p14:creationId xmlns:p14="http://schemas.microsoft.com/office/powerpoint/2010/main" val="3729129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waze map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8856984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899592" y="188640"/>
            <a:ext cx="6924396" cy="9144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t-BR" dirty="0"/>
              <a:t>Mapas de trânsito</a:t>
            </a:r>
          </a:p>
        </p:txBody>
      </p:sp>
    </p:spTree>
    <p:extLst>
      <p:ext uri="{BB962C8B-B14F-4D97-AF65-F5344CB8AC3E}">
        <p14:creationId xmlns:p14="http://schemas.microsoft.com/office/powerpoint/2010/main" val="1728449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irpaa.org/CisternaTelaCim/MapaChuvaSA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1"/>
            <a:ext cx="8568952" cy="593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899592" y="188640"/>
            <a:ext cx="6924396" cy="9144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t-BR" dirty="0">
                <a:solidFill>
                  <a:srgbClr val="FF0000"/>
                </a:solidFill>
              </a:rPr>
              <a:t>MAPAS DE CHUVA</a:t>
            </a:r>
          </a:p>
        </p:txBody>
      </p:sp>
    </p:spTree>
    <p:extLst>
      <p:ext uri="{BB962C8B-B14F-4D97-AF65-F5344CB8AC3E}">
        <p14:creationId xmlns:p14="http://schemas.microsoft.com/office/powerpoint/2010/main" val="1566355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encrypted-tbn2.gstatic.com/images?q=tbn:ANd9GcQElSSvAtH9QETkDp6zQMrkArOwr4qGmn2sJgilUlLQndV-pif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8748464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899592" y="188640"/>
            <a:ext cx="6924396" cy="9144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t-BR" dirty="0"/>
              <a:t>MAPAS DE CLIMA</a:t>
            </a:r>
          </a:p>
        </p:txBody>
      </p:sp>
    </p:spTree>
    <p:extLst>
      <p:ext uri="{BB962C8B-B14F-4D97-AF65-F5344CB8AC3E}">
        <p14:creationId xmlns:p14="http://schemas.microsoft.com/office/powerpoint/2010/main" val="2747888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07504" y="188640"/>
            <a:ext cx="8928992" cy="6669360"/>
          </a:xfrm>
        </p:spPr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pt-BR" sz="3800" b="1" dirty="0">
                <a:solidFill>
                  <a:srgbClr val="FF0000"/>
                </a:solidFill>
              </a:rPr>
              <a:t>Definição</a:t>
            </a:r>
          </a:p>
          <a:p>
            <a:pPr marL="109728" indent="0">
              <a:buNone/>
            </a:pPr>
            <a:endParaRPr lang="pt-BR" sz="3500" dirty="0"/>
          </a:p>
          <a:p>
            <a:pPr marL="109728" indent="0">
              <a:buNone/>
            </a:pPr>
            <a:endParaRPr lang="pt-BR" sz="3500" dirty="0"/>
          </a:p>
          <a:p>
            <a:pPr>
              <a:buNone/>
            </a:pPr>
            <a:r>
              <a:rPr lang="pt-BR" sz="3500" dirty="0">
                <a:latin typeface="Arial" pitchFamily="34" charset="0"/>
                <a:cs typeface="Arial" pitchFamily="34" charset="0"/>
              </a:rPr>
              <a:t>É uma coleção de </a:t>
            </a:r>
            <a:r>
              <a:rPr lang="pt-BR" sz="3500" b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DADOS RELACIONADOS</a:t>
            </a:r>
          </a:p>
          <a:p>
            <a:pPr>
              <a:buNone/>
            </a:pPr>
            <a:endParaRPr lang="pt-BR" sz="3500" b="1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  <a:p>
            <a:pPr lvl="2">
              <a:lnSpc>
                <a:spcPct val="150000"/>
              </a:lnSpc>
            </a:pPr>
            <a:r>
              <a:rPr lang="pt-BR" sz="3500" dirty="0">
                <a:latin typeface="Arial" pitchFamily="34" charset="0"/>
                <a:cs typeface="Arial" pitchFamily="34" charset="0"/>
              </a:rPr>
              <a:t>Representando algum aspecto do mundo real.</a:t>
            </a:r>
          </a:p>
          <a:p>
            <a:pPr lvl="2">
              <a:lnSpc>
                <a:spcPct val="150000"/>
              </a:lnSpc>
            </a:pPr>
            <a:r>
              <a:rPr lang="pt-BR" sz="3500" dirty="0">
                <a:latin typeface="Arial" pitchFamily="34" charset="0"/>
                <a:cs typeface="Arial" pitchFamily="34" charset="0"/>
              </a:rPr>
              <a:t>Logicamente coerente, com algum significado</a:t>
            </a:r>
          </a:p>
          <a:p>
            <a:pPr lvl="2">
              <a:lnSpc>
                <a:spcPct val="150000"/>
              </a:lnSpc>
            </a:pPr>
            <a:r>
              <a:rPr lang="pt-BR" sz="3500" dirty="0">
                <a:latin typeface="Arial" pitchFamily="34" charset="0"/>
                <a:cs typeface="Arial" pitchFamily="34" charset="0"/>
              </a:rPr>
              <a:t>Projetado, construído e gerado (“povoado”) para uma aplicação específica.</a:t>
            </a:r>
          </a:p>
          <a:p>
            <a:pPr lvl="2"/>
            <a:endParaRPr lang="pt-BR" sz="3000" dirty="0">
              <a:latin typeface="Arial" pitchFamily="34" charset="0"/>
              <a:cs typeface="Arial" pitchFamily="34" charset="0"/>
            </a:endParaRPr>
          </a:p>
          <a:p>
            <a:pPr lvl="8"/>
            <a:r>
              <a:rPr lang="pt-BR" sz="3000" dirty="0">
                <a:latin typeface="Arial" pitchFamily="34" charset="0"/>
                <a:cs typeface="Arial" pitchFamily="34" charset="0"/>
              </a:rPr>
              <a:t> 			[</a:t>
            </a:r>
            <a:r>
              <a:rPr lang="pt-BR" sz="3000" dirty="0" err="1">
                <a:latin typeface="Arial" pitchFamily="34" charset="0"/>
                <a:cs typeface="Arial" pitchFamily="34" charset="0"/>
              </a:rPr>
              <a:t>Elmasri</a:t>
            </a:r>
            <a:r>
              <a:rPr lang="pt-BR" sz="3000" dirty="0">
                <a:latin typeface="Arial" pitchFamily="34" charset="0"/>
                <a:cs typeface="Arial" pitchFamily="34" charset="0"/>
              </a:rPr>
              <a:t> &amp; </a:t>
            </a:r>
            <a:r>
              <a:rPr lang="pt-BR" sz="3000" dirty="0" err="1">
                <a:latin typeface="Arial" pitchFamily="34" charset="0"/>
                <a:cs typeface="Arial" pitchFamily="34" charset="0"/>
              </a:rPr>
              <a:t>Navathe</a:t>
            </a:r>
            <a:r>
              <a:rPr lang="pt-BR" sz="3000" dirty="0">
                <a:latin typeface="Arial" pitchFamily="34" charset="0"/>
                <a:cs typeface="Arial" pitchFamily="34" charset="0"/>
              </a:rPr>
              <a:t>]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pPr lvl="8"/>
            <a:endParaRPr lang="pt-BR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ADA8-4E50-44D4-9C21-2997CB339AC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72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539552" y="332656"/>
            <a:ext cx="7924800" cy="864096"/>
          </a:xfrm>
        </p:spPr>
        <p:txBody>
          <a:bodyPr/>
          <a:lstStyle/>
          <a:p>
            <a:pPr algn="ctr"/>
            <a:r>
              <a:rPr lang="pt-BR" sz="4000" dirty="0">
                <a:solidFill>
                  <a:srgbClr val="FF0000"/>
                </a:solidFill>
              </a:rPr>
              <a:t>PRINCIPAIS OBJETIVOS 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ADA8-4E50-44D4-9C21-2997CB339AC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sz="quarter" idx="4294967295"/>
          </p:nvPr>
        </p:nvSpPr>
        <p:spPr>
          <a:xfrm>
            <a:off x="179512" y="1268760"/>
            <a:ext cx="3168352" cy="518457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</a:pPr>
            <a:endParaRPr lang="pt-BR" dirty="0">
              <a:solidFill>
                <a:srgbClr val="00B050"/>
              </a:solidFill>
            </a:endParaRPr>
          </a:p>
          <a:p>
            <a:pPr marL="109728" indent="0" algn="ctr">
              <a:buNone/>
            </a:pPr>
            <a:r>
              <a:rPr lang="pt-BR" sz="3200" dirty="0"/>
              <a:t>GUARDAR</a:t>
            </a:r>
          </a:p>
          <a:p>
            <a:pPr algn="ctr"/>
            <a:endParaRPr lang="pt-BR" sz="3200" dirty="0"/>
          </a:p>
          <a:p>
            <a:pPr marL="109728" indent="0" algn="ctr">
              <a:buNone/>
            </a:pPr>
            <a:r>
              <a:rPr lang="pt-BR" sz="3200" dirty="0"/>
              <a:t>RECUPERAR</a:t>
            </a:r>
          </a:p>
          <a:p>
            <a:pPr algn="ctr"/>
            <a:endParaRPr lang="pt-BR" sz="3200" dirty="0"/>
          </a:p>
          <a:p>
            <a:pPr marL="109728" indent="0" algn="ctr">
              <a:buNone/>
            </a:pPr>
            <a:r>
              <a:rPr lang="pt-BR" sz="3200" dirty="0"/>
              <a:t>ALTERAR</a:t>
            </a:r>
          </a:p>
          <a:p>
            <a:pPr marL="109728" indent="0" algn="ctr">
              <a:buNone/>
            </a:pPr>
            <a:endParaRPr lang="pt-BR" sz="3200" dirty="0"/>
          </a:p>
          <a:p>
            <a:pPr marL="109728" indent="0" algn="ctr">
              <a:buNone/>
            </a:pPr>
            <a:r>
              <a:rPr lang="pt-BR" sz="3200" dirty="0"/>
              <a:t>APAGAR</a:t>
            </a:r>
          </a:p>
          <a:p>
            <a:pPr>
              <a:buNone/>
            </a:pPr>
            <a:endParaRPr lang="pt-BR" dirty="0">
              <a:solidFill>
                <a:srgbClr val="00B050"/>
              </a:solidFill>
            </a:endParaRPr>
          </a:p>
          <a:p>
            <a:pPr algn="ctr">
              <a:buNone/>
            </a:pPr>
            <a:endParaRPr lang="pt-BR" dirty="0">
              <a:solidFill>
                <a:srgbClr val="00B050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412776"/>
            <a:ext cx="3643224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0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4239" y="-768"/>
            <a:ext cx="4608512" cy="640871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t-BR" sz="3500" b="1" dirty="0">
                <a:solidFill>
                  <a:srgbClr val="FF0000"/>
                </a:solidFill>
              </a:rPr>
              <a:t>Principais pontos</a:t>
            </a:r>
          </a:p>
          <a:p>
            <a:pPr>
              <a:buNone/>
            </a:pPr>
            <a:endParaRPr lang="pt-BR" sz="4200" dirty="0">
              <a:solidFill>
                <a:srgbClr val="00B050"/>
              </a:solidFill>
            </a:endParaRPr>
          </a:p>
          <a:p>
            <a:pPr marL="109728" indent="0" algn="ctr">
              <a:buNone/>
            </a:pPr>
            <a:r>
              <a:rPr lang="pt-BR" sz="4200" dirty="0"/>
              <a:t>Segurança.</a:t>
            </a:r>
          </a:p>
          <a:p>
            <a:pPr algn="ctr"/>
            <a:endParaRPr lang="pt-BR" sz="4200" dirty="0"/>
          </a:p>
          <a:p>
            <a:pPr marL="109728" indent="0" algn="ctr">
              <a:buNone/>
            </a:pPr>
            <a:r>
              <a:rPr lang="pt-BR" sz="4200" dirty="0"/>
              <a:t>Integridade.</a:t>
            </a:r>
          </a:p>
          <a:p>
            <a:pPr algn="ctr"/>
            <a:endParaRPr lang="pt-BR" sz="4200" dirty="0"/>
          </a:p>
          <a:p>
            <a:pPr marL="109728" indent="0" algn="ctr">
              <a:buNone/>
            </a:pPr>
            <a:r>
              <a:rPr lang="pt-BR" sz="4200" dirty="0"/>
              <a:t>Privacidade.</a:t>
            </a:r>
          </a:p>
          <a:p>
            <a:pPr algn="ctr"/>
            <a:endParaRPr lang="pt-BR" sz="4200" dirty="0"/>
          </a:p>
          <a:p>
            <a:pPr marL="109728" indent="0" algn="ctr">
              <a:buNone/>
            </a:pPr>
            <a:r>
              <a:rPr lang="pt-BR" sz="4200" dirty="0"/>
              <a:t>Disponibilidade.</a:t>
            </a:r>
          </a:p>
          <a:p>
            <a:pPr>
              <a:buNone/>
            </a:pPr>
            <a:endParaRPr lang="pt-BR" dirty="0">
              <a:solidFill>
                <a:srgbClr val="00B050"/>
              </a:solidFill>
            </a:endParaRPr>
          </a:p>
          <a:p>
            <a:pPr algn="ctr">
              <a:buNone/>
            </a:pP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ADA8-4E50-44D4-9C21-2997CB339AC4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412776"/>
            <a:ext cx="3643224" cy="46805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7880"/>
            <a:ext cx="446278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ítulo 2"/>
          <p:cNvSpPr txBox="1">
            <a:spLocks/>
          </p:cNvSpPr>
          <p:nvPr/>
        </p:nvSpPr>
        <p:spPr>
          <a:xfrm>
            <a:off x="7085" y="1412776"/>
            <a:ext cx="3840930" cy="345638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fontAlgn="auto">
              <a:spcAft>
                <a:spcPts val="0"/>
              </a:spcAft>
            </a:pPr>
            <a:endParaRPr lang="pt-BR" sz="3200" b="1" dirty="0">
              <a:solidFill>
                <a:srgbClr val="FF0000"/>
              </a:solidFill>
            </a:endParaRPr>
          </a:p>
          <a:p>
            <a:pPr algn="ctr" fontAlgn="auto">
              <a:spcAft>
                <a:spcPts val="0"/>
              </a:spcAft>
            </a:pPr>
            <a:r>
              <a:rPr lang="pt-BR" sz="3200" b="1" dirty="0">
                <a:solidFill>
                  <a:srgbClr val="FF0000"/>
                </a:solidFill>
              </a:rPr>
              <a:t>ETAPAS  do PROJETO </a:t>
            </a:r>
          </a:p>
          <a:p>
            <a:pPr algn="ctr" fontAlgn="auto">
              <a:spcAft>
                <a:spcPts val="0"/>
              </a:spcAft>
            </a:pPr>
            <a:r>
              <a:rPr lang="pt-BR" sz="3200" b="1" dirty="0">
                <a:solidFill>
                  <a:srgbClr val="FF0000"/>
                </a:solidFill>
              </a:rPr>
              <a:t>DE</a:t>
            </a:r>
          </a:p>
          <a:p>
            <a:pPr algn="ctr" fontAlgn="auto">
              <a:spcAft>
                <a:spcPts val="0"/>
              </a:spcAft>
            </a:pPr>
            <a:r>
              <a:rPr lang="pt-BR" sz="3200" b="1" dirty="0">
                <a:solidFill>
                  <a:srgbClr val="FF0000"/>
                </a:solidFill>
              </a:rPr>
              <a:t> Banco de Dados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797529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93204" y="40374"/>
            <a:ext cx="8229600" cy="580314"/>
          </a:xfrm>
        </p:spPr>
        <p:txBody>
          <a:bodyPr>
            <a:noAutofit/>
          </a:bodyPr>
          <a:lstStyle/>
          <a:p>
            <a:pPr algn="ctr"/>
            <a:r>
              <a:rPr lang="pt-BR" sz="3200" dirty="0">
                <a:solidFill>
                  <a:srgbClr val="FF0000"/>
                </a:solidFill>
              </a:rPr>
              <a:t>Visões do Banco de Dados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ADA8-4E50-44D4-9C21-2997CB339AC4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8" descr="http://videos.web-03.net/artigos/Thiago_Varallo/ArquiteturaSGBD/Arquitetura%20de%20um%20SGBD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92696"/>
            <a:ext cx="8568952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87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124744"/>
            <a:ext cx="8833520" cy="4680520"/>
          </a:xfr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ADA8-4E50-44D4-9C21-2997CB339AC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400" dirty="0">
                <a:solidFill>
                  <a:srgbClr val="FF0000"/>
                </a:solidFill>
              </a:rPr>
              <a:t>Banco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061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r>
              <a:rPr lang="pt-BR" sz="3300" b="1" dirty="0">
                <a:solidFill>
                  <a:srgbClr val="00B050"/>
                </a:solidFill>
              </a:rPr>
              <a:t>VISÃO EXTERNA</a:t>
            </a:r>
          </a:p>
          <a:p>
            <a:endParaRPr lang="pt-BR" sz="3300" b="1" dirty="0">
              <a:solidFill>
                <a:srgbClr val="00B050"/>
              </a:solidFill>
            </a:endParaRPr>
          </a:p>
          <a:p>
            <a:pPr algn="just"/>
            <a:r>
              <a:rPr lang="pt-BR" sz="3300" dirty="0"/>
              <a:t> É aquela vista pelo usuário que opera os sistemas aplicativos, através de interfaces desenvolvidas pelo analista (programas), buscando o atendimento de suas necessidades</a:t>
            </a: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ADA8-4E50-44D4-9C21-2997CB339AC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Autofit/>
          </a:bodyPr>
          <a:lstStyle/>
          <a:p>
            <a:pPr algn="ctr"/>
            <a:r>
              <a:rPr lang="pt-BR" sz="3700" dirty="0">
                <a:solidFill>
                  <a:srgbClr val="FF0000"/>
                </a:solidFill>
              </a:rPr>
              <a:t>Visões do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1607659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932660"/>
            <a:ext cx="8229600" cy="5880716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r>
              <a:rPr lang="pt-BR" sz="2800" b="1" dirty="0">
                <a:solidFill>
                  <a:srgbClr val="00B050"/>
                </a:solidFill>
              </a:rPr>
              <a:t>Visão Conceitual</a:t>
            </a:r>
          </a:p>
          <a:p>
            <a:endParaRPr lang="pt-BR" sz="2800" b="1" dirty="0">
              <a:solidFill>
                <a:srgbClr val="00B050"/>
              </a:solidFill>
            </a:endParaRPr>
          </a:p>
          <a:p>
            <a:pPr>
              <a:lnSpc>
                <a:spcPct val="120000"/>
              </a:lnSpc>
            </a:pPr>
            <a:r>
              <a:rPr lang="pt-BR" sz="2800" dirty="0">
                <a:cs typeface="Arial" pitchFamily="34" charset="0"/>
              </a:rPr>
              <a:t>É aquela vista pelo analista de desenvolvimento e pelo administrador das bases de dados. Existe a preocupação na definição de normas e procedimentos :</a:t>
            </a:r>
          </a:p>
          <a:p>
            <a:pPr>
              <a:lnSpc>
                <a:spcPct val="120000"/>
              </a:lnSpc>
            </a:pPr>
            <a:r>
              <a:rPr lang="pt-BR" sz="2800" dirty="0">
                <a:cs typeface="Arial" pitchFamily="34" charset="0"/>
              </a:rPr>
              <a:t>Manipulação dos dados;</a:t>
            </a:r>
          </a:p>
          <a:p>
            <a:pPr>
              <a:lnSpc>
                <a:spcPct val="120000"/>
              </a:lnSpc>
            </a:pPr>
            <a:r>
              <a:rPr lang="pt-BR" sz="2800" dirty="0">
                <a:cs typeface="Arial" pitchFamily="34" charset="0"/>
              </a:rPr>
              <a:t>Garantir a segurança e confiabilidade;</a:t>
            </a:r>
          </a:p>
          <a:p>
            <a:pPr>
              <a:lnSpc>
                <a:spcPct val="120000"/>
              </a:lnSpc>
            </a:pPr>
            <a:r>
              <a:rPr lang="pt-BR" sz="2800" dirty="0">
                <a:cs typeface="Arial" pitchFamily="34" charset="0"/>
              </a:rPr>
              <a:t>Definição no banco de dados de Novas tabelas e campos.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25470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rgbClr val="FF0000"/>
                </a:solidFill>
              </a:rPr>
              <a:t>Visões do Banco de Dados</a:t>
            </a:r>
            <a:endParaRPr lang="pt-BR" sz="32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ADA8-4E50-44D4-9C21-2997CB339AC4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3672408"/>
          </a:xfrm>
        </p:spPr>
        <p:txBody>
          <a:bodyPr>
            <a:normAutofit lnSpcReduction="10000"/>
          </a:bodyPr>
          <a:lstStyle/>
          <a:p>
            <a:pPr marL="109728" indent="0" algn="ctr">
              <a:buNone/>
            </a:pPr>
            <a:r>
              <a:rPr lang="pt-BR" b="1" dirty="0">
                <a:solidFill>
                  <a:srgbClr val="00B050"/>
                </a:solidFill>
              </a:rPr>
              <a:t>VISÃO INTERNA</a:t>
            </a:r>
          </a:p>
          <a:p>
            <a:pPr algn="just"/>
            <a:endParaRPr lang="pt-BR" b="1" dirty="0">
              <a:solidFill>
                <a:srgbClr val="00B050"/>
              </a:solidFill>
            </a:endParaRPr>
          </a:p>
          <a:p>
            <a:pPr algn="just"/>
            <a:r>
              <a:rPr lang="pt-BR" dirty="0"/>
              <a:t> </a:t>
            </a:r>
            <a:r>
              <a:rPr lang="pt-BR" sz="2800" dirty="0"/>
              <a:t>É aquela vista pelo responsável pela manutenção e desenvolvimento do SGBD.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Existe a preocupação com a forma de recuperação e manipulação dos dados dentro do Banco de Dados.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Autofit/>
          </a:bodyPr>
          <a:lstStyle/>
          <a:p>
            <a:pPr algn="ctr"/>
            <a:r>
              <a:rPr lang="pt-BR" sz="3600" dirty="0">
                <a:solidFill>
                  <a:srgbClr val="FF0000"/>
                </a:solidFill>
              </a:rPr>
              <a:t>Visões do Banco de Dados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ADA8-4E50-44D4-9C21-2997CB339AC4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4015" y="260648"/>
            <a:ext cx="9036496" cy="1584176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</a:rPr>
              <a:t> SISTEMA de gerenciamento  de Banco de dados</a:t>
            </a:r>
            <a:br>
              <a:rPr lang="pt-BR" sz="2800" b="1" dirty="0">
                <a:solidFill>
                  <a:srgbClr val="FF0000"/>
                </a:solidFill>
              </a:rPr>
            </a:br>
            <a:r>
              <a:rPr lang="pt-BR" sz="2800" b="1" dirty="0">
                <a:solidFill>
                  <a:srgbClr val="FF0000"/>
                </a:solidFill>
              </a:rPr>
              <a:t>(SGBD)</a:t>
            </a:r>
            <a:br>
              <a:rPr lang="pt-BR" sz="2800" b="1" dirty="0">
                <a:solidFill>
                  <a:srgbClr val="FF0000"/>
                </a:solidFill>
              </a:rPr>
            </a:b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ADA8-4E50-44D4-9C21-2997CB339AC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AutoShape 2" descr="Resultado de imagem para base de dados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base de dados 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Resultado de imagem para base de dados 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80" name="Picture 8" descr="https://www.ideiacentral.com/images/images/database-desig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412776"/>
            <a:ext cx="8707167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451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79512" y="1556792"/>
            <a:ext cx="8805664" cy="4752528"/>
          </a:xfrm>
        </p:spPr>
        <p:txBody>
          <a:bodyPr>
            <a:noAutofit/>
          </a:bodyPr>
          <a:lstStyle/>
          <a:p>
            <a:r>
              <a:rPr lang="pt-BR" sz="2800" dirty="0"/>
              <a:t>É uma coleção de programas que permitem</a:t>
            </a:r>
          </a:p>
          <a:p>
            <a:pPr marL="109728" indent="0">
              <a:buNone/>
            </a:pPr>
            <a:r>
              <a:rPr lang="pt-BR" sz="2800" dirty="0"/>
              <a:t>aos usuários definirem, construírem e</a:t>
            </a:r>
          </a:p>
          <a:p>
            <a:pPr marL="109728" indent="0">
              <a:buNone/>
            </a:pPr>
            <a:r>
              <a:rPr lang="pt-BR" sz="2800" dirty="0"/>
              <a:t>manipularem uma base de dados para o uso</a:t>
            </a:r>
          </a:p>
          <a:p>
            <a:pPr marL="109728" indent="0">
              <a:buNone/>
            </a:pPr>
            <a:r>
              <a:rPr lang="pt-BR" sz="2800" dirty="0"/>
              <a:t>das diversas aplicações.</a:t>
            </a:r>
          </a:p>
          <a:p>
            <a:pPr marL="109728" indent="0">
              <a:buNone/>
            </a:pPr>
            <a:r>
              <a:rPr lang="pt-BR" sz="2800" dirty="0"/>
              <a:t> </a:t>
            </a:r>
          </a:p>
          <a:p>
            <a:r>
              <a:rPr lang="pt-BR" sz="2800" dirty="0"/>
              <a:t>O SGBD avalia os dados recebidos através </a:t>
            </a:r>
          </a:p>
          <a:p>
            <a:pPr marL="109728" indent="0">
              <a:buNone/>
            </a:pPr>
            <a:r>
              <a:rPr lang="pt-BR" sz="2800" dirty="0"/>
              <a:t>de regras de integridade, garantindo que </a:t>
            </a:r>
          </a:p>
          <a:p>
            <a:pPr marL="109728" indent="0">
              <a:buNone/>
            </a:pPr>
            <a:r>
              <a:rPr lang="pt-BR" sz="2800" dirty="0"/>
              <a:t>sempre estejam corretos (Consistência de dados)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rgbClr val="FF0000"/>
                </a:solidFill>
              </a:rPr>
              <a:t>Sistema Gerenciador de Banco de Dados</a:t>
            </a:r>
            <a:br>
              <a:rPr lang="pt-BR" sz="3200" dirty="0">
                <a:solidFill>
                  <a:srgbClr val="FF0000"/>
                </a:solidFill>
              </a:rPr>
            </a:br>
            <a:r>
              <a:rPr lang="pt-BR" sz="3200" dirty="0">
                <a:solidFill>
                  <a:srgbClr val="FF0000"/>
                </a:solidFill>
              </a:rPr>
              <a:t>(SGBD)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ADA8-4E50-44D4-9C21-2997CB339AC4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rgbClr val="FF0000"/>
                </a:solidFill>
              </a:rPr>
              <a:t>Sistema Gerenciador de Banco de Dados</a:t>
            </a:r>
            <a:br>
              <a:rPr lang="pt-BR" sz="3200" dirty="0">
                <a:solidFill>
                  <a:srgbClr val="FF0000"/>
                </a:solidFill>
              </a:rPr>
            </a:br>
            <a:r>
              <a:rPr lang="pt-BR" sz="3200" dirty="0">
                <a:solidFill>
                  <a:srgbClr val="FF0000"/>
                </a:solidFill>
              </a:rPr>
              <a:t>(SGBD)</a:t>
            </a:r>
            <a:endParaRPr lang="pt-BR" sz="32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ADA8-4E50-44D4-9C21-2997CB339AC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AutoShape 2" descr="data:image/jpeg;base64,/9j/4AAQSkZJRgABAQAAAQABAAD/2wCEAAkGBxQQEhQUDxQWFhQQFBUUEhAYFhUVFhAUFRUXFhUWFBQYKCggGBwmHBUUJDIhJSkrLi4uFyIzODMtNygtLiwBCgoKBQUFDgUFDisZExkrKysrKysrKysrKysrKysrKysrKysrKysrKysrKysrKysrKysrKysrKysrKysrKysrK//AABEIAIgBOQMBIgACEQEDEQH/xAAbAAEAAwEBAQEAAAAAAAAAAAAABQYHBAEDAv/EAEoQAAIBAwEEAQ8JBgQGAwAAAAECAwAEERIFBiExExQVFiIyQVFSU1RhcZGS0QczNEJ0k5S00nKBobGysyNic/AkQ4OEwcKCouH/xAAUAQEAAAAAAAAAAAAAAAAAAAAA/8QAFBEBAAAAAAAAAAAAAAAAAAAAAP/aAAwDAQACEQMRAD8A0zYWxobiGK4uo0mluI1lZ5FD6ekAcIgbOlVBAAHgqR7G7PzW3+5i+FN1voVr9mg/tLXxn3mijkKyBljVzG1yQBCJAuoqWznkOeMZ4ZzQfbsbs/Nbf7mL4U7G7PzW3+5i+FRO1N/7OFdSuZgqu7CLDFETGpmBI4cR/sV17P3ys5uHTIjAsrI7oCjKSCCwJXvE8+VB19jdn5rb/cxfCnY3Z+a2/wBzF8K+S71WZUsLmLCkA9sM5PLC8zn0VyJvratIERwyltBnDR9GradWCS2eXfxjhQSHY3Z+a2/3MXwp2N2fmtv9zF8K9t94bWRXeOeNlhXVIwYHQvjH0cDx79fnZO2xcPIgjlj6NY3BkUL0iSGQKyrnUOMT8GAPooObaG7EBRjbxpBMqkxTxIsbRvjKk6cahkDKngRwrn3K3j6uhRyMMyqxHpKg1ZJOR9RrMfkbP+BH/px/0Cg1ClKUClKUClKUClKUClKUClKUClKUClKUClK8zQe0qJuNuoGaOFXnkQ4dIgCIzw4PIcIp48ic+ivmTeydyIIBx4truH9Har0aj3jQTVKh+tEzY6S8mJHMIsMan1DSWHvGkm7sbd1LcH/uJR/BSKCYpUYmwYR5Q+uaY/8AtXj7AhPlR6p5x/7UEpSoaPdyNTlZLgf9xMf4MTXp2PKCTHeTjPJWEMij2rqPvUExSoUC+j5m3uAPQ9s/85FP8K/Ue30Vglyj27MdK9IBoduQCzLlCT3gSD6KCYpQUoIrdb6Fa/ZoP7S1U9p7tXhtHj028jFBkAuHeYS9MZQxAXJcv2mBjPdVat0pA1lbY+rBGjDvqyIFdT4CGUj91S9Bnu3t17naGtu1iUpdwokrs76bkxdudIIQDoRhAT3R4jlXu0Nyri4hkid0AleZ8rNPpHTTdMVkiCqJSD2oYkcDy4VoNMUFF2xsa6MkMugFY1uIXWKZzOsdyYyXikZU0lOi4cydVc1pundG0kgPRr1Q0jsZJZJCnST9MutNJDsoAU4YA8eVaHilBWrXYDvIWu9JUxzR9EHeTWJ2Vn1M4XCDQAqAcMnia++7uyJLdnMrKw6KGFCGZmZYnnfW5YDBPTAYye558ancUxQeScj6jWQ/JMZIYY3iBkQxoXi+uvajLReH9nv9706vtG6WGKSSQ4SNGdm8CqCTWd/JBGViRTzVEB9YUA/yoNGs7tJkDxMGU54+AjgQRzBB5g8RX3qLvdnMHMtsQkpxrU/Nzgd6QDkccnHEekcK+uz9pCXKkFJU7uFu6XwMPGU95hwPtoO+lKUClKUClKUClKUClKUClKUClKUCoPfO5aK0dl1nVJBGRHkyFJbiKN9GOOdLtU5UVvL8yv2my/OQ0H32M8LQp1Jo6EDCBMaV4nIx3jnOQeOc5413VE3ewI3cyRl4ZW4tLC2hmOMZdTlXOPGBr5rDex9zJDOozgSI0Mh8GZE1Kf3IKCapUKdp3Kga7Nie/wBFLE4H73KH+FJN4NHd210PDiEyf2y2aCapUMm8kR5x3Q9dnd/+ENeSbzRDlHdn1WV3/MoKCapULFvEH7i2uz64Gj/uacV6NqXDZ0WbjHIySRID7pYj2UEya5dpSRLE5uSgi0npC+NGnHHVnhio4x30vN7eBSOIVXncH0OxRR+9TX7tt34wweZnuJFOpXmIbQePFI1ARDxPELmgjNydro8bRozFUmmWEPnWsSuVVWzxGCGAB4gYB41a6y3cg/8AHXf2y8/Ny1qVBUdvbvyamks5JImkOXCOVVz4xXln04zUCdk7S86m9+tIeVV7ogesgV+eqU8dfeFBnHWnaXnU3v0607S86m9+tH6pTx194U6pTx194UGcdadpedTe/TrTtLzqb360fqlPHX3hTqlPHX3hQZx1p2l51N79OtO0vOpvfrR+qU8dfeFOqU8dfeFBl97uxe3ACzzSyKD3LOSvhyV5GrjuhsHqVePM1YFuEPAMpPgBBr6A0HtcW0dnLNg5KSJno5lwHjPozwI8KnIPfFdtKCKtdoMjiK6AWRuEcg4Rz/sk9y/+Q8fBkVKZr5XVqsqlJFDK3MH/AHwPpqGubx7BHabVLAilhKBqkiCgnTKB3Q4YDjwjPjUE/SoKx2L0gEt4WeVxkx6mEcOfqJGCBw8Y5JOePIDs6xweTHtb40EjSo7rHB5Me1vjTrHB5Me1vjQSNKjuscHkx7W+NOscHkx7W+NBI0qO6xweTHtb406xweTHtb40EjmlVzbGzWtkaeyLK8Q1tBqZo50XiyaGPatjOGXHHGcjhUhsPa6XUYdDzAPtoJOlKUCoreX5lPtNl+chqVqK3l+ZT7TZfnIaCVpSlApSlApSlApSlApSlBlm5H067+2Xn5qWtTrLNyPp139svPzUtanQQGx9mxy6551WSR5ZgGcBujRJGREQHOkYQcuZyak+tUHkYvu0+FfHYHzP/Vn/AL8lct/vGkMjKyOY4mRZrgaOjgZ8FQ2TqPBlyQCBqGaCQ61QeRi+7T4U61QeRi+7T4VB7Q34to1BjLSs2rSigqWCo0jMDJpBAVSeB/nTZO/NrOO2YxMCMq+GChkV1LSJlEBDjuiO/QTnWqDyMX3afCnWqDyMX3afCuEb1WnE9OvDlwYa/wDT4f4n/wAc1wzb7Qa9MQaRVaNZpQURYDIQBrWQq2RkEgA4BGaCc61QeRi+7T4U61QeRi+7T4Vy2+8VtJq0TKdCs558UUZZkJHbgeFc1z7J3kFw4XonQPwjctCwY6BJpYRsxRtBDYYDgaDrvNgW8qlWhQeBlUIyHvMjrgqR4QahNzNvPMDFM2p4maNn5azGxTV+/TmrdWWbiXCrdXGplH/ET82A/wCc/hoNTpXP1dH5RPeWnV0flE95aDoqJ3t+g3f2Wf8AtNXd1dH5RPeWoveu8jNldgOhJtpwAGBJPRNyoJylKUClV+fb8mo9FEmgSPEryTCIzPHnWIlwc4KsO2I7k97jXJHvf0qLJCiLGZOi6S4mWAPNqKtFHwbWwYac8ieWaC10qqW+9bydIViiRYZxbMZbhUzNpRsIVVgwPSKBxyfBX0XeeRnmQQonUmgXBlnEao0mSoVgpDArpOTjuwMc6Cz0qO2VtIyl0dDHJFjUhIYFXzodHHBlOD4OKkGpGg+F982/7Df0mqD8k0hMK/sr/IVfr75t/wBhv6TWc/JPcoIl1Oo7VebAd4UGm0rn6uj8onvLTq6Pyie8tB0VFby/Mp9psvzkNdvV0flE95ajN4bpGiQK6km5s+AYE/S4e8KCbqD2zcziQrA4VY4TKwEJmeQ6iAEGpePDl381OGonaWz3kcsmgq8XROrF14aieDJxHM0EON6Hhm6CYCaV4ROiqogZEzh+m6RiqkZX62TnGOFdCb1OztGtpKZI40ldekgCiOQsI2V9WlgdDd/hiozbGzDBJDPLoJWNrO3gSOeVgHXpCyuup9YWEnOOQPHjXC9i12ZohIsclzaRwFZYbqNikLOxdemA6T5w5wTjvmgsQ3rJLottL0kDKs6s8KLEXAaMdKzaXLKykBSefHBom9yyZEEMjtG2idS0UYgkJwI2d2Cs54YCk5BBzxFR91uyZ+nM3U00Vw8MkkJaUKskKKivrU+BF7UjHD0mobYmyrdi8EPRskj9V9C0M9tAskEiqJLWQYBRToBXJBPHvmguzbwp0PS6H1dJ0It8AS9NnT0eM4z385xjjnFQb7wXcc0BljUrdTTxpaRhGkURozITNr0Z7Xts4Az6OMjJscmEMZlMwuBddMRiPpANOnTnuNHac89/nXAm7UqtC9ubeMQSzzBR0rrIbkHpQWJyMlicjlwAFBN7H24J20PGY3KmRAWSRZYwQrMjxkg4LKCOYyKl6r+xdhPFMJpHPaRNEkYkmkUCR0d2JkJ4/wCGg4AYwasFBlm5H067+2Xn5qWtTrLNyPp139svPzUtanQRuwPmf+rP/fkqvbT3YuHjuFDwOJxc5VkbVJ0+dOXzhSoEQHA9xU7u3MGidR3Uc86uvfU9M7DI9IZT6jUtQUGTdu5u0j1r1P0JBCSsJWkY2Zti2I3ZY1/xH4A8SoJxXh3BlaGSGSZSsv1kaeIoTbpbsSEYCUYjBCtwBJHEVf6UFGvt3bqOODohFJ1JIriFRpaRehNu4R3KhG0sWBLZyMZrn2XudOILlBpjF50o0yu00saSQrABJJqYOQF1cGxxxxwK0GlBVbfdqYAZlQMisUcB2HSmAQI2hjpRABkxrwJ415sfdVreS3KFES2V1KIZCJda9sxVjjWWwS5yeGM4q10oFZZuJbI11cakU/8AET81B/5z+GtQllCqWYgBQSSeAAHMmsw+TiUPPK45SSyOv7LyMw/gRQaT1vi8lH7i/CnW+LyUfuL8K6aUHN1vi8lH7i/CoreuxjFldkRoCLacghVBBETYINT1RO9v0G7+yz/2moJalKUFIttl3FtJJ2lzKrzySuFe1eG6V86UKTsDCR2udI4lc5Oa4Yd2pY4oIpLd2FtcTXMJgNs6DqgyFoZI52XuRKwBAI4A8DwrRaUFKt7e4QTqlpNCJblJo+hNg4VFggQqyyvgMTG2cD1Hv1w3Gw5ZTfrJZzrHtEwOOje0ZozHwYOJJANRKBuGoYfnnNaHSgg9g2TiR5pYzFmKKCOIsruI4tZ1SFMrqJc8FJGAOPEgTlKUHwvvm3/Yb+RrOPkns4zEuY0ParzVT9UeitHvvm3/AGG/pNZ98knzS/sr/IUF/wCt8Xko/cX4U63xeSj9xfhXTSg5ut8Xko/cX4VGbwWcaxoVjQEXNnghVBGbuEcx6CanKit5fmU+02X5yGglaUpQQu8MqpJZu5wqXLFmPJQbS5UEnvcSB6yKo97AxhhhM3TFL/p5ZwsksVvbOHUrI2RkEvgqD9Y57UGtRxTFBmc6WwltciLR09ws4RR0bL0bNA0yxAAxhwvE5wcZOc18pijy2ol6nborK5TKI/UkV0ZI+j6RcdqhAfGrhkeqtRxTFBlgQdUQ5jjNuLVhcEZSzN8QhLWwdWXOA3Fhp7bnqyKt258YU3HRNmEujR4XQinQA6xgYUjIBLLwJY+mrLimKD2lKUGWbkfTrv7Zefmpa1Oss3I+nXf2y8/NS1qdBWN5d3embpYGeKUjDSRyPEzgcgxQjV++qud2b7zq5/Ez/qrR7i9ijOJJEQnkGZVJ9tfLrvb+Xi+8T40GedjN/wCdXP4mf9VOxm/86ufxM/6q0Prvb+Xi+8T40672/l4vvE+NBnnYzf8AnVz+Jn/VTsZv/Orn8TP+qtD672/l4vvE+NOu9v5eL7xPjQZ52M3/AJ1c/iZ/1U7Gb/zq5/Ez/qrQ+u9v5eL7xPjTrvb+Xi+8T40Gb3G593KNM080i99HmldT61YkGrTuhu11KMtzqxwbQikOI5Y2PgV1Y+wGumgUpXFtDaKw4GCzv83CuC8h9APADjxYkAd80H3ublYlLyMFVeZP++NQG17We+gmHGJHikEUR4PKxQhGmI7lckHQOJwM99akLXZ7O4lusM68Y4xkxwfsg90/+c/uxUpQceyNorcxLInf4Mvfjcd0jDvEHhiu2qlvHut0rmW3Z4pG7p4pHiZv2jGRq/fVbO6l953dfirj9VBqNKy7sVvvO7r8Vcfqp2K33nd1+KuP1UGo0rLuxW+87uvxVx+qnYrfed3X4q4/VQajSsu7Fb7zu6/FXH6qdit953dfirj9VBd97tspZ2ssjkaijLGnfkkYYVQPWeJ7wyTVV+SuLTGB4ABn1Co0biTSOGmd5D48jvI2PBqck1f93tjraoFHPw0EvSlKBUVvL8yn2my/OQ1K1FbyxuYCY11tHJBLoHNxDPHKyr/mKocemglaVx7M2lHcJrhcMO/4VPfVl5qR4DXZQKUpQKUpQKUpQKUrm2hfx26GSd1RF5sxwP8A9PooM13I+nXf2y8/NS1qdZPuVdK97PJEGEc08siBu6AkcuS3gyxY47wIHerVdVBCbq2KG3imdVaa5jSaWUgFnaQB8ajx0jVgDkABipnqdfFX2Co/db6Fa/ZoP7S1x3O9ccbt0iMsCSGJrrUmgSAHhpB1YyCucd0MUE51Ovir7BTqdfFX2Cqrt3f+G2XKxSyEJJKyaDCVji06mxLp1d2OWa67HfO3dWaXVF0bOkhZWMcbIxUgzAaO94aCf6nXxV9gp1Ovir7BUSd6rbkWcMe5jMUokfHMpGV1OB4QDiuLs2i1ZCP0CuY5LtsJHGwGTkN22Ae1JxwPCgsfU6+KvsFOp18VfYKipN6LcRyyZbECGRkKOrlPGRXA1AnhnlTY23+qG0mIoWQyRnXHIsiBghIZCcEEjh6eBNB9ts7FjuI2BUK4BMUwADwPjtXjbmpBxyqI3E3jN7AjP3TIrH1lQTVpk5H1Gsh+SbpJYESMmNOjQPN9Y9qMrEDy/aPLveEBpl9tElzFbKHlGNTH5uAHvyEczjkg4n0DjX12fs0REsSXlfu5m7pvAo8VR3lHD9+TX3srNIUCRrhR+8knmzE8WY98nia6KBSlKBXle0oPKV7Sg8pXtKDyle0oPK9pSgUpSgV4RXtKCo7d3T1v01uzRS+UjYox9DFe6HoORUV1z2pbcGKTqO+6YY+tkwP4VodfhoweYoKGnygzJ8/ZnhzMcmSfUrgD/wC1fVPlOg+ta3a+krAf6ZCat02zIm5qPZXHLu3A31R7BQQqfKVZfW6dfXBI39ANev8AKVZfVM7eqCUf1gVIHdGDxR7K87D4PFHsoIaT5Ubcdzb3TepYB/XIDXLN8pjN8zZt6OkkCketUDD2NVkXdGAfVHsrqi3dgX6g9lBQLjfDaU/CJUiB76oWYeovkfwrih3Wurtw9y7yN40jFtPh0jkg9CgCtYi2dGvJR7K6VQDkKCubtbrpagH62KsuKUoIrdb6Fa/ZoP7S1Wdobo3RtWiWaGRjGF+Y0NI4kEpk6QucOX1njw7bl36sW6EwaztwOccSROvfSSJQjqfAQykVM0FC2zudNf62eRbfUt1GsTIZmVLkx6mZhJjV/hIQF4Djzzw9vdwXnjeOWdCHeZwwilUp00vTMukS6WGvvsCccPTV8pQUfa27VwWicGKRI1nie2ij6FmiuTGZNEjSdqQYlxy5njXxsdyJltnh6WGMzs7OehaR16SYTaTIZO3K4AyeHoq/UoKv2Ls4fpZsM6TIjRB4yjTsrSvlnY8Si4AIAGfDX22Du6bZ0ZnUiKN44kRZAEEjh3yZHckZUaVyAozirFSg/MnI+o1mPyN/MR/6cf8ASK0Xa18lvDJLKcJEjM37hyHpPIeus++SGIpEqnmqIp9YUD/xQaZSlKBSlKBSlKBSlKBSlKBSlKBSlKBSlKBSlKBSlKBSlKBSlKBSlKBSlKBSlKCpbybq9M7SwM8Uj41vE8kTSY5azGRqx6arh3Nu/Orr8Vc/rpSg87DLvzq6/FXP66dhl351dfirn9dKUDsMu/Orr8Vc/rp2GXfnV1+Kuf10pQOwy786uvxVz+unYbd+dXX4q5/XSlB85dwp5COlllk0nteklll0+lQ5OD6quu6uwRarjvmlKCwUpSgUpSgUpSgUpSgUpSgUpSgUpSgUpSgUpSgUpSgUpSgUpSgUpSgUpSgUpSg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data:image/jpeg;base64,/9j/4AAQSkZJRgABAQAAAQABAAD/2wCEAAkGBxQQEhQUDxQWFhQQFBUUEhAYFhUVFhAUFRUXFhUWFBQYKCggGBwmHBUUJDIhJSkrLi4uFyIzODMtNygtLiwBCgoKBQUFDgUFDisZExkrKysrKysrKysrKysrKysrKysrKysrKysrKysrKysrKysrKysrKysrKysrKysrKysrK//AABEIAIgBOQMBIgACEQEDEQH/xAAbAAEAAwEBAQEAAAAAAAAAAAAABQYHBAEDAv/EAEoQAAIBAwEEAQ8JBgQGAwAAAAECAwAEERIFBiExExQVFiIyQVFSU1RhcZGS0QczNEJ0k5S00nKBobGysyNic/AkQ4OEwcKCouH/xAAUAQEAAAAAAAAAAAAAAAAAAAAA/8QAFBEBAAAAAAAAAAAAAAAAAAAAAP/aAAwDAQACEQMRAD8A0zYWxobiGK4uo0mluI1lZ5FD6ekAcIgbOlVBAAHgqR7G7PzW3+5i+FN1voVr9mg/tLXxn3mijkKyBljVzG1yQBCJAuoqWznkOeMZ4ZzQfbsbs/Nbf7mL4U7G7PzW3+5i+FRO1N/7OFdSuZgqu7CLDFETGpmBI4cR/sV17P3ys5uHTIjAsrI7oCjKSCCwJXvE8+VB19jdn5rb/cxfCnY3Z+a2/wBzF8K+S71WZUsLmLCkA9sM5PLC8zn0VyJvratIERwyltBnDR9GradWCS2eXfxjhQSHY3Z+a2/3MXwp2N2fmtv9zF8K9t94bWRXeOeNlhXVIwYHQvjH0cDx79fnZO2xcPIgjlj6NY3BkUL0iSGQKyrnUOMT8GAPooObaG7EBRjbxpBMqkxTxIsbRvjKk6cahkDKngRwrn3K3j6uhRyMMyqxHpKg1ZJOR9RrMfkbP+BH/px/0Cg1ClKUClKUClKUClKUClKUClKUClKUClKUClK8zQe0qJuNuoGaOFXnkQ4dIgCIzw4PIcIp48ic+ivmTeydyIIBx4truH9Har0aj3jQTVKh+tEzY6S8mJHMIsMan1DSWHvGkm7sbd1LcH/uJR/BSKCYpUYmwYR5Q+uaY/8AtXj7AhPlR6p5x/7UEpSoaPdyNTlZLgf9xMf4MTXp2PKCTHeTjPJWEMij2rqPvUExSoUC+j5m3uAPQ9s/85FP8K/Ue30Vglyj27MdK9IBoduQCzLlCT3gSD6KCYpQUoIrdb6Fa/ZoP7S1U9p7tXhtHj028jFBkAuHeYS9MZQxAXJcv2mBjPdVat0pA1lbY+rBGjDvqyIFdT4CGUj91S9Bnu3t17naGtu1iUpdwokrs76bkxdudIIQDoRhAT3R4jlXu0Nyri4hkid0AleZ8rNPpHTTdMVkiCqJSD2oYkcDy4VoNMUFF2xsa6MkMugFY1uIXWKZzOsdyYyXikZU0lOi4cydVc1pundG0kgPRr1Q0jsZJZJCnST9MutNJDsoAU4YA8eVaHilBWrXYDvIWu9JUxzR9EHeTWJ2Vn1M4XCDQAqAcMnia++7uyJLdnMrKw6KGFCGZmZYnnfW5YDBPTAYye558ancUxQeScj6jWQ/JMZIYY3iBkQxoXi+uvajLReH9nv9706vtG6WGKSSQ4SNGdm8CqCTWd/JBGViRTzVEB9YUA/yoNGs7tJkDxMGU54+AjgQRzBB5g8RX3qLvdnMHMtsQkpxrU/Nzgd6QDkccnHEekcK+uz9pCXKkFJU7uFu6XwMPGU95hwPtoO+lKUClKUClKUClKUClKUClKUClKUCoPfO5aK0dl1nVJBGRHkyFJbiKN9GOOdLtU5UVvL8yv2my/OQ0H32M8LQp1Jo6EDCBMaV4nIx3jnOQeOc5413VE3ewI3cyRl4ZW4tLC2hmOMZdTlXOPGBr5rDex9zJDOozgSI0Mh8GZE1Kf3IKCapUKdp3Kga7Nie/wBFLE4H73KH+FJN4NHd210PDiEyf2y2aCapUMm8kR5x3Q9dnd/+ENeSbzRDlHdn1WV3/MoKCapULFvEH7i2uz64Gj/uacV6NqXDZ0WbjHIySRID7pYj2UEya5dpSRLE5uSgi0npC+NGnHHVnhio4x30vN7eBSOIVXncH0OxRR+9TX7tt34wweZnuJFOpXmIbQePFI1ARDxPELmgjNydro8bRozFUmmWEPnWsSuVVWzxGCGAB4gYB41a6y3cg/8AHXf2y8/Ny1qVBUdvbvyamks5JImkOXCOVVz4xXln04zUCdk7S86m9+tIeVV7ogesgV+eqU8dfeFBnHWnaXnU3v0607S86m9+tH6pTx194U6pTx194UGcdadpedTe/TrTtLzqb360fqlPHX3hTqlPHX3hQZx1p2l51N79OtO0vOpvfrR+qU8dfeFOqU8dfeFBl97uxe3ACzzSyKD3LOSvhyV5GrjuhsHqVePM1YFuEPAMpPgBBr6A0HtcW0dnLNg5KSJno5lwHjPozwI8KnIPfFdtKCKtdoMjiK6AWRuEcg4Rz/sk9y/+Q8fBkVKZr5XVqsqlJFDK3MH/AHwPpqGubx7BHabVLAilhKBqkiCgnTKB3Q4YDjwjPjUE/SoKx2L0gEt4WeVxkx6mEcOfqJGCBw8Y5JOePIDs6xweTHtb40EjSo7rHB5Me1vjTrHB5Me1vjQSNKjuscHkx7W+NOscHkx7W+NBI0qO6xweTHtb406xweTHtb40EjmlVzbGzWtkaeyLK8Q1tBqZo50XiyaGPatjOGXHHGcjhUhsPa6XUYdDzAPtoJOlKUCoreX5lPtNl+chqVqK3l+ZT7TZfnIaCVpSlApSlApSlApSlApSlBlm5H067+2Xn5qWtTrLNyPp139svPzUtanQQGx9mxy6551WSR5ZgGcBujRJGREQHOkYQcuZyak+tUHkYvu0+FfHYHzP/Vn/AL8lct/vGkMjKyOY4mRZrgaOjgZ8FQ2TqPBlyQCBqGaCQ61QeRi+7T4U61QeRi+7T4VB7Q34to1BjLSs2rSigqWCo0jMDJpBAVSeB/nTZO/NrOO2YxMCMq+GChkV1LSJlEBDjuiO/QTnWqDyMX3afCnWqDyMX3afCuEb1WnE9OvDlwYa/wDT4f4n/wAc1wzb7Qa9MQaRVaNZpQURYDIQBrWQq2RkEgA4BGaCc61QeRi+7T4U61QeRi+7T4Vy2+8VtJq0TKdCs558UUZZkJHbgeFc1z7J3kFw4XonQPwjctCwY6BJpYRsxRtBDYYDgaDrvNgW8qlWhQeBlUIyHvMjrgqR4QahNzNvPMDFM2p4maNn5azGxTV+/TmrdWWbiXCrdXGplH/ET82A/wCc/hoNTpXP1dH5RPeWnV0flE95aDoqJ3t+g3f2Wf8AtNXd1dH5RPeWoveu8jNldgOhJtpwAGBJPRNyoJylKUClV+fb8mo9FEmgSPEryTCIzPHnWIlwc4KsO2I7k97jXJHvf0qLJCiLGZOi6S4mWAPNqKtFHwbWwYac8ieWaC10qqW+9bydIViiRYZxbMZbhUzNpRsIVVgwPSKBxyfBX0XeeRnmQQonUmgXBlnEao0mSoVgpDArpOTjuwMc6Cz0qO2VtIyl0dDHJFjUhIYFXzodHHBlOD4OKkGpGg+F982/7Df0mqD8k0hMK/sr/IVfr75t/wBhv6TWc/JPcoIl1Oo7VebAd4UGm0rn6uj8onvLTq6Pyie8tB0VFby/Mp9psvzkNdvV0flE95ajN4bpGiQK6km5s+AYE/S4e8KCbqD2zcziQrA4VY4TKwEJmeQ6iAEGpePDl381OGonaWz3kcsmgq8XROrF14aieDJxHM0EON6Hhm6CYCaV4ROiqogZEzh+m6RiqkZX62TnGOFdCb1OztGtpKZI40ldekgCiOQsI2V9WlgdDd/hiozbGzDBJDPLoJWNrO3gSOeVgHXpCyuup9YWEnOOQPHjXC9i12ZohIsclzaRwFZYbqNikLOxdemA6T5w5wTjvmgsQ3rJLottL0kDKs6s8KLEXAaMdKzaXLKykBSefHBom9yyZEEMjtG2idS0UYgkJwI2d2Cs54YCk5BBzxFR91uyZ+nM3U00Vw8MkkJaUKskKKivrU+BF7UjHD0mobYmyrdi8EPRskj9V9C0M9tAskEiqJLWQYBRToBXJBPHvmguzbwp0PS6H1dJ0It8AS9NnT0eM4z385xjjnFQb7wXcc0BljUrdTTxpaRhGkURozITNr0Z7Xts4Az6OMjJscmEMZlMwuBddMRiPpANOnTnuNHac89/nXAm7UqtC9ubeMQSzzBR0rrIbkHpQWJyMlicjlwAFBN7H24J20PGY3KmRAWSRZYwQrMjxkg4LKCOYyKl6r+xdhPFMJpHPaRNEkYkmkUCR0d2JkJ4/wCGg4AYwasFBlm5H067+2Xn5qWtTrLNyPp139svPzUtanQRuwPmf+rP/fkqvbT3YuHjuFDwOJxc5VkbVJ0+dOXzhSoEQHA9xU7u3MGidR3Uc86uvfU9M7DI9IZT6jUtQUGTdu5u0j1r1P0JBCSsJWkY2Zti2I3ZY1/xH4A8SoJxXh3BlaGSGSZSsv1kaeIoTbpbsSEYCUYjBCtwBJHEVf6UFGvt3bqOODohFJ1JIriFRpaRehNu4R3KhG0sWBLZyMZrn2XudOILlBpjF50o0yu00saSQrABJJqYOQF1cGxxxxwK0GlBVbfdqYAZlQMisUcB2HSmAQI2hjpRABkxrwJ415sfdVreS3KFES2V1KIZCJda9sxVjjWWwS5yeGM4q10oFZZuJbI11cakU/8AET81B/5z+GtQllCqWYgBQSSeAAHMmsw+TiUPPK45SSyOv7LyMw/gRQaT1vi8lH7i/CnW+LyUfuL8K6aUHN1vi8lH7i/CoreuxjFldkRoCLacghVBBETYINT1RO9v0G7+yz/2moJalKUFIttl3FtJJ2lzKrzySuFe1eG6V86UKTsDCR2udI4lc5Oa4Yd2pY4oIpLd2FtcTXMJgNs6DqgyFoZI52XuRKwBAI4A8DwrRaUFKt7e4QTqlpNCJblJo+hNg4VFggQqyyvgMTG2cD1Hv1w3Gw5ZTfrJZzrHtEwOOje0ZozHwYOJJANRKBuGoYfnnNaHSgg9g2TiR5pYzFmKKCOIsruI4tZ1SFMrqJc8FJGAOPEgTlKUHwvvm3/Yb+RrOPkns4zEuY0ParzVT9UeitHvvm3/AGG/pNZ98knzS/sr/IUF/wCt8Xko/cX4U63xeSj9xfhXTSg5ut8Xko/cX4VGbwWcaxoVjQEXNnghVBGbuEcx6CanKit5fmU+02X5yGglaUpQQu8MqpJZu5wqXLFmPJQbS5UEnvcSB6yKo97AxhhhM3TFL/p5ZwsksVvbOHUrI2RkEvgqD9Y57UGtRxTFBmc6WwltciLR09ws4RR0bL0bNA0yxAAxhwvE5wcZOc18pijy2ol6nborK5TKI/UkV0ZI+j6RcdqhAfGrhkeqtRxTFBlgQdUQ5jjNuLVhcEZSzN8QhLWwdWXOA3Fhp7bnqyKt258YU3HRNmEujR4XQinQA6xgYUjIBLLwJY+mrLimKD2lKUGWbkfTrv7Zefmpa1Oss3I+nXf2y8/NS1qdBWN5d3embpYGeKUjDSRyPEzgcgxQjV++qud2b7zq5/Ez/qrR7i9ijOJJEQnkGZVJ9tfLrvb+Xi+8T40GedjN/wCdXP4mf9VOxm/86ufxM/6q0Prvb+Xi+8T40672/l4vvE+NBnnYzf8AnVz+Jn/VTsZv/Orn8TP+qtD672/l4vvE+NOu9v5eL7xPjQZ52M3/AJ1c/iZ/1U7Gb/zq5/Ez/qrQ+u9v5eL7xPjTrvb+Xi+8T40Gb3G593KNM080i99HmldT61YkGrTuhu11KMtzqxwbQikOI5Y2PgV1Y+wGumgUpXFtDaKw4GCzv83CuC8h9APADjxYkAd80H3ublYlLyMFVeZP++NQG17We+gmHGJHikEUR4PKxQhGmI7lckHQOJwM99akLXZ7O4lusM68Y4xkxwfsg90/+c/uxUpQceyNorcxLInf4Mvfjcd0jDvEHhiu2qlvHut0rmW3Z4pG7p4pHiZv2jGRq/fVbO6l953dfirj9VBqNKy7sVvvO7r8Vcfqp2K33nd1+KuP1UGo0rLuxW+87uvxVx+qnYrfed3X4q4/VQajSsu7Fb7zu6/FXH6qdit953dfirj9VBd97tspZ2ssjkaijLGnfkkYYVQPWeJ7wyTVV+SuLTGB4ABn1Co0biTSOGmd5D48jvI2PBqck1f93tjraoFHPw0EvSlKBUVvL8yn2my/OQ1K1FbyxuYCY11tHJBLoHNxDPHKyr/mKocemglaVx7M2lHcJrhcMO/4VPfVl5qR4DXZQKUpQKUpQKUpQKUrm2hfx26GSd1RF5sxwP8A9PooM13I+nXf2y8/NS1qdZPuVdK97PJEGEc08siBu6AkcuS3gyxY47wIHerVdVBCbq2KG3imdVaa5jSaWUgFnaQB8ajx0jVgDkABipnqdfFX2Co/db6Fa/ZoP7S1x3O9ccbt0iMsCSGJrrUmgSAHhpB1YyCucd0MUE51Ovir7BTqdfFX2Cqrt3f+G2XKxSyEJJKyaDCVji06mxLp1d2OWa67HfO3dWaXVF0bOkhZWMcbIxUgzAaO94aCf6nXxV9gp1Ovir7BUSd6rbkWcMe5jMUokfHMpGV1OB4QDiuLs2i1ZCP0CuY5LtsJHGwGTkN22Ae1JxwPCgsfU6+KvsFOp18VfYKipN6LcRyyZbECGRkKOrlPGRXA1AnhnlTY23+qG0mIoWQyRnXHIsiBghIZCcEEjh6eBNB9ts7FjuI2BUK4BMUwADwPjtXjbmpBxyqI3E3jN7AjP3TIrH1lQTVpk5H1Gsh+SbpJYESMmNOjQPN9Y9qMrEDy/aPLveEBpl9tElzFbKHlGNTH5uAHvyEczjkg4n0DjX12fs0REsSXlfu5m7pvAo8VR3lHD9+TX3srNIUCRrhR+8knmzE8WY98nia6KBSlKBXle0oPKV7Sg8pXtKDyle0oPK9pSgUpSgV4RXtKCo7d3T1v01uzRS+UjYox9DFe6HoORUV1z2pbcGKTqO+6YY+tkwP4VodfhoweYoKGnygzJ8/ZnhzMcmSfUrgD/wC1fVPlOg+ta3a+krAf6ZCat02zIm5qPZXHLu3A31R7BQQqfKVZfW6dfXBI39ANev8AKVZfVM7eqCUf1gVIHdGDxR7K87D4PFHsoIaT5Ubcdzb3TepYB/XIDXLN8pjN8zZt6OkkCketUDD2NVkXdGAfVHsrqi3dgX6g9lBQLjfDaU/CJUiB76oWYeovkfwrih3Wurtw9y7yN40jFtPh0jkg9CgCtYi2dGvJR7K6VQDkKCubtbrpagH62KsuKUoIrdb6Fa/ZoP7S1Wdobo3RtWiWaGRjGF+Y0NI4kEpk6QucOX1njw7bl36sW6EwaztwOccSROvfSSJQjqfAQykVM0FC2zudNf62eRbfUt1GsTIZmVLkx6mZhJjV/hIQF4Djzzw9vdwXnjeOWdCHeZwwilUp00vTMukS6WGvvsCccPTV8pQUfa27VwWicGKRI1nie2ij6FmiuTGZNEjSdqQYlxy5njXxsdyJltnh6WGMzs7OehaR16SYTaTIZO3K4AyeHoq/UoKv2Ls4fpZsM6TIjRB4yjTsrSvlnY8Si4AIAGfDX22Du6bZ0ZnUiKN44kRZAEEjh3yZHckZUaVyAozirFSg/MnI+o1mPyN/MR/6cf8ASK0Xa18lvDJLKcJEjM37hyHpPIeus++SGIpEqnmqIp9YUD/xQaZSlKBSlKBSlKBSlKBSlKBSlKBSlKBSlKBSlKBSlKBSlKBSlKBSlKBSlKBSlKCpbybq9M7SwM8Uj41vE8kTSY5azGRqx6arh3Nu/Orr8Vc/rpSg87DLvzq6/FXP66dhl351dfirn9dKUDsMu/Orr8Vc/rp2GXfnV1+Kuf10pQOwy786uvxVz+unYbd+dXX4q5/XSlB85dwp5COlllk0nteklll0+lQ5OD6quu6uwRarjvmlKCwUpSgUpSgUpSgUpSgUpSgUpSgUpSgUpSgUpSgUpSgUpSgUpSgUpSgUpSgUpSg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7590" name="Picture 6" descr="http://4.bp.blogspot.com/_S7AIg5qm9rk/TTCyvYToL4I/AAAAAAAAABk/kGD_sSaQD4Q/s1600/sgbd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340768"/>
            <a:ext cx="8836025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00108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200" dirty="0">
                <a:solidFill>
                  <a:srgbClr val="FF0000"/>
                </a:solidFill>
              </a:rPr>
              <a:t>Sistema Gerenciador de Banco de Dados</a:t>
            </a:r>
            <a:br>
              <a:rPr lang="pt-BR" sz="3200" dirty="0">
                <a:solidFill>
                  <a:srgbClr val="FF0000"/>
                </a:solidFill>
              </a:rPr>
            </a:br>
            <a:r>
              <a:rPr lang="pt-BR" sz="3200" dirty="0">
                <a:solidFill>
                  <a:srgbClr val="FF0000"/>
                </a:solidFill>
              </a:rPr>
              <a:t>(SGBD)</a:t>
            </a:r>
            <a:endParaRPr lang="pt-BR" sz="3200" dirty="0"/>
          </a:p>
        </p:txBody>
      </p:sp>
      <p:pic>
        <p:nvPicPr>
          <p:cNvPr id="6" name="Espaço Reservado para Conteúdo 5" descr="image_thumb[4]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25013"/>
            <a:ext cx="9143999" cy="6432987"/>
          </a:xfrm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ADA8-4E50-44D4-9C21-2997CB339AC4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83568" y="44624"/>
            <a:ext cx="8229600" cy="720080"/>
          </a:xfrm>
        </p:spPr>
        <p:txBody>
          <a:bodyPr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Exemplos de SGBDs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ADA8-4E50-44D4-9C21-2997CB339AC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Retângulo 7"/>
          <p:cNvSpPr/>
          <p:nvPr/>
        </p:nvSpPr>
        <p:spPr>
          <a:xfrm>
            <a:off x="1043608" y="982177"/>
            <a:ext cx="684076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pt-BR" sz="2800" dirty="0"/>
              <a:t>Oracle.</a:t>
            </a:r>
          </a:p>
          <a:p>
            <a:pPr algn="ctr"/>
            <a:endParaRPr lang="pt-BR" sz="2800" dirty="0"/>
          </a:p>
          <a:p>
            <a:pPr algn="ctr">
              <a:buNone/>
            </a:pPr>
            <a:r>
              <a:rPr lang="pt-BR" sz="2800" dirty="0"/>
              <a:t>SQL-Server</a:t>
            </a:r>
          </a:p>
          <a:p>
            <a:pPr algn="ctr"/>
            <a:endParaRPr lang="pt-BR" sz="2800" dirty="0"/>
          </a:p>
          <a:p>
            <a:pPr algn="ctr">
              <a:buNone/>
            </a:pPr>
            <a:r>
              <a:rPr lang="pt-BR" sz="2800" dirty="0" err="1"/>
              <a:t>MySql</a:t>
            </a:r>
            <a:r>
              <a:rPr lang="pt-BR" sz="2800" dirty="0"/>
              <a:t>.</a:t>
            </a:r>
          </a:p>
          <a:p>
            <a:pPr algn="ctr"/>
            <a:endParaRPr lang="pt-BR" sz="2800" dirty="0"/>
          </a:p>
          <a:p>
            <a:pPr algn="ctr">
              <a:buNone/>
            </a:pPr>
            <a:r>
              <a:rPr lang="pt-BR" sz="2800" dirty="0" err="1"/>
              <a:t>Postgree</a:t>
            </a:r>
            <a:r>
              <a:rPr lang="pt-BR" sz="2800" dirty="0"/>
              <a:t>.</a:t>
            </a:r>
          </a:p>
          <a:p>
            <a:pPr algn="ctr"/>
            <a:endParaRPr lang="pt-BR" sz="2800" dirty="0"/>
          </a:p>
          <a:p>
            <a:pPr algn="ctr">
              <a:buNone/>
            </a:pPr>
            <a:r>
              <a:rPr lang="pt-BR" sz="2800" dirty="0" err="1"/>
              <a:t>Interbase</a:t>
            </a:r>
            <a:r>
              <a:rPr lang="pt-BR" sz="2800" dirty="0"/>
              <a:t>.</a:t>
            </a:r>
          </a:p>
          <a:p>
            <a:pPr algn="ctr">
              <a:buNone/>
            </a:pPr>
            <a:endParaRPr lang="pt-BR" sz="2800" dirty="0"/>
          </a:p>
          <a:p>
            <a:pPr algn="ctr">
              <a:buNone/>
            </a:pPr>
            <a:r>
              <a:rPr lang="pt-BR" sz="2800" dirty="0"/>
              <a:t>Access.</a:t>
            </a:r>
          </a:p>
          <a:p>
            <a:pPr algn="ctr">
              <a:buNone/>
            </a:pPr>
            <a:endParaRPr lang="pt-BR" sz="2800" dirty="0"/>
          </a:p>
          <a:p>
            <a:pPr algn="ctr">
              <a:buNone/>
            </a:pPr>
            <a:r>
              <a:rPr lang="pt-BR" sz="2800" dirty="0"/>
              <a:t>Outros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246043"/>
          </a:xfrm>
        </p:spPr>
        <p:txBody>
          <a:bodyPr>
            <a:normAutofit/>
          </a:bodyPr>
          <a:lstStyle/>
          <a:p>
            <a:pPr>
              <a:spcAft>
                <a:spcPct val="45000"/>
              </a:spcAft>
            </a:pPr>
            <a:r>
              <a:rPr lang="pt-BR" sz="3800" dirty="0"/>
              <a:t>Controle de redundância dos dados.</a:t>
            </a:r>
          </a:p>
          <a:p>
            <a:pPr>
              <a:spcAft>
                <a:spcPct val="45000"/>
              </a:spcAft>
            </a:pPr>
            <a:r>
              <a:rPr lang="pt-BR" sz="3800" dirty="0"/>
              <a:t>Controle de acesso (segurança).</a:t>
            </a:r>
          </a:p>
          <a:p>
            <a:pPr>
              <a:spcAft>
                <a:spcPct val="45000"/>
              </a:spcAft>
            </a:pPr>
            <a:r>
              <a:rPr lang="pt-BR" sz="3800" dirty="0"/>
              <a:t>Representação de relacionamentos complexos entre os dados.</a:t>
            </a:r>
          </a:p>
          <a:p>
            <a:pPr>
              <a:spcAft>
                <a:spcPct val="45000"/>
              </a:spcAft>
            </a:pPr>
            <a:r>
              <a:rPr lang="pt-BR" sz="3800" dirty="0"/>
              <a:t>Manutenção de restrições de integridade.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rgbClr val="FF0000"/>
                </a:solidFill>
              </a:rPr>
              <a:t>Vantagens da Utilização de um SGBD 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ADA8-4E50-44D4-9C21-2997CB339AC4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95536" y="980728"/>
            <a:ext cx="8258204" cy="542928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80000"/>
              </a:lnSpc>
              <a:buClr>
                <a:srgbClr val="FF3300"/>
              </a:buClr>
              <a:buFont typeface="Wingdings" pitchFamily="2" charset="2"/>
              <a:buNone/>
            </a:pPr>
            <a:endParaRPr lang="en-US" sz="2400" dirty="0"/>
          </a:p>
          <a:p>
            <a:pPr marL="457200" lvl="1" indent="0">
              <a:lnSpc>
                <a:spcPct val="80000"/>
              </a:lnSpc>
              <a:buClr>
                <a:srgbClr val="FF3300"/>
              </a:buClr>
              <a:buSzPct val="60000"/>
              <a:buNone/>
            </a:pPr>
            <a:r>
              <a:rPr lang="en-US" sz="2400" dirty="0"/>
              <a:t>Divisão baseada nos tipos de conceitos oferecidos para descrever a estrutura do DB</a:t>
            </a:r>
          </a:p>
          <a:p>
            <a:pPr marL="742950" lvl="1" indent="-285750">
              <a:lnSpc>
                <a:spcPct val="80000"/>
              </a:lnSpc>
              <a:buClr>
                <a:srgbClr val="FF3300"/>
              </a:buClr>
              <a:buSzPct val="60000"/>
              <a:buFont typeface="Wingdings" pitchFamily="2" charset="2"/>
              <a:buChar char="Ø"/>
            </a:pPr>
            <a:endParaRPr lang="en-US" sz="2400" dirty="0"/>
          </a:p>
          <a:p>
            <a:pPr marL="1143000" lvl="2">
              <a:lnSpc>
                <a:spcPct val="80000"/>
              </a:lnSpc>
              <a:buClr>
                <a:srgbClr val="FF3300"/>
              </a:buClr>
              <a:buSzPct val="95000"/>
              <a:buFont typeface="Wingdings" pitchFamily="2" charset="2"/>
              <a:buChar char="Ø"/>
            </a:pPr>
            <a:r>
              <a:rPr lang="en-US" sz="2400" b="1" dirty="0">
                <a:solidFill>
                  <a:srgbClr val="7030A0"/>
                </a:solidFill>
              </a:rPr>
              <a:t>Modelo Conceitual.</a:t>
            </a:r>
          </a:p>
          <a:p>
            <a:pPr marL="1143000" lvl="2">
              <a:lnSpc>
                <a:spcPct val="80000"/>
              </a:lnSpc>
              <a:buClr>
                <a:srgbClr val="FF3300"/>
              </a:buClr>
              <a:buSzPct val="95000"/>
              <a:buFont typeface="Wingdings" pitchFamily="2" charset="2"/>
              <a:buChar char="Ø"/>
            </a:pPr>
            <a:endParaRPr lang="en-US" sz="2400" dirty="0"/>
          </a:p>
          <a:p>
            <a:pPr marL="1600200" lvl="3">
              <a:lnSpc>
                <a:spcPct val="80000"/>
              </a:lnSpc>
              <a:buClr>
                <a:srgbClr val="FF3300"/>
              </a:buClr>
              <a:buSzPct val="65000"/>
              <a:buFont typeface="Wingdings" pitchFamily="2" charset="2"/>
              <a:buChar char="Ø"/>
            </a:pPr>
            <a:r>
              <a:rPr lang="en-US" sz="2400" dirty="0"/>
              <a:t>Oferece conceitos próximos ao usuário</a:t>
            </a:r>
          </a:p>
          <a:p>
            <a:pPr marL="1600200" lvl="3">
              <a:lnSpc>
                <a:spcPct val="80000"/>
              </a:lnSpc>
              <a:buClr>
                <a:srgbClr val="FF3300"/>
              </a:buClr>
              <a:buSzPct val="65000"/>
              <a:buFont typeface="Wingdings" pitchFamily="2" charset="2"/>
              <a:buChar char="Ø"/>
            </a:pPr>
            <a:r>
              <a:rPr lang="en-US" sz="2400" dirty="0"/>
              <a:t>Exemplo: modelo entidade-relacionamento</a:t>
            </a:r>
          </a:p>
          <a:p>
            <a:pPr marL="1600200" lvl="3">
              <a:lnSpc>
                <a:spcPct val="80000"/>
              </a:lnSpc>
              <a:buClr>
                <a:srgbClr val="FF3300"/>
              </a:buClr>
              <a:buSzPct val="65000"/>
              <a:buNone/>
            </a:pPr>
            <a:endParaRPr lang="en-US" sz="2400" dirty="0"/>
          </a:p>
          <a:p>
            <a:pPr marL="1143000" lvl="2">
              <a:lnSpc>
                <a:spcPct val="80000"/>
              </a:lnSpc>
              <a:buClr>
                <a:srgbClr val="FF3300"/>
              </a:buClr>
              <a:buSzPct val="95000"/>
              <a:buFont typeface="Wingdings" pitchFamily="2" charset="2"/>
              <a:buChar char="Ø"/>
            </a:pPr>
            <a:r>
              <a:rPr lang="en-US" sz="2400" b="1" dirty="0">
                <a:solidFill>
                  <a:srgbClr val="7030A0"/>
                </a:solidFill>
              </a:rPr>
              <a:t>Modelo Lógico.</a:t>
            </a:r>
          </a:p>
          <a:p>
            <a:pPr marL="1143000" lvl="2">
              <a:lnSpc>
                <a:spcPct val="80000"/>
              </a:lnSpc>
              <a:buClr>
                <a:srgbClr val="FF3300"/>
              </a:buClr>
              <a:buSzPct val="95000"/>
              <a:buFont typeface="Wingdings" pitchFamily="2" charset="2"/>
              <a:buChar char="Ø"/>
            </a:pPr>
            <a:endParaRPr lang="en-US" sz="2400" dirty="0"/>
          </a:p>
          <a:p>
            <a:pPr marL="1600200" lvl="3">
              <a:lnSpc>
                <a:spcPct val="80000"/>
              </a:lnSpc>
              <a:buClr>
                <a:srgbClr val="FF3300"/>
              </a:buClr>
              <a:buSzPct val="65000"/>
              <a:buFont typeface="Wingdings" pitchFamily="2" charset="2"/>
              <a:buChar char="Ø"/>
            </a:pPr>
            <a:r>
              <a:rPr lang="en-US" sz="2400" dirty="0"/>
              <a:t>Descrevem a forma como os dados estão organizados dentro do computador</a:t>
            </a:r>
          </a:p>
          <a:p>
            <a:pPr marL="1600200" lvl="3">
              <a:lnSpc>
                <a:spcPct val="80000"/>
              </a:lnSpc>
              <a:buClr>
                <a:srgbClr val="FF3300"/>
              </a:buClr>
              <a:buSzPct val="65000"/>
              <a:buFont typeface="Wingdings" pitchFamily="2" charset="2"/>
              <a:buChar char="Ø"/>
            </a:pPr>
            <a:r>
              <a:rPr lang="en-US" sz="2400" dirty="0"/>
              <a:t>Exemplo: modelo relacional</a:t>
            </a:r>
          </a:p>
          <a:p>
            <a:pPr marL="1600200" lvl="3">
              <a:lnSpc>
                <a:spcPct val="80000"/>
              </a:lnSpc>
              <a:buClr>
                <a:srgbClr val="FF3300"/>
              </a:buClr>
              <a:buSzPct val="65000"/>
              <a:buFont typeface="Wingdings" pitchFamily="2" charset="2"/>
              <a:buChar char="Ø"/>
            </a:pPr>
            <a:endParaRPr lang="en-US" sz="2400" dirty="0">
              <a:solidFill>
                <a:srgbClr val="7030A0"/>
              </a:solidFill>
            </a:endParaRPr>
          </a:p>
          <a:p>
            <a:pPr marL="1143000" lvl="2">
              <a:lnSpc>
                <a:spcPct val="80000"/>
              </a:lnSpc>
              <a:buClr>
                <a:srgbClr val="FF3300"/>
              </a:buClr>
              <a:buSzPct val="95000"/>
              <a:buFont typeface="Wingdings" pitchFamily="2" charset="2"/>
              <a:buChar char="Ø"/>
            </a:pPr>
            <a:r>
              <a:rPr lang="en-US" sz="2400" b="1" dirty="0">
                <a:solidFill>
                  <a:srgbClr val="7030A0"/>
                </a:solidFill>
              </a:rPr>
              <a:t>Modelos Físicos.</a:t>
            </a:r>
          </a:p>
          <a:p>
            <a:pPr marL="1143000" lvl="2">
              <a:lnSpc>
                <a:spcPct val="80000"/>
              </a:lnSpc>
              <a:buClr>
                <a:srgbClr val="FF3300"/>
              </a:buClr>
              <a:buSzPct val="95000"/>
              <a:buFont typeface="Wingdings" pitchFamily="2" charset="2"/>
              <a:buChar char="Ø"/>
            </a:pPr>
            <a:endParaRPr lang="en-US" sz="2400" dirty="0">
              <a:solidFill>
                <a:srgbClr val="7030A0"/>
              </a:solidFill>
            </a:endParaRPr>
          </a:p>
          <a:p>
            <a:pPr marL="1600200" lvl="3">
              <a:lnSpc>
                <a:spcPct val="80000"/>
              </a:lnSpc>
              <a:buClr>
                <a:srgbClr val="FF3300"/>
              </a:buClr>
              <a:buSzPct val="65000"/>
              <a:buFont typeface="Wingdings" pitchFamily="2" charset="2"/>
              <a:buChar char="Ø"/>
            </a:pPr>
            <a:r>
              <a:rPr lang="en-US" sz="2400" dirty="0"/>
              <a:t>Descrevem detalhes de como os dados estão armazenados no computador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Modelo de dados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ADA8-4E50-44D4-9C21-2997CB339AC4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04664"/>
            <a:ext cx="7200800" cy="5544616"/>
          </a:xfr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ADA8-4E50-44D4-9C21-2997CB339AC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988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7530" y="980728"/>
            <a:ext cx="8319868" cy="149335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80000"/>
              </a:lnSpc>
              <a:buClr>
                <a:srgbClr val="FF3300"/>
              </a:buClr>
              <a:buFont typeface="Wingdings" pitchFamily="2" charset="2"/>
              <a:buNone/>
            </a:pPr>
            <a:endParaRPr lang="en-US" sz="2400" dirty="0"/>
          </a:p>
          <a:p>
            <a:pPr marL="1600200" lvl="3">
              <a:lnSpc>
                <a:spcPct val="80000"/>
              </a:lnSpc>
              <a:buClr>
                <a:srgbClr val="FF3300"/>
              </a:buClr>
              <a:buSzPct val="65000"/>
              <a:buFont typeface="Wingdings" pitchFamily="2" charset="2"/>
              <a:buChar char="Ø"/>
            </a:pPr>
            <a:r>
              <a:rPr lang="en-US" sz="2400" dirty="0"/>
              <a:t>Oferece conceitos próximos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usuário</a:t>
            </a:r>
            <a:endParaRPr lang="en-US" sz="2400" dirty="0"/>
          </a:p>
          <a:p>
            <a:pPr marL="1600200" lvl="3">
              <a:lnSpc>
                <a:spcPct val="80000"/>
              </a:lnSpc>
              <a:buClr>
                <a:srgbClr val="FF3300"/>
              </a:buClr>
              <a:buSzPct val="65000"/>
              <a:buFont typeface="Wingdings" pitchFamily="2" charset="2"/>
              <a:buChar char="Ø"/>
            </a:pPr>
            <a:endParaRPr lang="en-US" sz="2400" dirty="0"/>
          </a:p>
          <a:p>
            <a:pPr marL="1600200" lvl="3">
              <a:lnSpc>
                <a:spcPct val="80000"/>
              </a:lnSpc>
              <a:buClr>
                <a:srgbClr val="FF3300"/>
              </a:buClr>
              <a:buSzPct val="65000"/>
              <a:buFont typeface="Wingdings" pitchFamily="2" charset="2"/>
              <a:buChar char="Ø"/>
            </a:pPr>
            <a:r>
              <a:rPr lang="en-US" sz="2400" dirty="0"/>
              <a:t>Exemplo: modelo entidade-relacionamento</a:t>
            </a:r>
          </a:p>
          <a:p>
            <a:pPr marL="1600200" lvl="3">
              <a:lnSpc>
                <a:spcPct val="80000"/>
              </a:lnSpc>
              <a:buClr>
                <a:srgbClr val="FF3300"/>
              </a:buClr>
              <a:buSzPct val="65000"/>
              <a:buNone/>
            </a:pPr>
            <a:endParaRPr lang="en-US" sz="2400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Modelo CONCEITUAL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ADA8-4E50-44D4-9C21-2997CB339AC4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7" name="Picture 2" descr="http://www.ime.usp.br/~andrers/aulas/bd2005-1/img/mer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52936"/>
            <a:ext cx="7805915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455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2547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Modelo Conceitual</a:t>
            </a:r>
            <a:br>
              <a:rPr lang="pt-BR" dirty="0">
                <a:solidFill>
                  <a:srgbClr val="FF0000"/>
                </a:solidFill>
              </a:rPr>
            </a:br>
            <a:r>
              <a:rPr lang="en-US" sz="2600" b="0" dirty="0" err="1" smtClean="0">
                <a:effectLst/>
              </a:rPr>
              <a:t>Descreve</a:t>
            </a:r>
            <a:r>
              <a:rPr lang="en-US" sz="2600" b="0" dirty="0" smtClean="0">
                <a:effectLst/>
              </a:rPr>
              <a:t> </a:t>
            </a:r>
            <a:r>
              <a:rPr lang="en-US" sz="2600" b="0" dirty="0">
                <a:effectLst/>
              </a:rPr>
              <a:t>a forma </a:t>
            </a:r>
            <a:r>
              <a:rPr lang="en-US" sz="2600" b="0" dirty="0" err="1">
                <a:effectLst/>
              </a:rPr>
              <a:t>como</a:t>
            </a:r>
            <a:r>
              <a:rPr lang="en-US" sz="2600" b="0" dirty="0">
                <a:effectLst/>
              </a:rPr>
              <a:t> os dados </a:t>
            </a:r>
            <a:r>
              <a:rPr lang="en-US" sz="2600" b="0" dirty="0" err="1">
                <a:effectLst/>
              </a:rPr>
              <a:t>estão</a:t>
            </a:r>
            <a:r>
              <a:rPr lang="en-US" sz="2600" b="0" dirty="0">
                <a:effectLst/>
              </a:rPr>
              <a:t> </a:t>
            </a:r>
            <a:r>
              <a:rPr lang="en-US" sz="2600" b="0" dirty="0" err="1">
                <a:effectLst/>
              </a:rPr>
              <a:t>relacionados</a:t>
            </a:r>
            <a:r>
              <a:rPr lang="en-US" dirty="0"/>
              <a:t/>
            </a:r>
            <a:br>
              <a:rPr lang="en-US" dirty="0"/>
            </a:b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ADA8-4E50-44D4-9C21-2997CB339AC4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85976"/>
            <a:ext cx="8229601" cy="4851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3182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C821-5F47-4CBB-BF17-A0EB4BA9DAC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ítulo 2"/>
          <p:cNvSpPr txBox="1">
            <a:spLocks/>
          </p:cNvSpPr>
          <p:nvPr/>
        </p:nvSpPr>
        <p:spPr>
          <a:xfrm>
            <a:off x="470148" y="46038"/>
            <a:ext cx="8229600" cy="72547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sz="3400" dirty="0">
                <a:solidFill>
                  <a:srgbClr val="FF0000"/>
                </a:solidFill>
              </a:rPr>
              <a:t>Modelo lógico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9512" y="586782"/>
            <a:ext cx="7773244" cy="693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00200" lvl="3" algn="ctr">
              <a:lnSpc>
                <a:spcPct val="80000"/>
              </a:lnSpc>
              <a:buClr>
                <a:srgbClr val="FF3300"/>
              </a:buClr>
              <a:buSzPct val="65000"/>
            </a:pPr>
            <a:r>
              <a:rPr lang="en-US" dirty="0" err="1"/>
              <a:t>Descrevem</a:t>
            </a:r>
            <a:r>
              <a:rPr lang="en-US" dirty="0"/>
              <a:t> a forma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en-US" dirty="0" err="1"/>
              <a:t>organizados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do </a:t>
            </a:r>
            <a:r>
              <a:rPr lang="en-US" dirty="0" err="1"/>
              <a:t>computador</a:t>
            </a:r>
            <a:endParaRPr lang="en-US" dirty="0"/>
          </a:p>
        </p:txBody>
      </p:sp>
      <p:pic>
        <p:nvPicPr>
          <p:cNvPr id="7" name="Picture 2" descr="http://www.cin.ufpe.br/~ptlb/es/logico_fina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8" t="6346"/>
          <a:stretch/>
        </p:blipFill>
        <p:spPr bwMode="auto">
          <a:xfrm>
            <a:off x="35496" y="1341740"/>
            <a:ext cx="9071992" cy="551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7456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Modelo físico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ADA8-4E50-44D4-9C21-2997CB339AC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Retângulo 1"/>
          <p:cNvSpPr/>
          <p:nvPr/>
        </p:nvSpPr>
        <p:spPr>
          <a:xfrm>
            <a:off x="25360" y="908720"/>
            <a:ext cx="8280920" cy="693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00200" lvl="3">
              <a:lnSpc>
                <a:spcPct val="80000"/>
              </a:lnSpc>
              <a:buClr>
                <a:srgbClr val="FF3300"/>
              </a:buClr>
              <a:buSzPct val="65000"/>
            </a:pPr>
            <a:r>
              <a:rPr lang="en-US" dirty="0" err="1"/>
              <a:t>Descrevem</a:t>
            </a:r>
            <a:r>
              <a:rPr lang="en-US" dirty="0"/>
              <a:t> </a:t>
            </a:r>
            <a:r>
              <a:rPr lang="en-US" dirty="0" err="1"/>
              <a:t>detalhes</a:t>
            </a:r>
            <a:r>
              <a:rPr lang="en-US" dirty="0"/>
              <a:t> de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en-US" dirty="0" err="1"/>
              <a:t>armazenados</a:t>
            </a:r>
            <a:r>
              <a:rPr lang="en-US" dirty="0"/>
              <a:t> no </a:t>
            </a:r>
            <a:r>
              <a:rPr lang="en-US" dirty="0" err="1"/>
              <a:t>computador</a:t>
            </a:r>
            <a:endParaRPr lang="en-US" dirty="0"/>
          </a:p>
        </p:txBody>
      </p:sp>
      <p:pic>
        <p:nvPicPr>
          <p:cNvPr id="75778" name="Picture 2" descr="http://andre.sqlweb.com.br/bd/bancoexemplo/modelofisic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16832"/>
            <a:ext cx="7854064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7261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Projeto de Banco de Dados</a:t>
            </a:r>
            <a:endParaRPr lang="pt-BR" sz="3600" dirty="0">
              <a:solidFill>
                <a:srgbClr val="FF0000"/>
              </a:solidFill>
            </a:endParaRPr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85720" y="1142984"/>
            <a:ext cx="8501122" cy="5429288"/>
          </a:xfrm>
          <a:noFill/>
          <a:ln/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ADA8-4E50-44D4-9C21-2997CB339AC4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836613"/>
            <a:ext cx="8229600" cy="5688012"/>
          </a:xfrm>
        </p:spPr>
        <p:txBody>
          <a:bodyPr/>
          <a:lstStyle/>
          <a:p>
            <a:pPr marL="109728" indent="0">
              <a:buNone/>
            </a:pPr>
            <a:endParaRPr lang="pt-BR" sz="5000" dirty="0"/>
          </a:p>
          <a:p>
            <a:pPr marL="109728" indent="0" algn="ctr">
              <a:buNone/>
            </a:pPr>
            <a:r>
              <a:rPr lang="pt-BR" sz="7000" dirty="0"/>
              <a:t>Onde se Aplica ?</a:t>
            </a:r>
          </a:p>
          <a:p>
            <a:pPr algn="ctr"/>
            <a:endParaRPr lang="pt-BR" sz="7000" dirty="0"/>
          </a:p>
          <a:p>
            <a:pPr marL="109728" indent="0" algn="ctr">
              <a:buNone/>
            </a:pPr>
            <a:r>
              <a:rPr lang="pt-BR" sz="7000" dirty="0"/>
              <a:t>Em Tudo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18434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0EE826E-67F2-48AB-9BE3-6EE3DC5B189E}" type="slidenum">
              <a:rPr lang="en-US"/>
              <a:pPr/>
              <a:t>4</a:t>
            </a:fld>
            <a:endParaRPr lang="en-US"/>
          </a:p>
        </p:txBody>
      </p:sp>
      <p:sp>
        <p:nvSpPr>
          <p:cNvPr id="5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dirty="0">
                <a:solidFill>
                  <a:srgbClr val="FF0000"/>
                </a:solidFill>
              </a:rPr>
              <a:t>Banco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6177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47664" y="1988840"/>
            <a:ext cx="5616624" cy="1975104"/>
          </a:xfrm>
        </p:spPr>
        <p:txBody>
          <a:bodyPr/>
          <a:lstStyle/>
          <a:p>
            <a:pPr algn="ctr"/>
            <a:r>
              <a:rPr lang="pt-BR" dirty="0"/>
              <a:t>VISUALIZAÇÃO</a:t>
            </a:r>
            <a:br>
              <a:rPr lang="pt-BR" dirty="0"/>
            </a:br>
            <a:r>
              <a:rPr lang="pt-BR" dirty="0"/>
              <a:t>DE DADOS</a:t>
            </a:r>
          </a:p>
        </p:txBody>
      </p:sp>
    </p:spTree>
    <p:extLst>
      <p:ext uri="{BB962C8B-B14F-4D97-AF65-F5344CB8AC3E}">
        <p14:creationId xmlns:p14="http://schemas.microsoft.com/office/powerpoint/2010/main" val="693684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7848872" cy="6120680"/>
          </a:xfrm>
        </p:spPr>
        <p:txBody>
          <a:bodyPr>
            <a:norm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</a:rPr>
              <a:t> TABELAS</a:t>
            </a:r>
            <a:br>
              <a:rPr lang="pt-BR" sz="2800" dirty="0">
                <a:solidFill>
                  <a:srgbClr val="FF0000"/>
                </a:solidFill>
              </a:rPr>
            </a:br>
            <a:r>
              <a:rPr lang="pt-BR" sz="2800" dirty="0">
                <a:solidFill>
                  <a:srgbClr val="FF0000"/>
                </a:solidFill>
              </a:rPr>
              <a:t/>
            </a:r>
            <a:br>
              <a:rPr lang="pt-BR" sz="2800" dirty="0">
                <a:solidFill>
                  <a:srgbClr val="FF0000"/>
                </a:solidFill>
              </a:rPr>
            </a:br>
            <a:r>
              <a:rPr lang="pt-BR" sz="2800" dirty="0">
                <a:solidFill>
                  <a:srgbClr val="FF0000"/>
                </a:solidFill>
              </a:rPr>
              <a:t> RELATÓRIOS</a:t>
            </a:r>
            <a:br>
              <a:rPr lang="pt-BR" sz="2800" dirty="0">
                <a:solidFill>
                  <a:srgbClr val="FF0000"/>
                </a:solidFill>
              </a:rPr>
            </a:br>
            <a:r>
              <a:rPr lang="pt-BR" sz="2800" dirty="0">
                <a:solidFill>
                  <a:srgbClr val="FF0000"/>
                </a:solidFill>
              </a:rPr>
              <a:t/>
            </a:r>
            <a:br>
              <a:rPr lang="pt-BR" sz="2800" dirty="0">
                <a:solidFill>
                  <a:srgbClr val="FF0000"/>
                </a:solidFill>
              </a:rPr>
            </a:br>
            <a:r>
              <a:rPr lang="pt-BR" sz="2800" dirty="0">
                <a:solidFill>
                  <a:srgbClr val="FF0000"/>
                </a:solidFill>
              </a:rPr>
              <a:t> GRÁFICOS</a:t>
            </a:r>
            <a:br>
              <a:rPr lang="pt-BR" sz="2800" dirty="0">
                <a:solidFill>
                  <a:srgbClr val="FF0000"/>
                </a:solidFill>
              </a:rPr>
            </a:br>
            <a:r>
              <a:rPr lang="pt-BR" sz="2800" dirty="0">
                <a:solidFill>
                  <a:srgbClr val="FF0000"/>
                </a:solidFill>
              </a:rPr>
              <a:t/>
            </a:r>
            <a:br>
              <a:rPr lang="pt-BR" sz="2800" dirty="0">
                <a:solidFill>
                  <a:srgbClr val="FF0000"/>
                </a:solidFill>
              </a:rPr>
            </a:br>
            <a:r>
              <a:rPr lang="pt-BR" sz="2800" dirty="0">
                <a:solidFill>
                  <a:srgbClr val="FF0000"/>
                </a:solidFill>
              </a:rPr>
              <a:t> MAPAS</a:t>
            </a:r>
            <a:br>
              <a:rPr lang="pt-BR" sz="2800" dirty="0">
                <a:solidFill>
                  <a:srgbClr val="FF0000"/>
                </a:solidFill>
              </a:rPr>
            </a:br>
            <a:r>
              <a:rPr lang="pt-BR" sz="2800" dirty="0">
                <a:solidFill>
                  <a:srgbClr val="FF0000"/>
                </a:solidFill>
              </a:rPr>
              <a:t/>
            </a:r>
            <a:br>
              <a:rPr lang="pt-BR" sz="2800" dirty="0">
                <a:solidFill>
                  <a:srgbClr val="FF0000"/>
                </a:solidFill>
              </a:rPr>
            </a:br>
            <a:r>
              <a:rPr lang="pt-BR" sz="2800" dirty="0">
                <a:solidFill>
                  <a:srgbClr val="FF0000"/>
                </a:solidFill>
              </a:rPr>
              <a:t> IMAGENS</a:t>
            </a:r>
            <a:br>
              <a:rPr lang="pt-BR" sz="2800" dirty="0">
                <a:solidFill>
                  <a:srgbClr val="FF0000"/>
                </a:solidFill>
              </a:rPr>
            </a:br>
            <a:r>
              <a:rPr lang="pt-BR" sz="2800" dirty="0">
                <a:solidFill>
                  <a:srgbClr val="FF0000"/>
                </a:solidFill>
              </a:rPr>
              <a:t/>
            </a:r>
            <a:br>
              <a:rPr lang="pt-BR" sz="2800" dirty="0">
                <a:solidFill>
                  <a:srgbClr val="FF0000"/>
                </a:solidFill>
              </a:rPr>
            </a:br>
            <a:r>
              <a:rPr lang="pt-BR" sz="2800" dirty="0">
                <a:solidFill>
                  <a:srgbClr val="FF0000"/>
                </a:solidFill>
              </a:rPr>
              <a:t> VÍDEOS</a:t>
            </a:r>
            <a:br>
              <a:rPr lang="pt-BR" sz="2800" dirty="0">
                <a:solidFill>
                  <a:srgbClr val="FF0000"/>
                </a:solidFill>
              </a:rPr>
            </a:br>
            <a:r>
              <a:rPr lang="pt-BR" sz="2800" dirty="0">
                <a:solidFill>
                  <a:srgbClr val="FF0000"/>
                </a:solidFill>
              </a:rPr>
              <a:t/>
            </a:r>
            <a:br>
              <a:rPr lang="pt-BR" sz="2800" dirty="0">
                <a:solidFill>
                  <a:srgbClr val="FF0000"/>
                </a:solidFill>
              </a:rPr>
            </a:br>
            <a:r>
              <a:rPr lang="pt-BR" sz="2800" dirty="0">
                <a:solidFill>
                  <a:srgbClr val="FF0000"/>
                </a:solidFill>
              </a:rPr>
              <a:t> ÁUDIOS</a:t>
            </a:r>
            <a:r>
              <a:rPr lang="pt-BR" sz="2800" dirty="0"/>
              <a:t/>
            </a:r>
            <a:br>
              <a:rPr lang="pt-BR" sz="2800" dirty="0"/>
            </a:b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103009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34082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TABELAS</a:t>
            </a:r>
          </a:p>
        </p:txBody>
      </p:sp>
      <p:pic>
        <p:nvPicPr>
          <p:cNvPr id="1028" name="Picture 4" descr="http://www.forp.usp.br/restauradora/gmc/gmc_livro/figuras/tab_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64704"/>
            <a:ext cx="8873722" cy="576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719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11560" y="44624"/>
            <a:ext cx="7772400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RELATÓRIOS</a:t>
            </a:r>
          </a:p>
        </p:txBody>
      </p:sp>
      <p:pic>
        <p:nvPicPr>
          <p:cNvPr id="7170" name="Picture 2" descr="http://thotau.com.br/help/1.8/CtrlFiscal/Imagens/RelMov_Vend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0688"/>
            <a:ext cx="8754114" cy="604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372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mbmsolutions.com.br/Imagens/Produtos/telasBI/cat_vendas_analise_de_venda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51384"/>
            <a:ext cx="889248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11560" y="260648"/>
            <a:ext cx="7772400" cy="914400"/>
          </a:xfrm>
        </p:spPr>
        <p:txBody>
          <a:bodyPr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Tabelas e Gráficos</a:t>
            </a:r>
          </a:p>
        </p:txBody>
      </p:sp>
    </p:spTree>
    <p:extLst>
      <p:ext uri="{BB962C8B-B14F-4D97-AF65-F5344CB8AC3E}">
        <p14:creationId xmlns:p14="http://schemas.microsoft.com/office/powerpoint/2010/main" val="110334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13A4F36670E64428312E5951326A43C" ma:contentTypeVersion="2" ma:contentTypeDescription="Crie um novo documento." ma:contentTypeScope="" ma:versionID="211523379f0fa77eea5558ae62930586">
  <xsd:schema xmlns:xsd="http://www.w3.org/2001/XMLSchema" xmlns:xs="http://www.w3.org/2001/XMLSchema" xmlns:p="http://schemas.microsoft.com/office/2006/metadata/properties" xmlns:ns2="992b736c-985a-4f8a-9dc8-6a16b959ba5f" targetNamespace="http://schemas.microsoft.com/office/2006/metadata/properties" ma:root="true" ma:fieldsID="10574f1b8997205b9a768b97e8694248" ns2:_="">
    <xsd:import namespace="992b736c-985a-4f8a-9dc8-6a16b959ba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2b736c-985a-4f8a-9dc8-6a16b959ba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AA78FE-C390-48F4-A1FA-034AF95E6F0B}"/>
</file>

<file path=customXml/itemProps2.xml><?xml version="1.0" encoding="utf-8"?>
<ds:datastoreItem xmlns:ds="http://schemas.openxmlformats.org/officeDocument/2006/customXml" ds:itemID="{98E76FB0-7219-4FF4-9882-49F929E1B5F9}"/>
</file>

<file path=customXml/itemProps3.xml><?xml version="1.0" encoding="utf-8"?>
<ds:datastoreItem xmlns:ds="http://schemas.openxmlformats.org/officeDocument/2006/customXml" ds:itemID="{24CCA6A7-8E50-4405-B1AF-8DD1610D7C09}"/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1056</TotalTime>
  <Pages>27</Pages>
  <Words>476</Words>
  <Application>Microsoft Office PowerPoint</Application>
  <PresentationFormat>Apresentação na tela (4:3)</PresentationFormat>
  <Paragraphs>153</Paragraphs>
  <Slides>34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3" baseType="lpstr">
      <vt:lpstr>Arial</vt:lpstr>
      <vt:lpstr>Book Antiqua</vt:lpstr>
      <vt:lpstr>Lucida Sans Unicode</vt:lpstr>
      <vt:lpstr>Times New Roman</vt:lpstr>
      <vt:lpstr>Verdana</vt:lpstr>
      <vt:lpstr>Wingdings</vt:lpstr>
      <vt:lpstr>Wingdings 2</vt:lpstr>
      <vt:lpstr>Wingdings 3</vt:lpstr>
      <vt:lpstr>Concurso</vt:lpstr>
      <vt:lpstr>Banco de Dados e Internet I</vt:lpstr>
      <vt:lpstr>Banco de Dados</vt:lpstr>
      <vt:lpstr>Apresentação do PowerPoint</vt:lpstr>
      <vt:lpstr>Banco de Dados</vt:lpstr>
      <vt:lpstr>VISUALIZAÇÃO DE DADOS</vt:lpstr>
      <vt:lpstr> TABELAS   RELATÓRIOS   GRÁFICOS   MAPAS   IMAGENS   VÍDEOS   ÁUDIOS </vt:lpstr>
      <vt:lpstr>TABELAS</vt:lpstr>
      <vt:lpstr>RELATÓRIOS</vt:lpstr>
      <vt:lpstr>Tabelas e Gráficos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PRINCIPAIS OBJETIVOS </vt:lpstr>
      <vt:lpstr>Apresentação do PowerPoint</vt:lpstr>
      <vt:lpstr>Apresentação do PowerPoint</vt:lpstr>
      <vt:lpstr>Visões do Banco de Dados</vt:lpstr>
      <vt:lpstr>Visões do Banco de Dados</vt:lpstr>
      <vt:lpstr>Visões do Banco de Dados</vt:lpstr>
      <vt:lpstr>Visões do Banco de Dados</vt:lpstr>
      <vt:lpstr> SISTEMA de gerenciamento  de Banco de dados (SGBD) </vt:lpstr>
      <vt:lpstr>Sistema Gerenciador de Banco de Dados (SGBD)</vt:lpstr>
      <vt:lpstr>Sistema Gerenciador de Banco de Dados (SGBD)</vt:lpstr>
      <vt:lpstr>Sistema Gerenciador de Banco de Dados (SGBD)</vt:lpstr>
      <vt:lpstr>Exemplos de SGBDs</vt:lpstr>
      <vt:lpstr>Vantagens da Utilização de um SGBD </vt:lpstr>
      <vt:lpstr>Modelo de dados</vt:lpstr>
      <vt:lpstr>Modelo CONCEITUAL</vt:lpstr>
      <vt:lpstr>Modelo Conceitual Descreve a forma como os dados estão relacionados </vt:lpstr>
      <vt:lpstr>Apresentação do PowerPoint</vt:lpstr>
      <vt:lpstr>Modelo físico</vt:lpstr>
      <vt:lpstr>Projeto de Banco de Dados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Wdson de Oliveira</dc:creator>
  <cp:lastModifiedBy>Usuário do Windows</cp:lastModifiedBy>
  <cp:revision>195</cp:revision>
  <cp:lastPrinted>1999-03-18T20:50:36Z</cp:lastPrinted>
  <dcterms:created xsi:type="dcterms:W3CDTF">1997-03-07T23:57:54Z</dcterms:created>
  <dcterms:modified xsi:type="dcterms:W3CDTF">2020-05-14T20:26:23Z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0x010100913A4F36670E64428312E5951326A43C</vt:lpwstr>
  </property>
</Properties>
</file>