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handoutMasters/handoutMaster1.xml" ContentType="application/vnd.openxmlformats-officedocument.presentationml.handoutMaster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84" r:id="rId2"/>
    <p:sldId id="367" r:id="rId3"/>
    <p:sldId id="378" r:id="rId4"/>
    <p:sldId id="379" r:id="rId5"/>
    <p:sldId id="380" r:id="rId6"/>
    <p:sldId id="372" r:id="rId7"/>
    <p:sldId id="381" r:id="rId8"/>
    <p:sldId id="373" r:id="rId9"/>
    <p:sldId id="368" r:id="rId10"/>
    <p:sldId id="382" r:id="rId1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537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82939" y="148478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Médicos</a:t>
            </a:r>
            <a:endParaRPr lang="pt-BR" dirty="0"/>
          </a:p>
        </p:txBody>
      </p:sp>
      <p:sp>
        <p:nvSpPr>
          <p:cNvPr id="6" name="Losango 5"/>
          <p:cNvSpPr/>
          <p:nvPr/>
        </p:nvSpPr>
        <p:spPr>
          <a:xfrm>
            <a:off x="6012160" y="3028845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51520" y="2673576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9" name="Retângulo 8"/>
          <p:cNvSpPr/>
          <p:nvPr/>
        </p:nvSpPr>
        <p:spPr>
          <a:xfrm>
            <a:off x="5364088" y="1489321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Bebês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64088" y="4297867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Mães</a:t>
            </a:r>
            <a:endParaRPr lang="pt-BR" dirty="0"/>
          </a:p>
        </p:txBody>
      </p:sp>
      <p:cxnSp>
        <p:nvCxnSpPr>
          <p:cNvPr id="12" name="Conector reto 11"/>
          <p:cNvCxnSpPr>
            <a:stCxn id="9" idx="2"/>
            <a:endCxn id="6" idx="0"/>
          </p:cNvCxnSpPr>
          <p:nvPr/>
        </p:nvCxnSpPr>
        <p:spPr>
          <a:xfrm>
            <a:off x="6408204" y="2281409"/>
            <a:ext cx="0" cy="74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408204" y="3550431"/>
            <a:ext cx="0" cy="74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o 13"/>
          <p:cNvSpPr/>
          <p:nvPr/>
        </p:nvSpPr>
        <p:spPr>
          <a:xfrm>
            <a:off x="3521585" y="1628800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cxnSp>
        <p:nvCxnSpPr>
          <p:cNvPr id="16" name="Conector reto 15"/>
          <p:cNvCxnSpPr>
            <a:stCxn id="5" idx="3"/>
            <a:endCxn id="14" idx="1"/>
          </p:cNvCxnSpPr>
          <p:nvPr/>
        </p:nvCxnSpPr>
        <p:spPr>
          <a:xfrm>
            <a:off x="2471171" y="1880828"/>
            <a:ext cx="1050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13674" y="1892751"/>
            <a:ext cx="1050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836340" y="152015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15187" y="145322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669320" y="980728"/>
            <a:ext cx="435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904148" y="377231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876091" y="373126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850143" y="234529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7848364" y="2236757"/>
            <a:ext cx="37929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295636" y="2576130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0" name="Elipse 29"/>
          <p:cNvSpPr/>
          <p:nvPr/>
        </p:nvSpPr>
        <p:spPr>
          <a:xfrm>
            <a:off x="487440" y="753529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1" name="Elipse 30"/>
          <p:cNvSpPr/>
          <p:nvPr/>
        </p:nvSpPr>
        <p:spPr>
          <a:xfrm>
            <a:off x="6784519" y="603644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2" name="Elipse 31"/>
          <p:cNvSpPr/>
          <p:nvPr/>
        </p:nvSpPr>
        <p:spPr>
          <a:xfrm>
            <a:off x="5904148" y="581211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3" name="Elipse 32"/>
          <p:cNvSpPr/>
          <p:nvPr/>
        </p:nvSpPr>
        <p:spPr>
          <a:xfrm>
            <a:off x="4033834" y="4829045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4" name="Elipse 33"/>
          <p:cNvSpPr/>
          <p:nvPr/>
        </p:nvSpPr>
        <p:spPr>
          <a:xfrm>
            <a:off x="6784519" y="5482122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5" name="Elipse 34"/>
          <p:cNvSpPr/>
          <p:nvPr/>
        </p:nvSpPr>
        <p:spPr>
          <a:xfrm>
            <a:off x="5217608" y="5369613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6" name="Elipse 35"/>
          <p:cNvSpPr/>
          <p:nvPr/>
        </p:nvSpPr>
        <p:spPr>
          <a:xfrm>
            <a:off x="7655163" y="781279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7" name="Elipse 36"/>
          <p:cNvSpPr/>
          <p:nvPr/>
        </p:nvSpPr>
        <p:spPr>
          <a:xfrm>
            <a:off x="7820978" y="1280780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8" name="Elipse 37"/>
          <p:cNvSpPr/>
          <p:nvPr/>
        </p:nvSpPr>
        <p:spPr>
          <a:xfrm>
            <a:off x="7694539" y="1737256"/>
            <a:ext cx="808196" cy="35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786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53852" y="476672"/>
            <a:ext cx="8856984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Identifique as entidades, seus atributos, os relacionamentos e suas cardinalidades.</a:t>
            </a:r>
          </a:p>
          <a:p>
            <a:pPr algn="just"/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1.Um aluno realiza vários trabalhos. Um trabalho é</a:t>
            </a:r>
            <a:b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</a:b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realizado por um ou mais alunos.</a:t>
            </a:r>
          </a:p>
          <a:p>
            <a:pPr algn="just"/>
            <a:r>
              <a:rPr lang="pt-BR" dirty="0">
                <a:latin typeface="+mj-lt"/>
                <a:cs typeface="Arial" panose="020B0604020202020204" pitchFamily="34" charset="0"/>
              </a:rPr>
              <a:t/>
            </a:r>
            <a:br>
              <a:rPr lang="pt-BR" dirty="0">
                <a:latin typeface="+mj-lt"/>
                <a:cs typeface="Arial" panose="020B0604020202020204" pitchFamily="34" charset="0"/>
              </a:rPr>
            </a:b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Um autor escreve vários </a:t>
            </a:r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livros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. Um livro pode ser</a:t>
            </a:r>
            <a:b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</a:b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escrito por vários autores.</a:t>
            </a:r>
          </a:p>
          <a:p>
            <a:pPr algn="just"/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</a:br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Uma equipe é composta por vários jogadores. Um</a:t>
            </a:r>
            <a:b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</a:b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jogador joga apenas em uma equipe.</a:t>
            </a:r>
          </a:p>
          <a:p>
            <a:pPr algn="just"/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</a:br>
            <a:r>
              <a:rPr lang="pt-BR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4.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Um cliente realiza várias encomendas. Uma encomenda diz respeito apenas a um cliente.</a:t>
            </a:r>
          </a:p>
          <a:p>
            <a:pPr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Autofit/>
          </a:bodyPr>
          <a:lstStyle/>
          <a:p>
            <a:pPr algn="ctr"/>
            <a:r>
              <a:rPr lang="pt-BR" sz="3000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0055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11560" y="24208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6" name="Losango 5"/>
          <p:cNvSpPr/>
          <p:nvPr/>
        </p:nvSpPr>
        <p:spPr>
          <a:xfrm>
            <a:off x="3203848" y="476672"/>
            <a:ext cx="57606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004048" y="548680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8388424" y="47667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795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490936" y="2420888"/>
            <a:ext cx="196138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Trabalhos</a:t>
            </a:r>
            <a:endParaRPr lang="pt-BR" dirty="0"/>
          </a:p>
        </p:txBody>
      </p:sp>
      <p:sp>
        <p:nvSpPr>
          <p:cNvPr id="14" name="Losango 13"/>
          <p:cNvSpPr/>
          <p:nvPr/>
        </p:nvSpPr>
        <p:spPr>
          <a:xfrm>
            <a:off x="3356810" y="2348880"/>
            <a:ext cx="1054005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faz</a:t>
            </a:r>
            <a:endParaRPr lang="pt-BR" sz="16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4211960" y="267291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88024" y="223448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31740" y="226137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611560" y="1699139"/>
            <a:ext cx="720080" cy="412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id</a:t>
            </a:r>
            <a:endParaRPr lang="pt-BR" sz="1500" dirty="0"/>
          </a:p>
        </p:txBody>
      </p:sp>
      <p:sp>
        <p:nvSpPr>
          <p:cNvPr id="22" name="Elipse 21"/>
          <p:cNvSpPr/>
          <p:nvPr/>
        </p:nvSpPr>
        <p:spPr>
          <a:xfrm>
            <a:off x="1547664" y="1699139"/>
            <a:ext cx="1296144" cy="43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nome</a:t>
            </a:r>
            <a:endParaRPr lang="pt-BR" sz="1500" dirty="0"/>
          </a:p>
        </p:txBody>
      </p:sp>
      <p:sp>
        <p:nvSpPr>
          <p:cNvPr id="23" name="Elipse 22"/>
          <p:cNvSpPr/>
          <p:nvPr/>
        </p:nvSpPr>
        <p:spPr>
          <a:xfrm>
            <a:off x="5788640" y="1646802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660232" y="1679612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531823" y="1679613"/>
            <a:ext cx="1482001" cy="44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Nota </a:t>
            </a:r>
            <a:r>
              <a:rPr lang="pt-BR" sz="1500" dirty="0" err="1" smtClean="0"/>
              <a:t>max</a:t>
            </a:r>
            <a:endParaRPr lang="pt-BR" sz="1500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1115616" y="2131188"/>
            <a:ext cx="0" cy="28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835696" y="2131188"/>
            <a:ext cx="216024" cy="28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4"/>
          </p:cNvCxnSpPr>
          <p:nvPr/>
        </p:nvCxnSpPr>
        <p:spPr>
          <a:xfrm>
            <a:off x="6040668" y="2078850"/>
            <a:ext cx="134344" cy="34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4" idx="4"/>
          </p:cNvCxnSpPr>
          <p:nvPr/>
        </p:nvCxnSpPr>
        <p:spPr>
          <a:xfrm>
            <a:off x="6912260" y="2111660"/>
            <a:ext cx="0" cy="30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4"/>
          </p:cNvCxnSpPr>
          <p:nvPr/>
        </p:nvCxnSpPr>
        <p:spPr>
          <a:xfrm flipH="1">
            <a:off x="7531824" y="2121423"/>
            <a:ext cx="741000" cy="29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3631784" y="3501008"/>
            <a:ext cx="10122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</a:t>
            </a:r>
            <a:endParaRPr lang="pt-BR" sz="1400" dirty="0"/>
          </a:p>
        </p:txBody>
      </p:sp>
      <p:cxnSp>
        <p:nvCxnSpPr>
          <p:cNvPr id="38" name="Conector reto 37"/>
          <p:cNvCxnSpPr>
            <a:stCxn id="14" idx="2"/>
            <a:endCxn id="36" idx="0"/>
          </p:cNvCxnSpPr>
          <p:nvPr/>
        </p:nvCxnSpPr>
        <p:spPr>
          <a:xfrm>
            <a:off x="3883813" y="2996952"/>
            <a:ext cx="25408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5" idx="3"/>
            <a:endCxn id="14" idx="1"/>
          </p:cNvCxnSpPr>
          <p:nvPr/>
        </p:nvCxnSpPr>
        <p:spPr>
          <a:xfrm flipV="1">
            <a:off x="2051720" y="2672916"/>
            <a:ext cx="130509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3463371" y="1628800"/>
            <a:ext cx="947444" cy="3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nota</a:t>
            </a:r>
            <a:endParaRPr lang="pt-BR" sz="1500" dirty="0"/>
          </a:p>
        </p:txBody>
      </p:sp>
      <p:cxnSp>
        <p:nvCxnSpPr>
          <p:cNvPr id="44" name="Conector reto 43"/>
          <p:cNvCxnSpPr>
            <a:stCxn id="42" idx="4"/>
            <a:endCxn id="14" idx="0"/>
          </p:cNvCxnSpPr>
          <p:nvPr/>
        </p:nvCxnSpPr>
        <p:spPr>
          <a:xfrm flipH="1">
            <a:off x="3883813" y="2024844"/>
            <a:ext cx="5328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231740" y="3156466"/>
            <a:ext cx="1231631" cy="66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horario</a:t>
            </a:r>
            <a:endParaRPr lang="pt-BR" sz="1500" dirty="0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203848" y="2852936"/>
            <a:ext cx="259523" cy="30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39683"/>
              </p:ext>
            </p:extLst>
          </p:nvPr>
        </p:nvGraphicFramePr>
        <p:xfrm>
          <a:off x="1835696" y="56623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41244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29398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5865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2587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81054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303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Id_aluno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Id_trab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smtClean="0"/>
                        <a:t>data</a:t>
                      </a:r>
                      <a:endParaRPr lang="pt-B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horario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nota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2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FK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FK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0539"/>
                  </a:ext>
                </a:extLst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11147"/>
              </p:ext>
            </p:extLst>
          </p:nvPr>
        </p:nvGraphicFramePr>
        <p:xfrm>
          <a:off x="1" y="4066160"/>
          <a:ext cx="3174513" cy="67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71">
                  <a:extLst>
                    <a:ext uri="{9D8B030D-6E8A-4147-A177-3AD203B41FA5}">
                      <a16:colId xmlns:a16="http://schemas.microsoft.com/office/drawing/2014/main" val="4221069260"/>
                    </a:ext>
                  </a:extLst>
                </a:gridCol>
                <a:gridCol w="1058171">
                  <a:extLst>
                    <a:ext uri="{9D8B030D-6E8A-4147-A177-3AD203B41FA5}">
                      <a16:colId xmlns:a16="http://schemas.microsoft.com/office/drawing/2014/main" val="832804334"/>
                    </a:ext>
                  </a:extLst>
                </a:gridCol>
                <a:gridCol w="1058171">
                  <a:extLst>
                    <a:ext uri="{9D8B030D-6E8A-4147-A177-3AD203B41FA5}">
                      <a16:colId xmlns:a16="http://schemas.microsoft.com/office/drawing/2014/main" val="3997492210"/>
                    </a:ext>
                  </a:extLst>
                </a:gridCol>
              </a:tblGrid>
              <a:tr h="337201"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Id_aluno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nome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sexo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8329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PK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39018"/>
                  </a:ext>
                </a:extLst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73230"/>
              </p:ext>
            </p:extLst>
          </p:nvPr>
        </p:nvGraphicFramePr>
        <p:xfrm>
          <a:off x="4788023" y="4022574"/>
          <a:ext cx="4355976" cy="65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331733037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3865299243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4015394275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Id_trabalho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descritivo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Nota_maxima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98023"/>
                  </a:ext>
                </a:extLst>
              </a:tr>
              <a:tr h="327782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PK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1637"/>
                  </a:ext>
                </a:extLst>
              </a:tr>
            </a:tbl>
          </a:graphicData>
        </a:graphic>
      </p:graphicFrame>
      <p:sp>
        <p:nvSpPr>
          <p:cNvPr id="60" name="CaixaDeTexto 59"/>
          <p:cNvSpPr txBox="1"/>
          <p:nvPr/>
        </p:nvSpPr>
        <p:spPr>
          <a:xfrm>
            <a:off x="6082646" y="351163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trabalhos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44865" y="359254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>
          <a:xfrm flipH="1" flipV="1">
            <a:off x="344865" y="4740562"/>
            <a:ext cx="2858983" cy="92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4499992" y="4740562"/>
            <a:ext cx="990944" cy="92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67544" y="706615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Autores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508104" y="76470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livros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3707904" y="836712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</a:t>
            </a:r>
            <a:endParaRPr lang="pt-BR" dirty="0"/>
          </a:p>
        </p:txBody>
      </p:sp>
      <p:cxnSp>
        <p:nvCxnSpPr>
          <p:cNvPr id="9" name="Conector reto 8"/>
          <p:cNvCxnSpPr>
            <a:stCxn id="5" idx="3"/>
            <a:endCxn id="7" idx="1"/>
          </p:cNvCxnSpPr>
          <p:nvPr/>
        </p:nvCxnSpPr>
        <p:spPr>
          <a:xfrm flipV="1">
            <a:off x="2555776" y="1088740"/>
            <a:ext cx="1152128" cy="1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99992" y="110265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932040" y="76470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663788" y="70661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467544" y="18448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204883" y="138781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327" y="77290"/>
            <a:ext cx="360040" cy="360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724128" y="18126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379277" y="18147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236296" y="168427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527884" y="137071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stCxn id="16" idx="4"/>
          </p:cNvCxnSpPr>
          <p:nvPr/>
        </p:nvCxnSpPr>
        <p:spPr>
          <a:xfrm flipH="1">
            <a:off x="647564" y="437312"/>
            <a:ext cx="18783" cy="26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14" idx="0"/>
          </p:cNvCxnSpPr>
          <p:nvPr/>
        </p:nvCxnSpPr>
        <p:spPr>
          <a:xfrm>
            <a:off x="647564" y="1498703"/>
            <a:ext cx="0" cy="3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0" idx="7"/>
          </p:cNvCxnSpPr>
          <p:nvPr/>
        </p:nvCxnSpPr>
        <p:spPr>
          <a:xfrm flipV="1">
            <a:off x="3835197" y="1226369"/>
            <a:ext cx="52727" cy="19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7" idx="7"/>
          </p:cNvCxnSpPr>
          <p:nvPr/>
        </p:nvCxnSpPr>
        <p:spPr>
          <a:xfrm flipV="1">
            <a:off x="6031441" y="1587914"/>
            <a:ext cx="52727" cy="27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6636863" y="1545990"/>
            <a:ext cx="52727" cy="27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7346021" y="1544163"/>
            <a:ext cx="52727" cy="27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5" idx="2"/>
            <a:endCxn id="7" idx="2"/>
          </p:cNvCxnSpPr>
          <p:nvPr/>
        </p:nvCxnSpPr>
        <p:spPr>
          <a:xfrm flipH="1" flipV="1">
            <a:off x="4103948" y="1340768"/>
            <a:ext cx="100935" cy="22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7494" y="37504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499" y="2636912"/>
            <a:ext cx="27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75556" y="3065957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5508104" y="3099783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Jogadores</a:t>
            </a:r>
            <a:endParaRPr lang="pt-BR" dirty="0"/>
          </a:p>
        </p:txBody>
      </p:sp>
      <p:sp>
        <p:nvSpPr>
          <p:cNvPr id="41" name="Losango 40"/>
          <p:cNvSpPr/>
          <p:nvPr/>
        </p:nvSpPr>
        <p:spPr>
          <a:xfrm>
            <a:off x="3675603" y="3243799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2555776" y="3500246"/>
            <a:ext cx="1152128" cy="1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41" idx="3"/>
          </p:cNvCxnSpPr>
          <p:nvPr/>
        </p:nvCxnSpPr>
        <p:spPr>
          <a:xfrm flipV="1">
            <a:off x="4467691" y="3488868"/>
            <a:ext cx="1321369" cy="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033555" y="301296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826824" y="299695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2087361" y="4221088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83530"/>
              </p:ext>
            </p:extLst>
          </p:nvPr>
        </p:nvGraphicFramePr>
        <p:xfrm>
          <a:off x="439271" y="4671043"/>
          <a:ext cx="4028421" cy="84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807">
                  <a:extLst>
                    <a:ext uri="{9D8B030D-6E8A-4147-A177-3AD203B41FA5}">
                      <a16:colId xmlns:a16="http://schemas.microsoft.com/office/drawing/2014/main" val="1220871140"/>
                    </a:ext>
                  </a:extLst>
                </a:gridCol>
                <a:gridCol w="1061730">
                  <a:extLst>
                    <a:ext uri="{9D8B030D-6E8A-4147-A177-3AD203B41FA5}">
                      <a16:colId xmlns:a16="http://schemas.microsoft.com/office/drawing/2014/main" val="1615234991"/>
                    </a:ext>
                  </a:extLst>
                </a:gridCol>
                <a:gridCol w="1623884">
                  <a:extLst>
                    <a:ext uri="{9D8B030D-6E8A-4147-A177-3AD203B41FA5}">
                      <a16:colId xmlns:a16="http://schemas.microsoft.com/office/drawing/2014/main" val="1255425452"/>
                    </a:ext>
                  </a:extLst>
                </a:gridCol>
              </a:tblGrid>
              <a:tr h="423153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Id_equipe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datacriada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4100"/>
                  </a:ext>
                </a:extLst>
              </a:tr>
              <a:tr h="423153"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87479"/>
                  </a:ext>
                </a:extLst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486327" y="4266393"/>
            <a:ext cx="160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Equipes</a:t>
            </a:r>
            <a:endParaRPr lang="pt-BR" dirty="0"/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22761"/>
              </p:ext>
            </p:extLst>
          </p:nvPr>
        </p:nvGraphicFramePr>
        <p:xfrm>
          <a:off x="4730563" y="4617132"/>
          <a:ext cx="4265061" cy="73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687">
                  <a:extLst>
                    <a:ext uri="{9D8B030D-6E8A-4147-A177-3AD203B41FA5}">
                      <a16:colId xmlns:a16="http://schemas.microsoft.com/office/drawing/2014/main" val="935987374"/>
                    </a:ext>
                  </a:extLst>
                </a:gridCol>
                <a:gridCol w="1421687">
                  <a:extLst>
                    <a:ext uri="{9D8B030D-6E8A-4147-A177-3AD203B41FA5}">
                      <a16:colId xmlns:a16="http://schemas.microsoft.com/office/drawing/2014/main" val="1208604757"/>
                    </a:ext>
                  </a:extLst>
                </a:gridCol>
                <a:gridCol w="1421687">
                  <a:extLst>
                    <a:ext uri="{9D8B030D-6E8A-4147-A177-3AD203B41FA5}">
                      <a16:colId xmlns:a16="http://schemas.microsoft.com/office/drawing/2014/main" val="2509449343"/>
                    </a:ext>
                  </a:extLst>
                </a:gridCol>
              </a:tblGrid>
              <a:tr h="36997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Id_jogador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Id_equipe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4936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31115"/>
                  </a:ext>
                </a:extLst>
              </a:tr>
            </a:tbl>
          </a:graphicData>
        </a:graphic>
      </p:graphicFrame>
      <p:cxnSp>
        <p:nvCxnSpPr>
          <p:cNvPr id="55" name="Conector Angulado 54"/>
          <p:cNvCxnSpPr/>
          <p:nvPr/>
        </p:nvCxnSpPr>
        <p:spPr>
          <a:xfrm>
            <a:off x="1230157" y="5592472"/>
            <a:ext cx="6669532" cy="10739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7956376" y="5150597"/>
            <a:ext cx="0" cy="144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730535" y="419136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Jogadores</a:t>
            </a:r>
            <a:endParaRPr lang="pt-BR" dirty="0"/>
          </a:p>
        </p:txBody>
      </p:sp>
      <p:cxnSp>
        <p:nvCxnSpPr>
          <p:cNvPr id="61" name="Conector reto 60"/>
          <p:cNvCxnSpPr/>
          <p:nvPr/>
        </p:nvCxnSpPr>
        <p:spPr>
          <a:xfrm flipV="1">
            <a:off x="2708176" y="1241140"/>
            <a:ext cx="1152128" cy="1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67544" y="706615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6" name="Losango 5"/>
          <p:cNvSpPr/>
          <p:nvPr/>
        </p:nvSpPr>
        <p:spPr>
          <a:xfrm>
            <a:off x="3996480" y="850631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706615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Encomendas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411760" y="1102659"/>
            <a:ext cx="1512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7" idx="1"/>
          </p:cNvCxnSpPr>
          <p:nvPr/>
        </p:nvCxnSpPr>
        <p:spPr>
          <a:xfrm flipV="1">
            <a:off x="4923637" y="1102659"/>
            <a:ext cx="1304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508104" y="7066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88304" y="66017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03648" y="1916832"/>
            <a:ext cx="435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9512" y="1886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9512" y="24208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67544" y="357301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Empresas</a:t>
            </a:r>
            <a:endParaRPr lang="pt-BR" dirty="0"/>
          </a:p>
        </p:txBody>
      </p:sp>
      <p:sp>
        <p:nvSpPr>
          <p:cNvPr id="20" name="Losango 19"/>
          <p:cNvSpPr/>
          <p:nvPr/>
        </p:nvSpPr>
        <p:spPr>
          <a:xfrm>
            <a:off x="3996480" y="3717032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228184" y="357301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funcionários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2411760" y="3969060"/>
            <a:ext cx="1512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21" idx="1"/>
          </p:cNvCxnSpPr>
          <p:nvPr/>
        </p:nvCxnSpPr>
        <p:spPr>
          <a:xfrm flipV="1">
            <a:off x="4923637" y="3969060"/>
            <a:ext cx="1304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508104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88304" y="35265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2002233" y="4941168"/>
            <a:ext cx="435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02668"/>
            <a:ext cx="8229600" cy="5688632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5. </a:t>
            </a:r>
            <a:r>
              <a:rPr lang="pt-BR" sz="2800" dirty="0">
                <a:solidFill>
                  <a:srgbClr val="FF0000"/>
                </a:solidFill>
              </a:rPr>
              <a:t>Uma Empresa possui funcionários. Um funcionário trabalha em uma Empresa.</a:t>
            </a:r>
            <a:endParaRPr lang="pt-BR" sz="3200" dirty="0">
              <a:solidFill>
                <a:srgbClr val="FF0000"/>
              </a:solidFill>
            </a:endParaRPr>
          </a:p>
          <a:p>
            <a:pPr marL="109537" indent="0" algn="just"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pPr marL="109537" indent="0" algn="just">
              <a:buNone/>
            </a:pPr>
            <a:r>
              <a:rPr lang="pt-BR" sz="3200" dirty="0">
                <a:solidFill>
                  <a:srgbClr val="FF0000"/>
                </a:solidFill>
              </a:rPr>
              <a:t>6</a:t>
            </a:r>
            <a:r>
              <a:rPr lang="pt-BR" sz="3200" dirty="0" smtClean="0">
                <a:solidFill>
                  <a:srgbClr val="FF0000"/>
                </a:solidFill>
              </a:rPr>
              <a:t>. </a:t>
            </a:r>
            <a:r>
              <a:rPr lang="pt-BR" sz="2800" dirty="0">
                <a:solidFill>
                  <a:srgbClr val="FF0000"/>
                </a:solidFill>
              </a:rPr>
              <a:t>Os Atletas participam de competições. Em uma competição participam vários atletas.</a:t>
            </a:r>
          </a:p>
          <a:p>
            <a:pPr marL="109537" indent="0" algn="just">
              <a:buNone/>
            </a:pPr>
            <a:endParaRPr lang="pt-BR" sz="2800" dirty="0"/>
          </a:p>
          <a:p>
            <a:pPr marL="109537" indent="0" algn="just">
              <a:buNone/>
            </a:pP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 smtClean="0">
                <a:solidFill>
                  <a:srgbClr val="FF0000"/>
                </a:solidFill>
              </a:rPr>
              <a:t>. </a:t>
            </a:r>
            <a:r>
              <a:rPr lang="pt-BR" sz="2800" dirty="0">
                <a:solidFill>
                  <a:srgbClr val="FF0000"/>
                </a:solidFill>
              </a:rPr>
              <a:t>Deseja-se fazer um banco de dados para uma rede de hotelaria. Um hotel possui quartos. Cada quarto pertence a apenas um hotel.</a:t>
            </a:r>
          </a:p>
          <a:p>
            <a:pPr marL="109537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solidFill>
                  <a:srgbClr val="FF0000"/>
                </a:solidFill>
              </a:rPr>
              <a:t>Exercícios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9512" y="26064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67544" y="141277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Atletas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3996480" y="1556792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28183" y="1412776"/>
            <a:ext cx="241892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Competições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2411760" y="1808820"/>
            <a:ext cx="1512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8" idx="1"/>
          </p:cNvCxnSpPr>
          <p:nvPr/>
        </p:nvCxnSpPr>
        <p:spPr>
          <a:xfrm flipV="1">
            <a:off x="4923637" y="1808820"/>
            <a:ext cx="13045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508104" y="14127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88304" y="13663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31912" y="32849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19944" y="443711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Hotéis</a:t>
            </a:r>
            <a:endParaRPr lang="pt-BR" dirty="0"/>
          </a:p>
        </p:txBody>
      </p:sp>
      <p:sp>
        <p:nvSpPr>
          <p:cNvPr id="17" name="Losango 16"/>
          <p:cNvSpPr/>
          <p:nvPr/>
        </p:nvSpPr>
        <p:spPr>
          <a:xfrm>
            <a:off x="4148880" y="4581128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380583" y="4437112"/>
            <a:ext cx="241892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Quartos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2564160" y="4833156"/>
            <a:ext cx="1512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8" idx="1"/>
          </p:cNvCxnSpPr>
          <p:nvPr/>
        </p:nvCxnSpPr>
        <p:spPr>
          <a:xfrm flipV="1">
            <a:off x="5076037" y="4833156"/>
            <a:ext cx="13045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660504" y="44371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840704" y="4390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691680" y="6021288"/>
            <a:ext cx="496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344" y="0"/>
            <a:ext cx="9144000" cy="6264696"/>
          </a:xfrm>
        </p:spPr>
        <p:txBody>
          <a:bodyPr/>
          <a:lstStyle/>
          <a:p>
            <a:pPr marL="109537" indent="0" algn="just">
              <a:buNone/>
            </a:pPr>
            <a:endParaRPr lang="pt-BR" sz="2600" dirty="0"/>
          </a:p>
          <a:p>
            <a:pPr marL="109537" indent="0" algn="just">
              <a:buNone/>
            </a:pPr>
            <a:r>
              <a:rPr lang="pt-BR" sz="2600" dirty="0" smtClean="0"/>
              <a:t>8</a:t>
            </a:r>
            <a:r>
              <a:rPr lang="pt-BR" sz="2600" dirty="0" smtClean="0"/>
              <a:t>. </a:t>
            </a:r>
            <a:r>
              <a:rPr lang="pt-BR" sz="2600" dirty="0"/>
              <a:t>Um </a:t>
            </a:r>
            <a:r>
              <a:rPr lang="pt-BR" sz="2600" dirty="0">
                <a:solidFill>
                  <a:srgbClr val="FF0000"/>
                </a:solidFill>
              </a:rPr>
              <a:t>soldado</a:t>
            </a:r>
            <a:r>
              <a:rPr lang="pt-BR" sz="2600" dirty="0"/>
              <a:t>, que possui as características nome, Registro Militar (RM), data de nascimento, </a:t>
            </a:r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possui</a:t>
            </a:r>
            <a:r>
              <a:rPr lang="pt-BR" sz="2600" dirty="0"/>
              <a:t> </a:t>
            </a:r>
            <a:r>
              <a:rPr lang="pt-BR" sz="2600" dirty="0">
                <a:solidFill>
                  <a:srgbClr val="FF0000"/>
                </a:solidFill>
              </a:rPr>
              <a:t>armas</a:t>
            </a:r>
            <a:r>
              <a:rPr lang="pt-BR" sz="2600" dirty="0"/>
              <a:t>.</a:t>
            </a:r>
          </a:p>
          <a:p>
            <a:pPr marL="109537" indent="0" algn="just">
              <a:buNone/>
            </a:pPr>
            <a:r>
              <a:rPr lang="pt-BR" sz="2600" dirty="0"/>
              <a:t>Uma arma, que possui as características de série, registro e calibre, é de um soldado. Uma arma é </a:t>
            </a:r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limpa</a:t>
            </a:r>
            <a:r>
              <a:rPr lang="pt-BR" sz="2600" dirty="0"/>
              <a:t> por vários soldados. Um soldado limpa várias armas.</a:t>
            </a:r>
          </a:p>
          <a:p>
            <a:pPr marL="109537" indent="0" algn="just">
              <a:buNone/>
            </a:pPr>
            <a:endParaRPr lang="pt-BR" sz="2600" dirty="0"/>
          </a:p>
          <a:p>
            <a:pPr algn="just"/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7803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67544" y="3774649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Soldados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8144" y="378904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Armas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3790256" y="5373216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</a:t>
            </a:r>
            <a:endParaRPr lang="pt-BR" dirty="0"/>
          </a:p>
        </p:txBody>
      </p:sp>
      <p:sp>
        <p:nvSpPr>
          <p:cNvPr id="8" name="Losango 7"/>
          <p:cNvSpPr/>
          <p:nvPr/>
        </p:nvSpPr>
        <p:spPr>
          <a:xfrm>
            <a:off x="3818856" y="3933056"/>
            <a:ext cx="79208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cxnSp>
        <p:nvCxnSpPr>
          <p:cNvPr id="10" name="Conector reto 9"/>
          <p:cNvCxnSpPr>
            <a:stCxn id="5" idx="3"/>
            <a:endCxn id="8" idx="1"/>
          </p:cNvCxnSpPr>
          <p:nvPr/>
        </p:nvCxnSpPr>
        <p:spPr>
          <a:xfrm>
            <a:off x="2555776" y="4170693"/>
            <a:ext cx="1263080" cy="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608004" y="4177888"/>
            <a:ext cx="1263080" cy="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236822" y="369420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9833" y="361860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231740" y="3645024"/>
            <a:ext cx="435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2"/>
          </p:cNvCxnSpPr>
          <p:nvPr/>
        </p:nvCxnSpPr>
        <p:spPr>
          <a:xfrm>
            <a:off x="1511660" y="4566737"/>
            <a:ext cx="0" cy="102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164288" y="4602741"/>
            <a:ext cx="0" cy="102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7" idx="1"/>
          </p:cNvCxnSpPr>
          <p:nvPr/>
        </p:nvCxnSpPr>
        <p:spPr>
          <a:xfrm>
            <a:off x="1637674" y="5589240"/>
            <a:ext cx="215258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608004" y="5625244"/>
            <a:ext cx="255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511660" y="4551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662682" y="45843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507750" y="3044617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nome</a:t>
            </a:r>
            <a:endParaRPr lang="pt-BR" sz="1500" dirty="0"/>
          </a:p>
        </p:txBody>
      </p:sp>
      <p:sp>
        <p:nvSpPr>
          <p:cNvPr id="27" name="Elipse 26"/>
          <p:cNvSpPr/>
          <p:nvPr/>
        </p:nvSpPr>
        <p:spPr>
          <a:xfrm>
            <a:off x="2195736" y="3011797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Datan</a:t>
            </a:r>
            <a:endParaRPr lang="pt-BR" sz="1500" dirty="0"/>
          </a:p>
        </p:txBody>
      </p:sp>
      <p:sp>
        <p:nvSpPr>
          <p:cNvPr id="28" name="Elipse 27"/>
          <p:cNvSpPr/>
          <p:nvPr/>
        </p:nvSpPr>
        <p:spPr>
          <a:xfrm>
            <a:off x="163404" y="5089955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RM</a:t>
            </a:r>
            <a:endParaRPr lang="pt-BR" sz="1500" dirty="0"/>
          </a:p>
        </p:txBody>
      </p:sp>
      <p:cxnSp>
        <p:nvCxnSpPr>
          <p:cNvPr id="30" name="Conector reto 29"/>
          <p:cNvCxnSpPr>
            <a:stCxn id="28" idx="0"/>
          </p:cNvCxnSpPr>
          <p:nvPr/>
        </p:nvCxnSpPr>
        <p:spPr>
          <a:xfrm flipV="1">
            <a:off x="795230" y="4602741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007605" y="3476247"/>
            <a:ext cx="0" cy="29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1701976" y="3458245"/>
            <a:ext cx="709785" cy="23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7510895" y="4953571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 smtClean="0"/>
              <a:t>seriev</a:t>
            </a:r>
            <a:endParaRPr lang="pt-BR" sz="1500" dirty="0"/>
          </a:p>
        </p:txBody>
      </p:sp>
      <p:sp>
        <p:nvSpPr>
          <p:cNvPr id="36" name="Elipse 35"/>
          <p:cNvSpPr/>
          <p:nvPr/>
        </p:nvSpPr>
        <p:spPr>
          <a:xfrm>
            <a:off x="6064501" y="3002969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calibre</a:t>
            </a:r>
            <a:endParaRPr lang="pt-BR" sz="1500" dirty="0"/>
          </a:p>
        </p:txBody>
      </p:sp>
      <p:sp>
        <p:nvSpPr>
          <p:cNvPr id="37" name="Elipse 36"/>
          <p:cNvSpPr/>
          <p:nvPr/>
        </p:nvSpPr>
        <p:spPr>
          <a:xfrm>
            <a:off x="7596336" y="3111513"/>
            <a:ext cx="1401865" cy="3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registro</a:t>
            </a:r>
            <a:endParaRPr lang="pt-BR" sz="1500" dirty="0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728179" y="3416597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V="1">
            <a:off x="7930085" y="3332618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7613714" y="4602741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4409982" y="5995110"/>
            <a:ext cx="1263651" cy="41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tempo</a:t>
            </a:r>
            <a:endParaRPr lang="pt-BR" sz="1500" dirty="0"/>
          </a:p>
        </p:txBody>
      </p:sp>
      <p:sp>
        <p:nvSpPr>
          <p:cNvPr id="42" name="Elipse 41"/>
          <p:cNvSpPr/>
          <p:nvPr/>
        </p:nvSpPr>
        <p:spPr>
          <a:xfrm>
            <a:off x="2778776" y="5952747"/>
            <a:ext cx="950226" cy="3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data</a:t>
            </a:r>
            <a:endParaRPr lang="pt-BR" sz="1500" dirty="0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3714494" y="5692584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4430389" y="5673654"/>
            <a:ext cx="104362" cy="4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5760640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300" dirty="0"/>
              <a:t>9</a:t>
            </a:r>
            <a:r>
              <a:rPr lang="pt-BR" sz="2300" dirty="0" smtClean="0"/>
              <a:t>.Um </a:t>
            </a:r>
            <a:r>
              <a:rPr lang="pt-BR" sz="2300" dirty="0"/>
              <a:t>berçário deseja informatizar suas operações.</a:t>
            </a:r>
            <a:br>
              <a:rPr lang="pt-BR" sz="2300" dirty="0"/>
            </a:br>
            <a:endParaRPr lang="pt-BR" sz="2300" dirty="0"/>
          </a:p>
          <a:p>
            <a:pPr algn="just"/>
            <a:r>
              <a:rPr lang="pt-BR" sz="2300" dirty="0"/>
              <a:t>Quando um </a:t>
            </a:r>
            <a:r>
              <a:rPr lang="pt-BR" sz="2300" dirty="0">
                <a:solidFill>
                  <a:srgbClr val="FF0000"/>
                </a:solidFill>
              </a:rPr>
              <a:t>bebê</a:t>
            </a:r>
            <a:r>
              <a:rPr lang="pt-BR" sz="2300" dirty="0"/>
              <a:t> nasce, algumas informações</a:t>
            </a:r>
            <a:br>
              <a:rPr lang="pt-BR" sz="2300" dirty="0"/>
            </a:br>
            <a:r>
              <a:rPr lang="pt-BR" sz="2300" dirty="0"/>
              <a:t>são armazenadas sobre ele, tais como: </a:t>
            </a:r>
            <a:r>
              <a:rPr lang="pt-BR" sz="2300" dirty="0">
                <a:solidFill>
                  <a:srgbClr val="0070C0"/>
                </a:solidFill>
              </a:rPr>
              <a:t>código de identificação, nome, data do nascimento, peso e altura.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O parto de um bebê é realizado por um único </a:t>
            </a:r>
            <a:r>
              <a:rPr lang="pt-BR" sz="2300" dirty="0">
                <a:solidFill>
                  <a:srgbClr val="FF0000"/>
                </a:solidFill>
              </a:rPr>
              <a:t>médico</a:t>
            </a:r>
            <a:r>
              <a:rPr lang="pt-BR" sz="2300" dirty="0"/>
              <a:t>, mas um médico pode realizar vários partos.</a:t>
            </a:r>
          </a:p>
          <a:p>
            <a:pPr marL="109537" indent="0" algn="just">
              <a:buNone/>
            </a:pPr>
            <a:endParaRPr lang="pt-BR" sz="2300" dirty="0"/>
          </a:p>
          <a:p>
            <a:pPr algn="just"/>
            <a:r>
              <a:rPr lang="pt-BR" sz="2300" dirty="0"/>
              <a:t>Para as </a:t>
            </a:r>
            <a:r>
              <a:rPr lang="pt-BR" sz="2300" dirty="0">
                <a:solidFill>
                  <a:srgbClr val="FF0000"/>
                </a:solidFill>
              </a:rPr>
              <a:t>mães</a:t>
            </a:r>
            <a:r>
              <a:rPr lang="pt-BR" sz="2300" dirty="0"/>
              <a:t>, o berçário também deseja manter</a:t>
            </a:r>
            <a:br>
              <a:rPr lang="pt-BR" sz="2300" dirty="0"/>
            </a:br>
            <a:r>
              <a:rPr lang="pt-BR" sz="2300" dirty="0"/>
              <a:t>um controle, guardando informações como:</a:t>
            </a:r>
            <a:br>
              <a:rPr lang="pt-BR" sz="2300" dirty="0"/>
            </a:br>
            <a:r>
              <a:rPr lang="pt-BR" sz="2300" dirty="0">
                <a:solidFill>
                  <a:srgbClr val="FF0000"/>
                </a:solidFill>
              </a:rPr>
              <a:t>CPF, nome, endereço, telefone e data de nascimento.</a:t>
            </a:r>
            <a:br>
              <a:rPr lang="pt-BR" sz="2300" dirty="0">
                <a:solidFill>
                  <a:srgbClr val="FF0000"/>
                </a:solidFill>
              </a:rPr>
            </a:br>
            <a:endParaRPr lang="pt-BR" sz="2300" dirty="0">
              <a:solidFill>
                <a:srgbClr val="FF0000"/>
              </a:solidFill>
            </a:endParaRPr>
          </a:p>
          <a:p>
            <a:pPr algn="just"/>
            <a:r>
              <a:rPr lang="pt-BR" sz="2300" dirty="0"/>
              <a:t>Para os médicos, é importante saber: </a:t>
            </a:r>
            <a:r>
              <a:rPr lang="pt-BR" sz="2300" dirty="0">
                <a:solidFill>
                  <a:srgbClr val="FF0000"/>
                </a:solidFill>
              </a:rPr>
              <a:t>CRM,</a:t>
            </a:r>
            <a:br>
              <a:rPr lang="pt-BR" sz="2300" dirty="0">
                <a:solidFill>
                  <a:srgbClr val="FF0000"/>
                </a:solidFill>
              </a:rPr>
            </a:br>
            <a:r>
              <a:rPr lang="pt-BR" sz="2300" dirty="0">
                <a:solidFill>
                  <a:srgbClr val="FF0000"/>
                </a:solidFill>
              </a:rPr>
              <a:t>nome, telefone celular.</a:t>
            </a:r>
          </a:p>
          <a:p>
            <a:pPr algn="just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9302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2" ma:contentTypeDescription="Crie um novo documento." ma:contentTypeScope="" ma:versionID="211523379f0fa77eea5558ae62930586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10574f1b8997205b9a768b97e8694248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328B61-FAC7-4201-8B8E-D5793FA2797A}"/>
</file>

<file path=customXml/itemProps2.xml><?xml version="1.0" encoding="utf-8"?>
<ds:datastoreItem xmlns:ds="http://schemas.openxmlformats.org/officeDocument/2006/customXml" ds:itemID="{8BC70A10-287F-4EEF-8F2B-D93FAC1A31E3}"/>
</file>

<file path=customXml/itemProps3.xml><?xml version="1.0" encoding="utf-8"?>
<ds:datastoreItem xmlns:ds="http://schemas.openxmlformats.org/officeDocument/2006/customXml" ds:itemID="{77CB3D81-7E57-4F9A-A830-0501D2022F1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3519</TotalTime>
  <Pages>27</Pages>
  <Words>269</Words>
  <Application>Microsoft Office PowerPoint</Application>
  <PresentationFormat>Apresentação na tela (4:3)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Lucida Sans Unicode</vt:lpstr>
      <vt:lpstr>Times New Roman</vt:lpstr>
      <vt:lpstr>Verdana</vt:lpstr>
      <vt:lpstr>Wingdings 2</vt:lpstr>
      <vt:lpstr>Wingdings 3</vt:lpstr>
      <vt:lpstr>Concurso</vt:lpstr>
      <vt:lpstr>Banco de Dados</vt:lpstr>
      <vt:lpstr>Exercícios</vt:lpstr>
      <vt:lpstr>Apresentação do PowerPoint</vt:lpstr>
      <vt:lpstr>Apresentação do PowerPoint</vt:lpstr>
      <vt:lpstr>Apresentação do PowerPoint</vt:lpstr>
      <vt:lpstr>Exercícios</vt:lpstr>
      <vt:lpstr>Apresentação do PowerPoint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287</cp:revision>
  <cp:lastPrinted>1999-03-18T20:50:36Z</cp:lastPrinted>
  <dcterms:created xsi:type="dcterms:W3CDTF">1997-03-07T23:57:54Z</dcterms:created>
  <dcterms:modified xsi:type="dcterms:W3CDTF">2020-09-04T16:05:55Z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