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1"/>
  </p:sldMasterIdLst>
  <p:notesMasterIdLst>
    <p:notesMasterId r:id="rId24"/>
  </p:notesMasterIdLst>
  <p:handoutMasterIdLst>
    <p:handoutMasterId r:id="rId25"/>
  </p:handoutMasterIdLst>
  <p:sldIdLst>
    <p:sldId id="295" r:id="rId2"/>
    <p:sldId id="298" r:id="rId3"/>
    <p:sldId id="299" r:id="rId4"/>
    <p:sldId id="300" r:id="rId5"/>
    <p:sldId id="301" r:id="rId6"/>
    <p:sldId id="302" r:id="rId7"/>
    <p:sldId id="303" r:id="rId8"/>
    <p:sldId id="305" r:id="rId9"/>
    <p:sldId id="308" r:id="rId10"/>
    <p:sldId id="342" r:id="rId11"/>
    <p:sldId id="341" r:id="rId12"/>
    <p:sldId id="340" r:id="rId13"/>
    <p:sldId id="309" r:id="rId14"/>
    <p:sldId id="337" r:id="rId15"/>
    <p:sldId id="335" r:id="rId16"/>
    <p:sldId id="338" r:id="rId17"/>
    <p:sldId id="336" r:id="rId18"/>
    <p:sldId id="313" r:id="rId19"/>
    <p:sldId id="317" r:id="rId20"/>
    <p:sldId id="318" r:id="rId21"/>
    <p:sldId id="319" r:id="rId22"/>
    <p:sldId id="324" r:id="rId2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pt-BR"/>
    </a:defPPr>
    <a:lvl1pPr algn="l" rtl="0" fontAlgn="base">
      <a:spcBef>
        <a:spcPct val="0"/>
      </a:spcBef>
      <a:spcAft>
        <a:spcPct val="0"/>
      </a:spcAft>
      <a:defRPr sz="2400" kern="1200">
        <a:solidFill>
          <a:schemeClr val="tx1"/>
        </a:solidFill>
        <a:latin typeface="Book Antiqua" pitchFamily="18" charset="0"/>
        <a:ea typeface="+mn-ea"/>
        <a:cs typeface="+mn-cs"/>
      </a:defRPr>
    </a:lvl1pPr>
    <a:lvl2pPr marL="457200" algn="l" rtl="0" fontAlgn="base">
      <a:spcBef>
        <a:spcPct val="0"/>
      </a:spcBef>
      <a:spcAft>
        <a:spcPct val="0"/>
      </a:spcAft>
      <a:defRPr sz="2400" kern="1200">
        <a:solidFill>
          <a:schemeClr val="tx1"/>
        </a:solidFill>
        <a:latin typeface="Book Antiqua" pitchFamily="18" charset="0"/>
        <a:ea typeface="+mn-ea"/>
        <a:cs typeface="+mn-cs"/>
      </a:defRPr>
    </a:lvl2pPr>
    <a:lvl3pPr marL="914400" algn="l" rtl="0" fontAlgn="base">
      <a:spcBef>
        <a:spcPct val="0"/>
      </a:spcBef>
      <a:spcAft>
        <a:spcPct val="0"/>
      </a:spcAft>
      <a:defRPr sz="2400" kern="1200">
        <a:solidFill>
          <a:schemeClr val="tx1"/>
        </a:solidFill>
        <a:latin typeface="Book Antiqua" pitchFamily="18" charset="0"/>
        <a:ea typeface="+mn-ea"/>
        <a:cs typeface="+mn-cs"/>
      </a:defRPr>
    </a:lvl3pPr>
    <a:lvl4pPr marL="1371600" algn="l" rtl="0" fontAlgn="base">
      <a:spcBef>
        <a:spcPct val="0"/>
      </a:spcBef>
      <a:spcAft>
        <a:spcPct val="0"/>
      </a:spcAft>
      <a:defRPr sz="2400" kern="1200">
        <a:solidFill>
          <a:schemeClr val="tx1"/>
        </a:solidFill>
        <a:latin typeface="Book Antiqua" pitchFamily="18" charset="0"/>
        <a:ea typeface="+mn-ea"/>
        <a:cs typeface="+mn-cs"/>
      </a:defRPr>
    </a:lvl4pPr>
    <a:lvl5pPr marL="1828800" algn="l" rtl="0" fontAlgn="base">
      <a:spcBef>
        <a:spcPct val="0"/>
      </a:spcBef>
      <a:spcAft>
        <a:spcPct val="0"/>
      </a:spcAft>
      <a:defRPr sz="2400" kern="1200">
        <a:solidFill>
          <a:schemeClr val="tx1"/>
        </a:solidFill>
        <a:latin typeface="Book Antiqua" pitchFamily="18" charset="0"/>
        <a:ea typeface="+mn-ea"/>
        <a:cs typeface="+mn-cs"/>
      </a:defRPr>
    </a:lvl5pPr>
    <a:lvl6pPr marL="2286000" algn="l" defTabSz="914400" rtl="0" eaLnBrk="1" latinLnBrk="0" hangingPunct="1">
      <a:defRPr sz="2400" kern="1200">
        <a:solidFill>
          <a:schemeClr val="tx1"/>
        </a:solidFill>
        <a:latin typeface="Book Antiqua" pitchFamily="18" charset="0"/>
        <a:ea typeface="+mn-ea"/>
        <a:cs typeface="+mn-cs"/>
      </a:defRPr>
    </a:lvl6pPr>
    <a:lvl7pPr marL="2743200" algn="l" defTabSz="914400" rtl="0" eaLnBrk="1" latinLnBrk="0" hangingPunct="1">
      <a:defRPr sz="2400" kern="1200">
        <a:solidFill>
          <a:schemeClr val="tx1"/>
        </a:solidFill>
        <a:latin typeface="Book Antiqua" pitchFamily="18" charset="0"/>
        <a:ea typeface="+mn-ea"/>
        <a:cs typeface="+mn-cs"/>
      </a:defRPr>
    </a:lvl7pPr>
    <a:lvl8pPr marL="3200400" algn="l" defTabSz="914400" rtl="0" eaLnBrk="1" latinLnBrk="0" hangingPunct="1">
      <a:defRPr sz="2400" kern="1200">
        <a:solidFill>
          <a:schemeClr val="tx1"/>
        </a:solidFill>
        <a:latin typeface="Book Antiqua" pitchFamily="18" charset="0"/>
        <a:ea typeface="+mn-ea"/>
        <a:cs typeface="+mn-cs"/>
      </a:defRPr>
    </a:lvl8pPr>
    <a:lvl9pPr marL="3657600" algn="l" defTabSz="914400" rtl="0" eaLnBrk="1" latinLnBrk="0" hangingPunct="1">
      <a:defRPr sz="2400" kern="1200">
        <a:solidFill>
          <a:schemeClr val="tx1"/>
        </a:solidFill>
        <a:latin typeface="Book Antiqua"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96" y="6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43347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pt-BR" noProof="0"/>
              <a:t>Cliquez pour modifier le style de texte du masque</a:t>
            </a:r>
          </a:p>
          <a:p>
            <a:pPr lvl="1"/>
            <a:r>
              <a:rPr lang="pt-BR" noProof="0"/>
              <a:t>Second niveau</a:t>
            </a:r>
          </a:p>
          <a:p>
            <a:pPr lvl="2"/>
            <a:r>
              <a:rPr lang="pt-BR" noProof="0"/>
              <a:t>Troisième niveau</a:t>
            </a:r>
          </a:p>
          <a:p>
            <a:pPr lvl="3"/>
            <a:r>
              <a:rPr lang="pt-BR" noProof="0"/>
              <a:t>Quatrième niveau</a:t>
            </a:r>
          </a:p>
          <a:p>
            <a:pPr lvl="4"/>
            <a:r>
              <a:rPr lang="pt-BR" noProof="0"/>
              <a:t>Cinquième niveau</a:t>
            </a:r>
          </a:p>
        </p:txBody>
      </p:sp>
      <p:sp>
        <p:nvSpPr>
          <p:cNvPr id="1331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7384144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4" name="Triângulo retângulo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grpSp>
        <p:nvGrpSpPr>
          <p:cNvPr id="5" name="Grupo 1"/>
          <p:cNvGrpSpPr>
            <a:grpSpLocks/>
          </p:cNvGrpSpPr>
          <p:nvPr/>
        </p:nvGrpSpPr>
        <p:grpSpPr bwMode="auto">
          <a:xfrm>
            <a:off x="-3175" y="4953000"/>
            <a:ext cx="9147175" cy="1911350"/>
            <a:chOff x="-3765" y="4832896"/>
            <a:chExt cx="9147765" cy="2032192"/>
          </a:xfrm>
        </p:grpSpPr>
        <p:sp>
          <p:nvSpPr>
            <p:cNvPr id="6" name="Forma livre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0" hangingPunct="0">
                <a:defRPr/>
              </a:pPr>
              <a:endParaRPr lang="en-US" dirty="0"/>
            </a:p>
          </p:txBody>
        </p:sp>
        <p:sp>
          <p:nvSpPr>
            <p:cNvPr id="7" name="Forma livre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eaLnBrk="0" hangingPunct="0">
                <a:defRPr/>
              </a:pPr>
              <a:endParaRPr lang="en-US" dirty="0"/>
            </a:p>
          </p:txBody>
        </p:sp>
        <p:sp>
          <p:nvSpPr>
            <p:cNvPr id="8" name="Forma liv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0" name="Conector reto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ítulo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pt-BR"/>
              <a:t>Clique para editar o estilo do título mestre</a:t>
            </a:r>
            <a:endParaRPr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t-BR"/>
              <a:t>Clique para editar o estilo do subtítulo mestre</a:t>
            </a:r>
            <a:endParaRPr lang="en-US"/>
          </a:p>
        </p:txBody>
      </p:sp>
      <p:sp>
        <p:nvSpPr>
          <p:cNvPr id="11" name="Espaço Reservado para Data 29"/>
          <p:cNvSpPr>
            <a:spLocks noGrp="1"/>
          </p:cNvSpPr>
          <p:nvPr>
            <p:ph type="dt" sz="half" idx="10"/>
          </p:nvPr>
        </p:nvSpPr>
        <p:spPr/>
        <p:txBody>
          <a:bodyPr/>
          <a:lstStyle>
            <a:lvl1pPr>
              <a:defRPr dirty="0">
                <a:solidFill>
                  <a:srgbClr val="FFFFFF"/>
                </a:solidFill>
              </a:defRPr>
            </a:lvl1pPr>
            <a:extLst/>
          </a:lstStyle>
          <a:p>
            <a:pPr>
              <a:defRPr/>
            </a:pPr>
            <a:endParaRPr lang="en-US"/>
          </a:p>
        </p:txBody>
      </p:sp>
      <p:sp>
        <p:nvSpPr>
          <p:cNvPr id="12" name="Espaço Reservado para Rodapé 18"/>
          <p:cNvSpPr>
            <a:spLocks noGrp="1"/>
          </p:cNvSpPr>
          <p:nvPr>
            <p:ph type="ftr" sz="quarter" idx="11"/>
          </p:nvPr>
        </p:nvSpPr>
        <p:spPr/>
        <p:txBody>
          <a:bodyPr/>
          <a:lstStyle>
            <a:lvl1pPr>
              <a:defRPr dirty="0" err="1" smtClean="0">
                <a:solidFill>
                  <a:schemeClr val="accent1">
                    <a:tint val="20000"/>
                  </a:schemeClr>
                </a:solidFill>
              </a:defRPr>
            </a:lvl1pPr>
            <a:extLst/>
          </a:lstStyle>
          <a:p>
            <a:pPr>
              <a:defRPr/>
            </a:pPr>
            <a:r>
              <a:rPr lang="en-US"/>
              <a:t>Fatec-Jahu - Gestão de T.I</a:t>
            </a:r>
          </a:p>
        </p:txBody>
      </p:sp>
      <p:sp>
        <p:nvSpPr>
          <p:cNvPr id="13" name="Espaço Reservado para Número de Slide 26"/>
          <p:cNvSpPr>
            <a:spLocks noGrp="1"/>
          </p:cNvSpPr>
          <p:nvPr>
            <p:ph type="sldNum" sz="quarter" idx="12"/>
          </p:nvPr>
        </p:nvSpPr>
        <p:spPr/>
        <p:txBody>
          <a:bodyPr/>
          <a:lstStyle>
            <a:lvl1pPr>
              <a:defRPr smtClean="0">
                <a:solidFill>
                  <a:srgbClr val="FFFFFF"/>
                </a:solidFill>
              </a:defRPr>
            </a:lvl1pPr>
            <a:extLst/>
          </a:lstStyle>
          <a:p>
            <a:pPr>
              <a:defRPr/>
            </a:pPr>
            <a:fld id="{9B31EA98-7D17-4BE0-95D6-5ACDCF4CE0F7}" type="slidenum">
              <a:rPr lang="en-US"/>
              <a:pPr>
                <a:defRPr/>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endParaRPr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9"/>
          <p:cNvSpPr>
            <a:spLocks noGrp="1"/>
          </p:cNvSpPr>
          <p:nvPr>
            <p:ph type="dt" sz="half" idx="10"/>
          </p:nvPr>
        </p:nvSpPr>
        <p:spPr/>
        <p:txBody>
          <a:bodyPr/>
          <a:lstStyle>
            <a:lvl1pPr>
              <a:defRPr/>
            </a:lvl1pPr>
          </a:lstStyle>
          <a:p>
            <a:pPr>
              <a:defRPr/>
            </a:pPr>
            <a:endParaRPr lang="en-US"/>
          </a:p>
        </p:txBody>
      </p:sp>
      <p:sp>
        <p:nvSpPr>
          <p:cNvPr id="5" name="Espaço Reservado para Rodapé 21"/>
          <p:cNvSpPr>
            <a:spLocks noGrp="1"/>
          </p:cNvSpPr>
          <p:nvPr>
            <p:ph type="ftr" sz="quarter" idx="11"/>
          </p:nvPr>
        </p:nvSpPr>
        <p:spPr/>
        <p:txBody>
          <a:bodyPr/>
          <a:lstStyle>
            <a:lvl1pPr>
              <a:defRPr/>
            </a:lvl1pPr>
          </a:lstStyle>
          <a:p>
            <a:pPr>
              <a:defRPr/>
            </a:pPr>
            <a:r>
              <a:rPr lang="en-US"/>
              <a:t>Fatec-Jahu - Gestão de T.I</a:t>
            </a:r>
          </a:p>
        </p:txBody>
      </p:sp>
      <p:sp>
        <p:nvSpPr>
          <p:cNvPr id="6" name="Espaço Reservado para Número de Slide 17"/>
          <p:cNvSpPr>
            <a:spLocks noGrp="1"/>
          </p:cNvSpPr>
          <p:nvPr>
            <p:ph type="sldNum" sz="quarter" idx="12"/>
          </p:nvPr>
        </p:nvSpPr>
        <p:spPr/>
        <p:txBody>
          <a:bodyPr/>
          <a:lstStyle>
            <a:lvl1pPr>
              <a:defRPr/>
            </a:lvl1pPr>
          </a:lstStyle>
          <a:p>
            <a:pPr>
              <a:defRPr/>
            </a:pPr>
            <a:fld id="{6567F680-AE3F-46EC-857A-633A98DEBE03}" type="slidenum">
              <a:rPr lang="en-US"/>
              <a:pPr>
                <a:defRPr/>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p>
            <a:r>
              <a:rPr lang="pt-BR"/>
              <a:t>Clique para editar o estilo do título mestre</a:t>
            </a:r>
            <a:endParaRPr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9"/>
          <p:cNvSpPr>
            <a:spLocks noGrp="1"/>
          </p:cNvSpPr>
          <p:nvPr>
            <p:ph type="dt" sz="half" idx="10"/>
          </p:nvPr>
        </p:nvSpPr>
        <p:spPr/>
        <p:txBody>
          <a:bodyPr/>
          <a:lstStyle>
            <a:lvl1pPr>
              <a:defRPr/>
            </a:lvl1pPr>
          </a:lstStyle>
          <a:p>
            <a:pPr>
              <a:defRPr/>
            </a:pPr>
            <a:endParaRPr lang="en-US"/>
          </a:p>
        </p:txBody>
      </p:sp>
      <p:sp>
        <p:nvSpPr>
          <p:cNvPr id="5" name="Espaço Reservado para Rodapé 21"/>
          <p:cNvSpPr>
            <a:spLocks noGrp="1"/>
          </p:cNvSpPr>
          <p:nvPr>
            <p:ph type="ftr" sz="quarter" idx="11"/>
          </p:nvPr>
        </p:nvSpPr>
        <p:spPr/>
        <p:txBody>
          <a:bodyPr/>
          <a:lstStyle>
            <a:lvl1pPr>
              <a:defRPr/>
            </a:lvl1pPr>
          </a:lstStyle>
          <a:p>
            <a:pPr>
              <a:defRPr/>
            </a:pPr>
            <a:r>
              <a:rPr lang="en-US"/>
              <a:t>Fatec-Jahu - Gestão de T.I</a:t>
            </a:r>
          </a:p>
        </p:txBody>
      </p:sp>
      <p:sp>
        <p:nvSpPr>
          <p:cNvPr id="6" name="Espaço Reservado para Número de Slide 17"/>
          <p:cNvSpPr>
            <a:spLocks noGrp="1"/>
          </p:cNvSpPr>
          <p:nvPr>
            <p:ph type="sldNum" sz="quarter" idx="12"/>
          </p:nvPr>
        </p:nvSpPr>
        <p:spPr/>
        <p:txBody>
          <a:bodyPr/>
          <a:lstStyle>
            <a:lvl1pPr>
              <a:defRPr/>
            </a:lvl1pPr>
          </a:lstStyle>
          <a:p>
            <a:pPr>
              <a:defRPr/>
            </a:pPr>
            <a:fld id="{2B967A4E-D3B2-4ED1-B01F-8A439617576B}" type="slidenum">
              <a:rPr lang="en-US"/>
              <a:pPr>
                <a:defRPr/>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Título 6"/>
          <p:cNvSpPr>
            <a:spLocks noGrp="1"/>
          </p:cNvSpPr>
          <p:nvPr>
            <p:ph type="title"/>
          </p:nvPr>
        </p:nvSpPr>
        <p:spPr/>
        <p:txBody>
          <a:bodyPr rtlCol="0"/>
          <a:lstStyle/>
          <a:p>
            <a:r>
              <a:rPr lang="pt-BR"/>
              <a:t>Clique para editar o estilo do título mestre</a:t>
            </a:r>
            <a:endParaRPr lang="en-US"/>
          </a:p>
        </p:txBody>
      </p:sp>
      <p:sp>
        <p:nvSpPr>
          <p:cNvPr id="4" name="Espaço Reservado para Data 9"/>
          <p:cNvSpPr>
            <a:spLocks noGrp="1"/>
          </p:cNvSpPr>
          <p:nvPr>
            <p:ph type="dt" sz="half" idx="10"/>
          </p:nvPr>
        </p:nvSpPr>
        <p:spPr/>
        <p:txBody>
          <a:bodyPr/>
          <a:lstStyle>
            <a:lvl1pPr>
              <a:defRPr/>
            </a:lvl1pPr>
          </a:lstStyle>
          <a:p>
            <a:pPr>
              <a:defRPr/>
            </a:pPr>
            <a:endParaRPr lang="en-US"/>
          </a:p>
        </p:txBody>
      </p:sp>
      <p:sp>
        <p:nvSpPr>
          <p:cNvPr id="5" name="Espaço Reservado para Rodapé 21"/>
          <p:cNvSpPr>
            <a:spLocks noGrp="1"/>
          </p:cNvSpPr>
          <p:nvPr>
            <p:ph type="ftr" sz="quarter" idx="11"/>
          </p:nvPr>
        </p:nvSpPr>
        <p:spPr/>
        <p:txBody>
          <a:bodyPr/>
          <a:lstStyle>
            <a:lvl1pPr>
              <a:defRPr/>
            </a:lvl1pPr>
          </a:lstStyle>
          <a:p>
            <a:pPr>
              <a:defRPr/>
            </a:pPr>
            <a:r>
              <a:rPr lang="en-US"/>
              <a:t>Fatec-Jahu - Gestão de T.I</a:t>
            </a:r>
          </a:p>
        </p:txBody>
      </p:sp>
      <p:sp>
        <p:nvSpPr>
          <p:cNvPr id="6" name="Espaço Reservado para Número de Slide 17"/>
          <p:cNvSpPr>
            <a:spLocks noGrp="1"/>
          </p:cNvSpPr>
          <p:nvPr>
            <p:ph type="sldNum" sz="quarter" idx="12"/>
          </p:nvPr>
        </p:nvSpPr>
        <p:spPr/>
        <p:txBody>
          <a:bodyPr/>
          <a:lstStyle>
            <a:lvl1pPr>
              <a:defRPr/>
            </a:lvl1pPr>
          </a:lstStyle>
          <a:p>
            <a:pPr>
              <a:defRPr/>
            </a:pPr>
            <a:fld id="{7572D85B-41B7-4EB7-BD6B-0904A132B212}" type="slidenum">
              <a:rPr lang="en-US"/>
              <a:pPr>
                <a:defRPr/>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4" name="Divisa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5" name="Divisa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2" name="Título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pt-BR"/>
              <a:t>Clique para editar o estilo do título mestre</a:t>
            </a:r>
            <a:endParaRPr lang="en-US"/>
          </a:p>
        </p:txBody>
      </p:sp>
      <p:sp>
        <p:nvSpPr>
          <p:cNvPr id="3" name="Espaço Reservado para Texto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t-BR"/>
              <a:t>Clique para editar os estilos do texto mestre</a:t>
            </a:r>
          </a:p>
        </p:txBody>
      </p:sp>
      <p:sp>
        <p:nvSpPr>
          <p:cNvPr id="6" name="Espaço Reservado para Data 3"/>
          <p:cNvSpPr>
            <a:spLocks noGrp="1"/>
          </p:cNvSpPr>
          <p:nvPr>
            <p:ph type="dt" sz="half" idx="10"/>
          </p:nvPr>
        </p:nvSpPr>
        <p:spPr/>
        <p:txBody>
          <a:bodyPr/>
          <a:lstStyle>
            <a:lvl1pPr>
              <a:defRPr/>
            </a:lvl1pPr>
            <a:extLst/>
          </a:lstStyle>
          <a:p>
            <a:pPr>
              <a:defRPr/>
            </a:pPr>
            <a:endParaRPr lang="en-US"/>
          </a:p>
        </p:txBody>
      </p:sp>
      <p:sp>
        <p:nvSpPr>
          <p:cNvPr id="7" name="Espaço Reservado para Rodapé 4"/>
          <p:cNvSpPr>
            <a:spLocks noGrp="1"/>
          </p:cNvSpPr>
          <p:nvPr>
            <p:ph type="ftr" sz="quarter" idx="11"/>
          </p:nvPr>
        </p:nvSpPr>
        <p:spPr/>
        <p:txBody>
          <a:bodyPr/>
          <a:lstStyle>
            <a:lvl1pPr>
              <a:defRPr/>
            </a:lvl1pPr>
            <a:extLst/>
          </a:lstStyle>
          <a:p>
            <a:pPr>
              <a:defRPr/>
            </a:pPr>
            <a:r>
              <a:rPr lang="en-US"/>
              <a:t>Fatec-Jahu - Gestão de T.I</a:t>
            </a:r>
          </a:p>
        </p:txBody>
      </p:sp>
      <p:sp>
        <p:nvSpPr>
          <p:cNvPr id="8" name="Espaço Reservado para Número de Slide 5"/>
          <p:cNvSpPr>
            <a:spLocks noGrp="1"/>
          </p:cNvSpPr>
          <p:nvPr>
            <p:ph type="sldNum" sz="quarter" idx="12"/>
          </p:nvPr>
        </p:nvSpPr>
        <p:spPr/>
        <p:txBody>
          <a:bodyPr/>
          <a:lstStyle>
            <a:lvl1pPr>
              <a:defRPr/>
            </a:lvl1pPr>
            <a:extLst/>
          </a:lstStyle>
          <a:p>
            <a:pPr>
              <a:defRPr/>
            </a:pPr>
            <a:fld id="{34C74AAE-28A0-4925-89E3-823BAF46A581}" type="slidenum">
              <a:rPr lang="en-US"/>
              <a:pPr>
                <a:defRPr/>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8" name="Título 7"/>
          <p:cNvSpPr>
            <a:spLocks noGrp="1"/>
          </p:cNvSpPr>
          <p:nvPr>
            <p:ph type="title"/>
          </p:nvPr>
        </p:nvSpPr>
        <p:spPr/>
        <p:txBody>
          <a:bodyPr rtlCol="0"/>
          <a:lstStyle/>
          <a:p>
            <a:r>
              <a:rPr lang="pt-BR"/>
              <a:t>Clique para editar o estilo do título mestre</a:t>
            </a:r>
            <a:endParaRPr lang="en-US"/>
          </a:p>
        </p:txBody>
      </p:sp>
      <p:sp>
        <p:nvSpPr>
          <p:cNvPr id="5" name="Espaço Reservado para Data 4"/>
          <p:cNvSpPr>
            <a:spLocks noGrp="1"/>
          </p:cNvSpPr>
          <p:nvPr>
            <p:ph type="dt" sz="half" idx="10"/>
          </p:nvPr>
        </p:nvSpPr>
        <p:spPr/>
        <p:txBody>
          <a:bodyPr/>
          <a:lstStyle>
            <a:lvl1pPr>
              <a:defRPr/>
            </a:lvl1pPr>
            <a:extLst/>
          </a:lstStyle>
          <a:p>
            <a:pPr>
              <a:defRPr/>
            </a:pPr>
            <a:endParaRPr lang="en-US"/>
          </a:p>
        </p:txBody>
      </p:sp>
      <p:sp>
        <p:nvSpPr>
          <p:cNvPr id="6" name="Espaço Reservado para Rodapé 5"/>
          <p:cNvSpPr>
            <a:spLocks noGrp="1"/>
          </p:cNvSpPr>
          <p:nvPr>
            <p:ph type="ftr" sz="quarter" idx="11"/>
          </p:nvPr>
        </p:nvSpPr>
        <p:spPr/>
        <p:txBody>
          <a:bodyPr/>
          <a:lstStyle>
            <a:lvl1pPr>
              <a:defRPr/>
            </a:lvl1pPr>
            <a:extLst/>
          </a:lstStyle>
          <a:p>
            <a:pPr>
              <a:defRPr/>
            </a:pPr>
            <a:r>
              <a:rPr lang="en-US"/>
              <a:t>Fatec-Jahu - Gestão de T.I</a:t>
            </a:r>
          </a:p>
        </p:txBody>
      </p:sp>
      <p:sp>
        <p:nvSpPr>
          <p:cNvPr id="7" name="Espaço Reservado para Número de Slide 6"/>
          <p:cNvSpPr>
            <a:spLocks noGrp="1"/>
          </p:cNvSpPr>
          <p:nvPr>
            <p:ph type="sldNum" sz="quarter" idx="12"/>
          </p:nvPr>
        </p:nvSpPr>
        <p:spPr/>
        <p:txBody>
          <a:bodyPr/>
          <a:lstStyle>
            <a:lvl1pPr>
              <a:defRPr/>
            </a:lvl1pPr>
            <a:extLst/>
          </a:lstStyle>
          <a:p>
            <a:pPr>
              <a:defRPr/>
            </a:pPr>
            <a:fld id="{8245CCE4-E0FC-4548-B94F-E27CA7D2BCD4}" type="slidenum">
              <a:rPr lang="en-US"/>
              <a:pPr>
                <a:defRPr/>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lstStyle>
            <a:lvl1pPr>
              <a:defRPr/>
            </a:lvl1pPr>
            <a:extLst/>
          </a:lstStyle>
          <a:p>
            <a:r>
              <a:rPr lang="pt-BR"/>
              <a:t>Clique para editar o estilo do título mestre</a:t>
            </a:r>
            <a:endParaRPr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t-BR"/>
              <a:t>Clique para editar os estilos do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t-BR"/>
              <a:t>Clique para editar os estilos do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6"/>
          <p:cNvSpPr>
            <a:spLocks noGrp="1"/>
          </p:cNvSpPr>
          <p:nvPr>
            <p:ph type="dt" sz="half" idx="10"/>
          </p:nvPr>
        </p:nvSpPr>
        <p:spPr/>
        <p:txBody>
          <a:bodyPr/>
          <a:lstStyle>
            <a:lvl1pPr>
              <a:defRPr/>
            </a:lvl1pPr>
            <a:extLst/>
          </a:lstStyle>
          <a:p>
            <a:pPr>
              <a:defRPr/>
            </a:pPr>
            <a:endParaRPr lang="en-US"/>
          </a:p>
        </p:txBody>
      </p:sp>
      <p:sp>
        <p:nvSpPr>
          <p:cNvPr id="8" name="Espaço Reservado para Rodapé 7"/>
          <p:cNvSpPr>
            <a:spLocks noGrp="1"/>
          </p:cNvSpPr>
          <p:nvPr>
            <p:ph type="ftr" sz="quarter" idx="11"/>
          </p:nvPr>
        </p:nvSpPr>
        <p:spPr/>
        <p:txBody>
          <a:bodyPr/>
          <a:lstStyle>
            <a:lvl1pPr>
              <a:defRPr/>
            </a:lvl1pPr>
            <a:extLst/>
          </a:lstStyle>
          <a:p>
            <a:pPr>
              <a:defRPr/>
            </a:pPr>
            <a:r>
              <a:rPr lang="en-US"/>
              <a:t>Fatec-Jahu - Gestão de T.I</a:t>
            </a:r>
          </a:p>
        </p:txBody>
      </p:sp>
      <p:sp>
        <p:nvSpPr>
          <p:cNvPr id="9" name="Espaço Reservado para Número de Slide 8"/>
          <p:cNvSpPr>
            <a:spLocks noGrp="1"/>
          </p:cNvSpPr>
          <p:nvPr>
            <p:ph type="sldNum" sz="quarter" idx="12"/>
          </p:nvPr>
        </p:nvSpPr>
        <p:spPr/>
        <p:txBody>
          <a:bodyPr/>
          <a:lstStyle>
            <a:lvl1pPr>
              <a:defRPr/>
            </a:lvl1pPr>
            <a:extLst/>
          </a:lstStyle>
          <a:p>
            <a:pPr>
              <a:defRPr/>
            </a:pPr>
            <a:fld id="{D95CEBC4-5C43-4551-B890-D8A2D5745C41}" type="slidenum">
              <a:rPr lang="en-US"/>
              <a:pPr>
                <a:defRPr/>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6" name="Título 5"/>
          <p:cNvSpPr>
            <a:spLocks noGrp="1"/>
          </p:cNvSpPr>
          <p:nvPr>
            <p:ph type="title"/>
          </p:nvPr>
        </p:nvSpPr>
        <p:spPr/>
        <p:txBody>
          <a:bodyPr rtlCol="0"/>
          <a:lstStyle/>
          <a:p>
            <a:r>
              <a:rPr lang="pt-BR"/>
              <a:t>Clique para editar o estilo do título mestre</a:t>
            </a:r>
            <a:endParaRPr lang="en-US"/>
          </a:p>
        </p:txBody>
      </p:sp>
      <p:sp>
        <p:nvSpPr>
          <p:cNvPr id="3" name="Espaço Reservado para Data 2"/>
          <p:cNvSpPr>
            <a:spLocks noGrp="1"/>
          </p:cNvSpPr>
          <p:nvPr>
            <p:ph type="dt" sz="half" idx="10"/>
          </p:nvPr>
        </p:nvSpPr>
        <p:spPr/>
        <p:txBody>
          <a:bodyPr/>
          <a:lstStyle>
            <a:lvl1pPr>
              <a:defRPr/>
            </a:lvl1pPr>
            <a:extLst/>
          </a:lstStyle>
          <a:p>
            <a:pPr>
              <a:defRPr/>
            </a:pPr>
            <a:endParaRPr lang="en-US"/>
          </a:p>
        </p:txBody>
      </p:sp>
      <p:sp>
        <p:nvSpPr>
          <p:cNvPr id="4" name="Espaço Reservado para Rodapé 3"/>
          <p:cNvSpPr>
            <a:spLocks noGrp="1"/>
          </p:cNvSpPr>
          <p:nvPr>
            <p:ph type="ftr" sz="quarter" idx="11"/>
          </p:nvPr>
        </p:nvSpPr>
        <p:spPr/>
        <p:txBody>
          <a:bodyPr/>
          <a:lstStyle>
            <a:lvl1pPr>
              <a:defRPr/>
            </a:lvl1pPr>
            <a:extLst/>
          </a:lstStyle>
          <a:p>
            <a:pPr>
              <a:defRPr/>
            </a:pPr>
            <a:r>
              <a:rPr lang="en-US"/>
              <a:t>Fatec-Jahu - Gestão de T.I</a:t>
            </a:r>
          </a:p>
        </p:txBody>
      </p:sp>
      <p:sp>
        <p:nvSpPr>
          <p:cNvPr id="5" name="Espaço Reservado para Número de Slide 4"/>
          <p:cNvSpPr>
            <a:spLocks noGrp="1"/>
          </p:cNvSpPr>
          <p:nvPr>
            <p:ph type="sldNum" sz="quarter" idx="12"/>
          </p:nvPr>
        </p:nvSpPr>
        <p:spPr/>
        <p:txBody>
          <a:bodyPr/>
          <a:lstStyle>
            <a:lvl1pPr>
              <a:defRPr/>
            </a:lvl1pPr>
            <a:extLst/>
          </a:lstStyle>
          <a:p>
            <a:pPr>
              <a:defRPr/>
            </a:pPr>
            <a:fld id="{B17D4B9C-5008-438D-A3AA-F157E6FFAF46}" type="slidenum">
              <a:rPr lang="en-US"/>
              <a:pPr>
                <a:defRPr/>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9"/>
          <p:cNvSpPr>
            <a:spLocks noGrp="1"/>
          </p:cNvSpPr>
          <p:nvPr>
            <p:ph type="dt" sz="half" idx="10"/>
          </p:nvPr>
        </p:nvSpPr>
        <p:spPr/>
        <p:txBody>
          <a:bodyPr/>
          <a:lstStyle>
            <a:lvl1pPr>
              <a:defRPr/>
            </a:lvl1pPr>
          </a:lstStyle>
          <a:p>
            <a:pPr>
              <a:defRPr/>
            </a:pPr>
            <a:endParaRPr lang="en-US"/>
          </a:p>
        </p:txBody>
      </p:sp>
      <p:sp>
        <p:nvSpPr>
          <p:cNvPr id="3" name="Espaço Reservado para Rodapé 21"/>
          <p:cNvSpPr>
            <a:spLocks noGrp="1"/>
          </p:cNvSpPr>
          <p:nvPr>
            <p:ph type="ftr" sz="quarter" idx="11"/>
          </p:nvPr>
        </p:nvSpPr>
        <p:spPr/>
        <p:txBody>
          <a:bodyPr/>
          <a:lstStyle>
            <a:lvl1pPr>
              <a:defRPr/>
            </a:lvl1pPr>
          </a:lstStyle>
          <a:p>
            <a:pPr>
              <a:defRPr/>
            </a:pPr>
            <a:r>
              <a:rPr lang="en-US"/>
              <a:t>Fatec-Jahu - Gestão de T.I</a:t>
            </a:r>
          </a:p>
        </p:txBody>
      </p:sp>
      <p:sp>
        <p:nvSpPr>
          <p:cNvPr id="4" name="Espaço Reservado para Número de Slide 17"/>
          <p:cNvSpPr>
            <a:spLocks noGrp="1"/>
          </p:cNvSpPr>
          <p:nvPr>
            <p:ph type="sldNum" sz="quarter" idx="12"/>
          </p:nvPr>
        </p:nvSpPr>
        <p:spPr/>
        <p:txBody>
          <a:bodyPr/>
          <a:lstStyle>
            <a:lvl1pPr>
              <a:defRPr/>
            </a:lvl1pPr>
          </a:lstStyle>
          <a:p>
            <a:pPr>
              <a:defRPr/>
            </a:pPr>
            <a:fld id="{02CF6693-B11F-4FCC-911F-382FA0A898AC}" type="slidenum">
              <a:rPr lang="en-US"/>
              <a:pPr>
                <a:defRPr/>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pt-BR"/>
              <a:t>Clique para editar o estilo do título mestre</a:t>
            </a:r>
            <a:endParaRPr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pt-BR"/>
              <a:t>Clique para editar os estilos do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4"/>
          <p:cNvSpPr>
            <a:spLocks noGrp="1"/>
          </p:cNvSpPr>
          <p:nvPr>
            <p:ph type="dt" sz="half" idx="10"/>
          </p:nvPr>
        </p:nvSpPr>
        <p:spPr/>
        <p:txBody>
          <a:bodyPr/>
          <a:lstStyle>
            <a:lvl1pPr>
              <a:defRPr/>
            </a:lvl1pPr>
            <a:extLst/>
          </a:lstStyle>
          <a:p>
            <a:pPr>
              <a:defRPr/>
            </a:pPr>
            <a:endParaRPr lang="en-US"/>
          </a:p>
        </p:txBody>
      </p:sp>
      <p:sp>
        <p:nvSpPr>
          <p:cNvPr id="6" name="Espaço Reservado para Rodapé 5"/>
          <p:cNvSpPr>
            <a:spLocks noGrp="1"/>
          </p:cNvSpPr>
          <p:nvPr>
            <p:ph type="ftr" sz="quarter" idx="11"/>
          </p:nvPr>
        </p:nvSpPr>
        <p:spPr/>
        <p:txBody>
          <a:bodyPr/>
          <a:lstStyle>
            <a:lvl1pPr>
              <a:defRPr/>
            </a:lvl1pPr>
            <a:extLst/>
          </a:lstStyle>
          <a:p>
            <a:pPr>
              <a:defRPr/>
            </a:pPr>
            <a:r>
              <a:rPr lang="en-US"/>
              <a:t>Fatec-Jahu - Gestão de T.I</a:t>
            </a:r>
          </a:p>
        </p:txBody>
      </p:sp>
      <p:sp>
        <p:nvSpPr>
          <p:cNvPr id="7" name="Espaço Reservado para Número de Slide 6"/>
          <p:cNvSpPr>
            <a:spLocks noGrp="1"/>
          </p:cNvSpPr>
          <p:nvPr>
            <p:ph type="sldNum" sz="quarter" idx="12"/>
          </p:nvPr>
        </p:nvSpPr>
        <p:spPr/>
        <p:txBody>
          <a:bodyPr/>
          <a:lstStyle>
            <a:lvl1pPr>
              <a:defRPr/>
            </a:lvl1pPr>
            <a:extLst/>
          </a:lstStyle>
          <a:p>
            <a:pPr>
              <a:defRPr/>
            </a:pPr>
            <a:fld id="{24AE183B-F39F-4E67-9D0B-BEF6B66B572B}" type="slidenum">
              <a:rPr lang="en-US"/>
              <a:pPr>
                <a:defRPr/>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5" name="Forma livre 7"/>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0" hangingPunct="0">
              <a:defRPr/>
            </a:pPr>
            <a:endParaRPr lang="en-US" dirty="0"/>
          </a:p>
        </p:txBody>
      </p:sp>
      <p:sp>
        <p:nvSpPr>
          <p:cNvPr id="6" name="Forma livre 8"/>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eaLnBrk="0" hangingPunct="0">
              <a:defRPr/>
            </a:pPr>
            <a:endParaRPr lang="en-US" dirty="0"/>
          </a:p>
        </p:txBody>
      </p:sp>
      <p:sp>
        <p:nvSpPr>
          <p:cNvPr id="7" name="Triângulo retângulo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8" name="Conector reto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Divisa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10" name="Divisa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4" name="Espaço Reservado para Texto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pt-BR"/>
              <a:t>Clique para editar os estilos do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pt-BR" noProof="0" dirty="0"/>
              <a:t>Clique no ícone para adicionar uma imagem</a:t>
            </a:r>
            <a:endParaRPr lang="en-US" noProof="0" dirty="0"/>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pt-BR"/>
              <a:t>Clique para editar o estilo do título mestre</a:t>
            </a:r>
            <a:endParaRPr lang="en-US"/>
          </a:p>
        </p:txBody>
      </p:sp>
      <p:sp>
        <p:nvSpPr>
          <p:cNvPr id="11" name="Espaço Reservado para Data 4"/>
          <p:cNvSpPr>
            <a:spLocks noGrp="1"/>
          </p:cNvSpPr>
          <p:nvPr>
            <p:ph type="dt" sz="half" idx="10"/>
          </p:nvPr>
        </p:nvSpPr>
        <p:spPr/>
        <p:txBody>
          <a:bodyPr/>
          <a:lstStyle>
            <a:lvl1pPr>
              <a:defRPr dirty="0">
                <a:solidFill>
                  <a:schemeClr val="tx1"/>
                </a:solidFill>
              </a:defRPr>
            </a:lvl1pPr>
            <a:extLst/>
          </a:lstStyle>
          <a:p>
            <a:pPr>
              <a:defRPr/>
            </a:pPr>
            <a:endParaRPr lang="en-US"/>
          </a:p>
        </p:txBody>
      </p:sp>
      <p:sp>
        <p:nvSpPr>
          <p:cNvPr id="12" name="Espaço Reservado para Rodapé 5"/>
          <p:cNvSpPr>
            <a:spLocks noGrp="1"/>
          </p:cNvSpPr>
          <p:nvPr>
            <p:ph type="ftr" sz="quarter" idx="11"/>
          </p:nvPr>
        </p:nvSpPr>
        <p:spPr/>
        <p:txBody>
          <a:bodyPr/>
          <a:lstStyle>
            <a:lvl1pPr>
              <a:defRPr dirty="0" err="1" smtClean="0">
                <a:solidFill>
                  <a:schemeClr val="tx1"/>
                </a:solidFill>
              </a:defRPr>
            </a:lvl1pPr>
            <a:extLst/>
          </a:lstStyle>
          <a:p>
            <a:pPr>
              <a:defRPr/>
            </a:pPr>
            <a:r>
              <a:rPr lang="en-US"/>
              <a:t>Fatec-Jahu - Gestão de T.I</a:t>
            </a:r>
          </a:p>
        </p:txBody>
      </p:sp>
      <p:sp>
        <p:nvSpPr>
          <p:cNvPr id="13" name="Espaço Reservado para Número de Slide 6"/>
          <p:cNvSpPr>
            <a:spLocks noGrp="1"/>
          </p:cNvSpPr>
          <p:nvPr>
            <p:ph type="sldNum" sz="quarter" idx="12"/>
          </p:nvPr>
        </p:nvSpPr>
        <p:spPr/>
        <p:txBody>
          <a:bodyPr/>
          <a:lstStyle>
            <a:lvl1pPr>
              <a:defRPr smtClean="0">
                <a:solidFill>
                  <a:schemeClr val="tx1"/>
                </a:solidFill>
              </a:defRPr>
            </a:lvl1pPr>
            <a:extLst/>
          </a:lstStyle>
          <a:p>
            <a:pPr>
              <a:defRPr/>
            </a:pPr>
            <a:fld id="{44C634B3-087A-4B06-93AC-62F15ED49CBE}" type="slidenum">
              <a:rPr lang="en-US"/>
              <a:pPr>
                <a:defRPr/>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0" hangingPunct="0">
              <a:defRPr/>
            </a:pPr>
            <a:endParaRPr lang="en-US" dirty="0"/>
          </a:p>
        </p:txBody>
      </p:sp>
      <p:sp>
        <p:nvSpPr>
          <p:cNvPr id="12" name="Forma livre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eaLnBrk="0" hangingPunct="0">
              <a:defRPr/>
            </a:pPr>
            <a:endParaRPr lang="en-US" dirty="0"/>
          </a:p>
        </p:txBody>
      </p:sp>
      <p:sp>
        <p:nvSpPr>
          <p:cNvPr id="14" name="Triângulo retângulo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pt-BR" dirty="0"/>
              <a:t>Clique para editar o estilo do título mestre</a:t>
            </a:r>
            <a:endParaRPr lang="en-US" dirty="0"/>
          </a:p>
        </p:txBody>
      </p:sp>
      <p:sp>
        <p:nvSpPr>
          <p:cNvPr id="1033" name="Espaço Reservado para Texto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0" name="Espaço Reservado para Data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dirty="0">
                <a:solidFill>
                  <a:schemeClr val="tx1"/>
                </a:solidFill>
              </a:defRPr>
            </a:lvl1pPr>
            <a:extLst/>
          </a:lstStyle>
          <a:p>
            <a:pPr>
              <a:defRPr/>
            </a:pPr>
            <a:endParaRPr lang="en-US"/>
          </a:p>
        </p:txBody>
      </p:sp>
      <p:sp>
        <p:nvSpPr>
          <p:cNvPr id="22" name="Espaço Reservado para Rodapé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dirty="0" err="1" smtClean="0">
                <a:solidFill>
                  <a:schemeClr val="tx1"/>
                </a:solidFill>
              </a:defRPr>
            </a:lvl1pPr>
            <a:extLst/>
          </a:lstStyle>
          <a:p>
            <a:pPr>
              <a:defRPr/>
            </a:pPr>
            <a:r>
              <a:rPr lang="en-US"/>
              <a:t>Fatec-Jahu - Gestão de T.I</a:t>
            </a:r>
          </a:p>
        </p:txBody>
      </p:sp>
      <p:sp>
        <p:nvSpPr>
          <p:cNvPr id="18" name="Espaço Reservado para Número de Slide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smtClean="0">
                <a:solidFill>
                  <a:schemeClr val="tx1"/>
                </a:solidFill>
              </a:defRPr>
            </a:lvl1pPr>
            <a:extLst/>
          </a:lstStyle>
          <a:p>
            <a:pPr>
              <a:defRPr/>
            </a:pPr>
            <a:fld id="{984112C7-BBF8-4C2D-8337-AEBBA5C4F1DC}" type="slidenum">
              <a:rPr lang="en-US"/>
              <a:pPr>
                <a:defRPr/>
              </a:pPr>
              <a:t>‹nº›</a:t>
            </a:fld>
            <a:endParaRPr lang="en-US" dirty="0"/>
          </a:p>
        </p:txBody>
      </p:sp>
    </p:spTree>
  </p:cSld>
  <p:clrMap bg1="lt1" tx1="dk1" bg2="lt2" tx2="dk2" accent1="accent1" accent2="accent2" accent3="accent3" accent4="accent4" accent5="accent5" accent6="accent6" hlink="hlink" folHlink="folHlink"/>
  <p:sldLayoutIdLst>
    <p:sldLayoutId id="2147483689" r:id="rId1"/>
    <p:sldLayoutId id="2147483688" r:id="rId2"/>
    <p:sldLayoutId id="2147483690" r:id="rId3"/>
    <p:sldLayoutId id="2147483691" r:id="rId4"/>
    <p:sldLayoutId id="2147483692" r:id="rId5"/>
    <p:sldLayoutId id="2147483693" r:id="rId6"/>
    <p:sldLayoutId id="2147483687" r:id="rId7"/>
    <p:sldLayoutId id="2147483694" r:id="rId8"/>
    <p:sldLayoutId id="2147483695" r:id="rId9"/>
    <p:sldLayoutId id="2147483686" r:id="rId10"/>
    <p:sldLayoutId id="2147483685" r:id="rId11"/>
  </p:sldLayoutIdLst>
  <p:hf hdr="0" ft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Espaço Reservado para Conteúdo 1"/>
          <p:cNvSpPr>
            <a:spLocks noGrp="1"/>
          </p:cNvSpPr>
          <p:nvPr>
            <p:ph idx="1"/>
          </p:nvPr>
        </p:nvSpPr>
        <p:spPr>
          <a:xfrm>
            <a:off x="457200" y="1143000"/>
            <a:ext cx="8229600" cy="5214938"/>
          </a:xfrm>
        </p:spPr>
        <p:txBody>
          <a:bodyPr/>
          <a:lstStyle/>
          <a:p>
            <a:pPr>
              <a:lnSpc>
                <a:spcPct val="80000"/>
              </a:lnSpc>
              <a:buClr>
                <a:srgbClr val="FF3300"/>
              </a:buClr>
              <a:buFont typeface="Wingdings" pitchFamily="2" charset="2"/>
              <a:buChar char="Ø"/>
            </a:pPr>
            <a:r>
              <a:rPr lang="en-US" sz="2400" dirty="0" err="1"/>
              <a:t>Provê</a:t>
            </a:r>
            <a:r>
              <a:rPr lang="en-US" sz="2400" dirty="0"/>
              <a:t> </a:t>
            </a:r>
            <a:r>
              <a:rPr lang="en-US" sz="2400" dirty="0" err="1"/>
              <a:t>ao</a:t>
            </a:r>
            <a:r>
              <a:rPr lang="en-US" sz="2400" dirty="0"/>
              <a:t> </a:t>
            </a:r>
            <a:r>
              <a:rPr lang="en-US" sz="2400" dirty="0" err="1"/>
              <a:t>usuário</a:t>
            </a:r>
            <a:r>
              <a:rPr lang="en-US" sz="2400" dirty="0"/>
              <a:t> um alto </a:t>
            </a:r>
            <a:r>
              <a:rPr lang="en-US" sz="2400" dirty="0" err="1"/>
              <a:t>nível</a:t>
            </a:r>
            <a:r>
              <a:rPr lang="en-US" sz="2400" dirty="0"/>
              <a:t> de </a:t>
            </a:r>
            <a:r>
              <a:rPr lang="en-US" sz="2400" dirty="0" err="1"/>
              <a:t>abstração</a:t>
            </a:r>
            <a:r>
              <a:rPr lang="en-US" sz="2400" dirty="0"/>
              <a:t>, e </a:t>
            </a:r>
            <a:r>
              <a:rPr lang="en-US" sz="2400" dirty="0" err="1"/>
              <a:t>por</a:t>
            </a:r>
            <a:r>
              <a:rPr lang="en-US" sz="2400" dirty="0"/>
              <a:t> </a:t>
            </a:r>
            <a:r>
              <a:rPr lang="en-US" sz="2400" dirty="0" err="1"/>
              <a:t>conseguinte</a:t>
            </a:r>
            <a:r>
              <a:rPr lang="en-US" sz="2400" dirty="0"/>
              <a:t> </a:t>
            </a:r>
            <a:r>
              <a:rPr lang="en-US" sz="2400" dirty="0" err="1"/>
              <a:t>facilita</a:t>
            </a:r>
            <a:r>
              <a:rPr lang="en-US" sz="2400" dirty="0"/>
              <a:t> a </a:t>
            </a:r>
            <a:r>
              <a:rPr lang="en-US" sz="2400" dirty="0" err="1"/>
              <a:t>construção</a:t>
            </a:r>
            <a:r>
              <a:rPr lang="en-US" sz="2400" dirty="0"/>
              <a:t> de um </a:t>
            </a:r>
            <a:r>
              <a:rPr lang="en-US" sz="2400" dirty="0" err="1"/>
              <a:t>esquema</a:t>
            </a:r>
            <a:r>
              <a:rPr lang="en-US" sz="2400" dirty="0"/>
              <a:t> de BD.</a:t>
            </a:r>
          </a:p>
          <a:p>
            <a:pPr marL="109537" indent="0">
              <a:lnSpc>
                <a:spcPct val="80000"/>
              </a:lnSpc>
              <a:buClr>
                <a:srgbClr val="FF3300"/>
              </a:buClr>
              <a:buNone/>
            </a:pPr>
            <a:endParaRPr lang="en-US" sz="2400" dirty="0"/>
          </a:p>
          <a:p>
            <a:pPr lvl="1">
              <a:lnSpc>
                <a:spcPct val="80000"/>
              </a:lnSpc>
              <a:buClr>
                <a:srgbClr val="FF3300"/>
              </a:buClr>
              <a:buFont typeface="Verdana" pitchFamily="34" charset="0"/>
              <a:buNone/>
            </a:pPr>
            <a:endParaRPr lang="en-US" sz="2400" dirty="0"/>
          </a:p>
          <a:p>
            <a:pPr>
              <a:lnSpc>
                <a:spcPct val="80000"/>
              </a:lnSpc>
              <a:buClr>
                <a:srgbClr val="FF3300"/>
              </a:buClr>
              <a:buFont typeface="Wingdings" pitchFamily="2" charset="2"/>
              <a:buChar char="Ø"/>
            </a:pPr>
            <a:r>
              <a:rPr lang="en-US" sz="2400" dirty="0"/>
              <a:t>Um banco de dados </a:t>
            </a:r>
            <a:r>
              <a:rPr lang="en-US" sz="2400" dirty="0" err="1"/>
              <a:t>representado</a:t>
            </a:r>
            <a:r>
              <a:rPr lang="en-US" sz="2400" dirty="0"/>
              <a:t> </a:t>
            </a:r>
            <a:r>
              <a:rPr lang="en-US" sz="2400" dirty="0" err="1"/>
              <a:t>por</a:t>
            </a:r>
            <a:r>
              <a:rPr lang="en-US" sz="2400" dirty="0"/>
              <a:t> um </a:t>
            </a:r>
            <a:r>
              <a:rPr lang="en-US" sz="2400" dirty="0" err="1"/>
              <a:t>modelo</a:t>
            </a:r>
            <a:r>
              <a:rPr lang="en-US" sz="2400" dirty="0"/>
              <a:t> E-R, </a:t>
            </a:r>
            <a:r>
              <a:rPr lang="en-US" sz="2400" dirty="0" err="1"/>
              <a:t>pode</a:t>
            </a:r>
            <a:r>
              <a:rPr lang="en-US" sz="2400" dirty="0"/>
              <a:t> </a:t>
            </a:r>
            <a:r>
              <a:rPr lang="en-US" sz="2400" dirty="0" err="1"/>
              <a:t>ser</a:t>
            </a:r>
            <a:r>
              <a:rPr lang="en-US" sz="2400" dirty="0"/>
              <a:t> </a:t>
            </a:r>
            <a:r>
              <a:rPr lang="en-US" sz="2400" dirty="0" err="1"/>
              <a:t>representado</a:t>
            </a:r>
            <a:r>
              <a:rPr lang="en-US" sz="2400" dirty="0"/>
              <a:t> </a:t>
            </a:r>
            <a:r>
              <a:rPr lang="en-US" sz="2400" dirty="0" err="1"/>
              <a:t>por</a:t>
            </a:r>
            <a:r>
              <a:rPr lang="en-US" sz="2400" dirty="0"/>
              <a:t> </a:t>
            </a:r>
            <a:r>
              <a:rPr lang="en-US" sz="2400" dirty="0" err="1"/>
              <a:t>uma</a:t>
            </a:r>
            <a:r>
              <a:rPr lang="en-US" sz="2400" dirty="0"/>
              <a:t> </a:t>
            </a:r>
            <a:r>
              <a:rPr lang="en-US" sz="2400" dirty="0" err="1"/>
              <a:t>coleção</a:t>
            </a:r>
            <a:r>
              <a:rPr lang="en-US" sz="2400" dirty="0"/>
              <a:t> de </a:t>
            </a:r>
            <a:r>
              <a:rPr lang="en-US" sz="2400" dirty="0" err="1"/>
              <a:t>tabelas</a:t>
            </a:r>
            <a:r>
              <a:rPr lang="en-US" sz="2400" dirty="0"/>
              <a:t>.</a:t>
            </a:r>
          </a:p>
          <a:p>
            <a:pPr>
              <a:lnSpc>
                <a:spcPct val="80000"/>
              </a:lnSpc>
              <a:buClr>
                <a:srgbClr val="FF3300"/>
              </a:buClr>
              <a:buFont typeface="Wingdings" pitchFamily="2" charset="2"/>
              <a:buChar char="Ø"/>
            </a:pPr>
            <a:endParaRPr lang="en-US" sz="2400" dirty="0"/>
          </a:p>
          <a:p>
            <a:pPr marL="109537" indent="0">
              <a:lnSpc>
                <a:spcPct val="80000"/>
              </a:lnSpc>
              <a:buClr>
                <a:srgbClr val="FF3300"/>
              </a:buClr>
              <a:buNone/>
            </a:pPr>
            <a:endParaRPr lang="en-US" sz="2400" dirty="0"/>
          </a:p>
          <a:p>
            <a:pPr marL="109537" indent="0">
              <a:lnSpc>
                <a:spcPct val="80000"/>
              </a:lnSpc>
              <a:buClr>
                <a:srgbClr val="FF3300"/>
              </a:buClr>
              <a:buNone/>
            </a:pPr>
            <a:endParaRPr lang="en-US" sz="2400" dirty="0"/>
          </a:p>
          <a:p>
            <a:pPr>
              <a:lnSpc>
                <a:spcPct val="80000"/>
              </a:lnSpc>
              <a:buClr>
                <a:srgbClr val="FF3300"/>
              </a:buClr>
              <a:buFont typeface="Wingdings" pitchFamily="2" charset="2"/>
              <a:buChar char="Ø"/>
            </a:pPr>
            <a:r>
              <a:rPr lang="en-US" sz="2400" dirty="0"/>
              <a:t>O </a:t>
            </a:r>
            <a:r>
              <a:rPr lang="en-US" sz="2400" dirty="0" err="1"/>
              <a:t>mapeamento</a:t>
            </a:r>
            <a:r>
              <a:rPr lang="en-US" sz="2400" dirty="0"/>
              <a:t> entre </a:t>
            </a:r>
            <a:r>
              <a:rPr lang="en-US" sz="2400" dirty="0" err="1"/>
              <a:t>os</a:t>
            </a:r>
            <a:r>
              <a:rPr lang="en-US" sz="2400" dirty="0"/>
              <a:t> </a:t>
            </a:r>
            <a:r>
              <a:rPr lang="en-US" sz="2400" dirty="0" err="1"/>
              <a:t>modelos</a:t>
            </a:r>
            <a:r>
              <a:rPr lang="en-US" sz="2400" dirty="0"/>
              <a:t> E-R e </a:t>
            </a:r>
            <a:r>
              <a:rPr lang="en-US" sz="2400" dirty="0" err="1"/>
              <a:t>Relacional</a:t>
            </a:r>
            <a:r>
              <a:rPr lang="en-US" sz="2400" dirty="0"/>
              <a:t> é </a:t>
            </a:r>
            <a:r>
              <a:rPr lang="en-US" sz="2400" dirty="0" err="1"/>
              <a:t>relativamente</a:t>
            </a:r>
            <a:r>
              <a:rPr lang="en-US" sz="2400" dirty="0"/>
              <a:t> simples.</a:t>
            </a:r>
          </a:p>
          <a:p>
            <a:pPr>
              <a:lnSpc>
                <a:spcPct val="80000"/>
              </a:lnSpc>
              <a:buClr>
                <a:srgbClr val="FF3300"/>
              </a:buClr>
              <a:buFont typeface="Wingdings" pitchFamily="2" charset="2"/>
              <a:buChar char="Ø"/>
            </a:pPr>
            <a:endParaRPr lang="en-US" sz="2400" dirty="0"/>
          </a:p>
          <a:p>
            <a:endParaRPr lang="pt-BR" dirty="0"/>
          </a:p>
        </p:txBody>
      </p:sp>
      <p:sp>
        <p:nvSpPr>
          <p:cNvPr id="3" name="Título 2"/>
          <p:cNvSpPr>
            <a:spLocks noGrp="1"/>
          </p:cNvSpPr>
          <p:nvPr>
            <p:ph type="title"/>
          </p:nvPr>
        </p:nvSpPr>
        <p:spPr>
          <a:xfrm>
            <a:off x="457200" y="274638"/>
            <a:ext cx="8229600" cy="725470"/>
          </a:xfrm>
        </p:spPr>
        <p:txBody>
          <a:bodyPr>
            <a:normAutofit fontScale="90000"/>
          </a:bodyPr>
          <a:lstStyle/>
          <a:p>
            <a:pPr algn="ctr" fontAlgn="auto">
              <a:spcAft>
                <a:spcPts val="0"/>
              </a:spcAft>
              <a:defRPr/>
            </a:pPr>
            <a:r>
              <a:rPr lang="en-US" sz="3400" dirty="0" err="1">
                <a:solidFill>
                  <a:srgbClr val="FF0000"/>
                </a:solidFill>
              </a:rPr>
              <a:t>Modelo</a:t>
            </a:r>
            <a:r>
              <a:rPr lang="en-US" sz="3400" dirty="0">
                <a:solidFill>
                  <a:srgbClr val="FF0000"/>
                </a:solidFill>
              </a:rPr>
              <a:t> </a:t>
            </a:r>
            <a:r>
              <a:rPr lang="en-US" sz="3400" dirty="0" err="1" smtClean="0">
                <a:solidFill>
                  <a:srgbClr val="FF0000"/>
                </a:solidFill>
              </a:rPr>
              <a:t>Entidade</a:t>
            </a:r>
            <a:r>
              <a:rPr lang="en-US" sz="3400" dirty="0" smtClean="0">
                <a:solidFill>
                  <a:srgbClr val="FF0000"/>
                </a:solidFill>
              </a:rPr>
              <a:t>-Relacionamento MER</a:t>
            </a:r>
            <a:endParaRPr lang="pt-BR" sz="3400" dirty="0">
              <a:solidFill>
                <a:srgbClr val="FF0000"/>
              </a:solidFill>
            </a:endParaRPr>
          </a:p>
        </p:txBody>
      </p:sp>
      <p:sp>
        <p:nvSpPr>
          <p:cNvPr id="37891" name="Espaço Reservado para Número de Slide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106CCC8-56DB-4588-B157-6D3186ABB100}"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332656"/>
            <a:ext cx="5328592" cy="650041"/>
          </a:xfrm>
        </p:spPr>
        <p:txBody>
          <a:bodyPr>
            <a:normAutofit fontScale="90000"/>
          </a:bodyPr>
          <a:lstStyle/>
          <a:p>
            <a:pPr algn="ctr"/>
            <a:r>
              <a:rPr lang="pt-BR" dirty="0">
                <a:solidFill>
                  <a:srgbClr val="FF0000"/>
                </a:solidFill>
              </a:rPr>
              <a:t>PROJETO CONCEITUAL</a:t>
            </a:r>
          </a:p>
        </p:txBody>
      </p:sp>
      <p:sp>
        <p:nvSpPr>
          <p:cNvPr id="4" name="CaixaDeTexto 3"/>
          <p:cNvSpPr txBox="1"/>
          <p:nvPr/>
        </p:nvSpPr>
        <p:spPr>
          <a:xfrm>
            <a:off x="251520" y="1659805"/>
            <a:ext cx="7142340" cy="523220"/>
          </a:xfrm>
          <a:prstGeom prst="rect">
            <a:avLst/>
          </a:prstGeom>
          <a:noFill/>
        </p:spPr>
        <p:txBody>
          <a:bodyPr wrap="none" rtlCol="0">
            <a:spAutoFit/>
          </a:bodyPr>
          <a:lstStyle/>
          <a:p>
            <a:r>
              <a:rPr lang="pt-BR" sz="2800" b="1" dirty="0"/>
              <a:t>ETAPA 1: LEVANTAMENTO DE REQUISITOS:</a:t>
            </a:r>
          </a:p>
        </p:txBody>
      </p:sp>
      <p:sp>
        <p:nvSpPr>
          <p:cNvPr id="5" name="CaixaDeTexto 4"/>
          <p:cNvSpPr txBox="1"/>
          <p:nvPr/>
        </p:nvSpPr>
        <p:spPr>
          <a:xfrm>
            <a:off x="1178632" y="2361944"/>
            <a:ext cx="7632848" cy="3539430"/>
          </a:xfrm>
          <a:prstGeom prst="rect">
            <a:avLst/>
          </a:prstGeom>
          <a:noFill/>
        </p:spPr>
        <p:txBody>
          <a:bodyPr wrap="square" rtlCol="0">
            <a:spAutoFit/>
          </a:bodyPr>
          <a:lstStyle/>
          <a:p>
            <a:pPr marL="342900" indent="-342900">
              <a:buAutoNum type="arabicPeriod"/>
            </a:pPr>
            <a:r>
              <a:rPr lang="pt-BR" sz="3200" dirty="0"/>
              <a:t>Visitas ao Cliente</a:t>
            </a:r>
          </a:p>
          <a:p>
            <a:pPr marL="342900" indent="-342900">
              <a:buAutoNum type="arabicPeriod"/>
            </a:pPr>
            <a:endParaRPr lang="pt-BR" sz="3200" dirty="0"/>
          </a:p>
          <a:p>
            <a:pPr marL="342900" indent="-342900">
              <a:buAutoNum type="arabicPeriod"/>
            </a:pPr>
            <a:r>
              <a:rPr lang="pt-BR" sz="3200" dirty="0"/>
              <a:t>Entrevistas</a:t>
            </a:r>
          </a:p>
          <a:p>
            <a:pPr marL="342900" indent="-342900">
              <a:buAutoNum type="arabicPeriod"/>
            </a:pPr>
            <a:endParaRPr lang="pt-BR" sz="3200" i="1" dirty="0"/>
          </a:p>
          <a:p>
            <a:pPr marL="342900" indent="-342900">
              <a:buAutoNum type="arabicPeriod"/>
            </a:pPr>
            <a:r>
              <a:rPr lang="pt-BR" sz="3200" dirty="0"/>
              <a:t>Anotações</a:t>
            </a:r>
          </a:p>
          <a:p>
            <a:pPr marL="342900" indent="-342900">
              <a:buAutoNum type="arabicPeriod"/>
            </a:pPr>
            <a:endParaRPr lang="pt-BR" sz="3200" dirty="0"/>
          </a:p>
          <a:p>
            <a:pPr marL="342900" indent="-342900">
              <a:buAutoNum type="arabicPeriod"/>
            </a:pPr>
            <a:r>
              <a:rPr lang="pt-BR" sz="3200" dirty="0"/>
              <a:t>Saída de dados ( relatórios, gráficos, etc...)</a:t>
            </a:r>
          </a:p>
        </p:txBody>
      </p:sp>
      <p:sp>
        <p:nvSpPr>
          <p:cNvPr id="6" name="Seta em curva para a direita 5"/>
          <p:cNvSpPr/>
          <p:nvPr/>
        </p:nvSpPr>
        <p:spPr>
          <a:xfrm>
            <a:off x="899592" y="2780928"/>
            <a:ext cx="288032" cy="8640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9" name="Seta em curva para a direita 8"/>
          <p:cNvSpPr/>
          <p:nvPr/>
        </p:nvSpPr>
        <p:spPr>
          <a:xfrm>
            <a:off x="899592" y="3722324"/>
            <a:ext cx="323461"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0" name="Seta em curva para a direita 9"/>
          <p:cNvSpPr/>
          <p:nvPr/>
        </p:nvSpPr>
        <p:spPr>
          <a:xfrm>
            <a:off x="885257" y="4753086"/>
            <a:ext cx="288032" cy="98017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1" name="Seta em curva para a direita 10"/>
          <p:cNvSpPr/>
          <p:nvPr/>
        </p:nvSpPr>
        <p:spPr>
          <a:xfrm rot="8747542">
            <a:off x="5568863" y="1935059"/>
            <a:ext cx="1102453" cy="3629988"/>
          </a:xfrm>
          <a:prstGeom prst="curvedRightArrow">
            <a:avLst>
              <a:gd name="adj1" fmla="val 25000"/>
              <a:gd name="adj2" fmla="val 65238"/>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62644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9274" y="332656"/>
            <a:ext cx="6221358" cy="648072"/>
          </a:xfrm>
        </p:spPr>
        <p:txBody>
          <a:bodyPr>
            <a:normAutofit fontScale="90000"/>
          </a:bodyPr>
          <a:lstStyle/>
          <a:p>
            <a:pPr algn="ctr"/>
            <a:r>
              <a:rPr lang="pt-BR" dirty="0">
                <a:solidFill>
                  <a:srgbClr val="FF0000"/>
                </a:solidFill>
              </a:rPr>
              <a:t>PROJETO CONCEITUAL</a:t>
            </a:r>
          </a:p>
        </p:txBody>
      </p:sp>
      <p:sp>
        <p:nvSpPr>
          <p:cNvPr id="4" name="CaixaDeTexto 3"/>
          <p:cNvSpPr txBox="1"/>
          <p:nvPr/>
        </p:nvSpPr>
        <p:spPr>
          <a:xfrm>
            <a:off x="323528" y="1484784"/>
            <a:ext cx="7800853" cy="523220"/>
          </a:xfrm>
          <a:prstGeom prst="rect">
            <a:avLst/>
          </a:prstGeom>
          <a:noFill/>
        </p:spPr>
        <p:txBody>
          <a:bodyPr wrap="none" rtlCol="0">
            <a:spAutoFit/>
          </a:bodyPr>
          <a:lstStyle/>
          <a:p>
            <a:r>
              <a:rPr lang="pt-BR" sz="2800" b="1" dirty="0"/>
              <a:t>ETAPA 2: ESQUEMA DO PROJETO CONCEITUAL:</a:t>
            </a:r>
          </a:p>
        </p:txBody>
      </p:sp>
      <p:sp>
        <p:nvSpPr>
          <p:cNvPr id="5" name="CaixaDeTexto 4"/>
          <p:cNvSpPr txBox="1"/>
          <p:nvPr/>
        </p:nvSpPr>
        <p:spPr>
          <a:xfrm>
            <a:off x="1188097" y="2456665"/>
            <a:ext cx="7632848" cy="3539430"/>
          </a:xfrm>
          <a:prstGeom prst="rect">
            <a:avLst/>
          </a:prstGeom>
          <a:noFill/>
        </p:spPr>
        <p:txBody>
          <a:bodyPr wrap="square" rtlCol="0">
            <a:spAutoFit/>
          </a:bodyPr>
          <a:lstStyle/>
          <a:p>
            <a:pPr marL="342900" indent="-342900">
              <a:buAutoNum type="arabicPeriod"/>
            </a:pPr>
            <a:r>
              <a:rPr lang="pt-BR" sz="3200" dirty="0"/>
              <a:t>Definir as ENTIDADES</a:t>
            </a:r>
          </a:p>
          <a:p>
            <a:pPr marL="342900" indent="-342900">
              <a:buAutoNum type="arabicPeriod"/>
            </a:pPr>
            <a:endParaRPr lang="pt-BR" sz="3200" dirty="0"/>
          </a:p>
          <a:p>
            <a:pPr marL="342900" indent="-342900">
              <a:buAutoNum type="arabicPeriod"/>
            </a:pPr>
            <a:r>
              <a:rPr lang="pt-BR" sz="3200" dirty="0"/>
              <a:t>Definir os ATRIBUTOS das Entidades</a:t>
            </a:r>
          </a:p>
          <a:p>
            <a:pPr marL="342900" indent="-342900">
              <a:buAutoNum type="arabicPeriod"/>
            </a:pPr>
            <a:endParaRPr lang="pt-BR" sz="3200" i="1" dirty="0"/>
          </a:p>
          <a:p>
            <a:pPr marL="342900" indent="-342900">
              <a:buAutoNum type="arabicPeriod"/>
            </a:pPr>
            <a:r>
              <a:rPr lang="pt-BR" sz="3200" dirty="0"/>
              <a:t>Definir os RELACIONAMENTOS</a:t>
            </a:r>
          </a:p>
          <a:p>
            <a:pPr marL="342900" indent="-342900">
              <a:buAutoNum type="arabicPeriod"/>
            </a:pPr>
            <a:endParaRPr lang="pt-BR" sz="3200" dirty="0"/>
          </a:p>
          <a:p>
            <a:pPr marL="342900" indent="-342900">
              <a:buAutoNum type="arabicPeriod"/>
            </a:pPr>
            <a:r>
              <a:rPr lang="pt-BR" sz="3200" dirty="0"/>
              <a:t>Desenhar PROJETO CONCEITUAL</a:t>
            </a:r>
          </a:p>
        </p:txBody>
      </p:sp>
      <p:sp>
        <p:nvSpPr>
          <p:cNvPr id="6" name="Seta em curva para a direita 5"/>
          <p:cNvSpPr/>
          <p:nvPr/>
        </p:nvSpPr>
        <p:spPr>
          <a:xfrm>
            <a:off x="899592" y="2780928"/>
            <a:ext cx="288032" cy="8640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9" name="Seta em curva para a direita 8"/>
          <p:cNvSpPr/>
          <p:nvPr/>
        </p:nvSpPr>
        <p:spPr>
          <a:xfrm>
            <a:off x="899592" y="3722324"/>
            <a:ext cx="323461"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0" name="Seta em curva para a direita 9"/>
          <p:cNvSpPr/>
          <p:nvPr/>
        </p:nvSpPr>
        <p:spPr>
          <a:xfrm>
            <a:off x="885257" y="4753086"/>
            <a:ext cx="288032" cy="98017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1" name="Seta em curva para a direita 10"/>
          <p:cNvSpPr/>
          <p:nvPr/>
        </p:nvSpPr>
        <p:spPr>
          <a:xfrm rot="9403117">
            <a:off x="6924008" y="2007355"/>
            <a:ext cx="1367579" cy="3711255"/>
          </a:xfrm>
          <a:prstGeom prst="curvedRightArrow">
            <a:avLst>
              <a:gd name="adj1" fmla="val 25000"/>
              <a:gd name="adj2" fmla="val 65238"/>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304742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321498" y="561282"/>
            <a:ext cx="8389440" cy="5820046"/>
          </a:xfrm>
          <a:prstGeom prst="rect">
            <a:avLst/>
          </a:prstGeom>
        </p:spPr>
        <p:txBody>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109537" indent="0" algn="just">
              <a:buNone/>
            </a:pPr>
            <a:r>
              <a:rPr lang="pt-BR" sz="2400" dirty="0"/>
              <a:t>Obtenha o modelo Entidade-Relacionamento dos seguinte enunciados, </a:t>
            </a:r>
            <a:r>
              <a:rPr lang="pt-BR" sz="2400" dirty="0" smtClean="0"/>
              <a:t>coloque </a:t>
            </a:r>
            <a:r>
              <a:rPr lang="pt-BR" sz="2400" dirty="0"/>
              <a:t>pelo menos </a:t>
            </a:r>
            <a:r>
              <a:rPr lang="pt-BR" sz="2400" dirty="0">
                <a:solidFill>
                  <a:srgbClr val="FF0000"/>
                </a:solidFill>
              </a:rPr>
              <a:t>3 atributos </a:t>
            </a:r>
            <a:r>
              <a:rPr lang="pt-BR" sz="2400" dirty="0"/>
              <a:t>em cada entidade, </a:t>
            </a:r>
          </a:p>
          <a:p>
            <a:pPr marL="623887" indent="-514350" algn="just">
              <a:buFont typeface="Wingdings" charset="2"/>
              <a:buAutoNum type="alphaLcParenR"/>
            </a:pPr>
            <a:r>
              <a:rPr lang="pt-BR" sz="2600" dirty="0"/>
              <a:t>Aluno matricula em </a:t>
            </a:r>
            <a:r>
              <a:rPr lang="pt-BR" sz="2600" dirty="0" smtClean="0"/>
              <a:t>disciplinas</a:t>
            </a:r>
          </a:p>
          <a:p>
            <a:pPr marL="623887" indent="-514350" algn="just">
              <a:buFont typeface="Wingdings" charset="2"/>
              <a:buAutoNum type="alphaLcParenR"/>
            </a:pPr>
            <a:r>
              <a:rPr lang="pt-BR" sz="2600" dirty="0" smtClean="0"/>
              <a:t>Médico atende paciente</a:t>
            </a:r>
          </a:p>
          <a:p>
            <a:pPr marL="623887" indent="-514350" algn="just">
              <a:buFont typeface="Wingdings" charset="2"/>
              <a:buAutoNum type="alphaLcParenR"/>
            </a:pPr>
            <a:r>
              <a:rPr lang="pt-BR" sz="2600" dirty="0" smtClean="0"/>
              <a:t>Motorista </a:t>
            </a:r>
            <a:r>
              <a:rPr lang="pt-BR" sz="2600" dirty="0"/>
              <a:t>dirige ônibus</a:t>
            </a:r>
          </a:p>
          <a:p>
            <a:pPr marL="623887" indent="-514350" algn="just">
              <a:buFont typeface="Wingdings" charset="2"/>
              <a:buAutoNum type="alphaLcParenR"/>
            </a:pPr>
            <a:r>
              <a:rPr lang="pt-BR" sz="2600" dirty="0"/>
              <a:t>Cliente compra produtos</a:t>
            </a:r>
          </a:p>
          <a:p>
            <a:pPr marL="623887" indent="-514350" algn="just">
              <a:buFont typeface="Wingdings" charset="2"/>
              <a:buAutoNum type="alphaLcParenR"/>
            </a:pPr>
            <a:r>
              <a:rPr lang="pt-BR" sz="2600" dirty="0"/>
              <a:t>Pessoa compra passagem aérea</a:t>
            </a:r>
          </a:p>
          <a:p>
            <a:pPr marL="623887" indent="-514350" algn="just">
              <a:buFont typeface="Wingdings" charset="2"/>
              <a:buAutoNum type="alphaLcParenR"/>
            </a:pPr>
            <a:r>
              <a:rPr lang="pt-BR" sz="2600" dirty="0"/>
              <a:t>Uma faculdade possui vários cursos. Cada curso possui disciplinas.</a:t>
            </a:r>
          </a:p>
          <a:p>
            <a:pPr marL="623887" indent="-514350" algn="just">
              <a:buFont typeface="Wingdings" charset="2"/>
              <a:buAutoNum type="alphaLcParenR"/>
            </a:pPr>
            <a:r>
              <a:rPr lang="pt-BR" sz="2600" dirty="0"/>
              <a:t>Cliente aluga filme</a:t>
            </a:r>
          </a:p>
          <a:p>
            <a:pPr marL="623887" indent="-514350" algn="just">
              <a:buFont typeface="Wingdings" charset="2"/>
              <a:buAutoNum type="alphaLcParenR"/>
            </a:pPr>
            <a:r>
              <a:rPr lang="pt-BR" sz="2600" dirty="0"/>
              <a:t>Escritor escreve livro. Livro é publicado por editora.</a:t>
            </a:r>
            <a:endParaRPr lang="pt-BR" sz="2400" dirty="0"/>
          </a:p>
          <a:p>
            <a:pPr marL="109537" indent="0">
              <a:buFont typeface="Wingdings" charset="2"/>
              <a:buNone/>
            </a:pPr>
            <a:endParaRPr lang="pt-BR" sz="1100" dirty="0"/>
          </a:p>
        </p:txBody>
      </p:sp>
      <p:sp>
        <p:nvSpPr>
          <p:cNvPr id="3" name="CaixaDeTexto 2"/>
          <p:cNvSpPr txBox="1"/>
          <p:nvPr/>
        </p:nvSpPr>
        <p:spPr>
          <a:xfrm>
            <a:off x="1979712" y="7284"/>
            <a:ext cx="4022410" cy="553998"/>
          </a:xfrm>
          <a:prstGeom prst="rect">
            <a:avLst/>
          </a:prstGeom>
          <a:noFill/>
        </p:spPr>
        <p:txBody>
          <a:bodyPr wrap="square" rtlCol="0">
            <a:spAutoFit/>
          </a:bodyPr>
          <a:lstStyle/>
          <a:p>
            <a:pPr algn="ctr"/>
            <a:r>
              <a:rPr lang="pt-BR" sz="3000" dirty="0">
                <a:solidFill>
                  <a:srgbClr val="FF0000"/>
                </a:solidFill>
              </a:rPr>
              <a:t>Exercícios</a:t>
            </a:r>
          </a:p>
        </p:txBody>
      </p:sp>
    </p:spTree>
    <p:extLst>
      <p:ext uri="{BB962C8B-B14F-4D97-AF65-F5344CB8AC3E}">
        <p14:creationId xmlns:p14="http://schemas.microsoft.com/office/powerpoint/2010/main" val="1102953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Espaço Reservado para Conteúdo 1"/>
          <p:cNvSpPr>
            <a:spLocks noGrp="1"/>
          </p:cNvSpPr>
          <p:nvPr>
            <p:ph idx="1"/>
          </p:nvPr>
        </p:nvSpPr>
        <p:spPr>
          <a:xfrm>
            <a:off x="457200" y="785813"/>
            <a:ext cx="8229600" cy="5929312"/>
          </a:xfrm>
        </p:spPr>
        <p:txBody>
          <a:bodyPr/>
          <a:lstStyle/>
          <a:p>
            <a:pPr>
              <a:lnSpc>
                <a:spcPct val="80000"/>
              </a:lnSpc>
              <a:buClr>
                <a:srgbClr val="FF3300"/>
              </a:buClr>
              <a:buFont typeface="Wingdings" pitchFamily="2" charset="2"/>
              <a:buChar char="Ø"/>
            </a:pPr>
            <a:endParaRPr lang="en-US" sz="2400" dirty="0"/>
          </a:p>
          <a:p>
            <a:pPr>
              <a:lnSpc>
                <a:spcPct val="80000"/>
              </a:lnSpc>
              <a:buClr>
                <a:srgbClr val="FF3300"/>
              </a:buClr>
              <a:buFont typeface="Wingdings" pitchFamily="2" charset="2"/>
              <a:buChar char="Ø"/>
            </a:pPr>
            <a:r>
              <a:rPr lang="en-US" sz="3200" dirty="0"/>
              <a:t>A </a:t>
            </a:r>
            <a:r>
              <a:rPr lang="en-US" sz="3200" dirty="0" err="1"/>
              <a:t>cardinalidade</a:t>
            </a:r>
            <a:r>
              <a:rPr lang="en-US" sz="3200" dirty="0"/>
              <a:t> </a:t>
            </a:r>
            <a:r>
              <a:rPr lang="en-US" sz="3200" dirty="0" err="1"/>
              <a:t>expressa</a:t>
            </a:r>
            <a:r>
              <a:rPr lang="en-US" sz="3200" dirty="0"/>
              <a:t> o </a:t>
            </a:r>
            <a:r>
              <a:rPr lang="en-US" sz="3200" dirty="0" err="1"/>
              <a:t>número</a:t>
            </a:r>
            <a:r>
              <a:rPr lang="en-US" sz="3200" dirty="0"/>
              <a:t> de </a:t>
            </a:r>
            <a:r>
              <a:rPr lang="en-US" sz="3200" dirty="0" err="1"/>
              <a:t>entidades</a:t>
            </a:r>
            <a:r>
              <a:rPr lang="en-US" sz="3200" dirty="0"/>
              <a:t> as </a:t>
            </a:r>
            <a:r>
              <a:rPr lang="en-US" sz="3200" dirty="0" err="1"/>
              <a:t>quais</a:t>
            </a:r>
            <a:r>
              <a:rPr lang="en-US" sz="3200" dirty="0"/>
              <a:t> </a:t>
            </a:r>
            <a:r>
              <a:rPr lang="en-US" sz="3200" dirty="0" err="1"/>
              <a:t>outra</a:t>
            </a:r>
            <a:r>
              <a:rPr lang="en-US" sz="3200" dirty="0"/>
              <a:t> </a:t>
            </a:r>
            <a:r>
              <a:rPr lang="en-US" sz="3200" dirty="0" err="1"/>
              <a:t>entidade</a:t>
            </a:r>
            <a:r>
              <a:rPr lang="en-US" sz="3200" dirty="0"/>
              <a:t> </a:t>
            </a:r>
            <a:r>
              <a:rPr lang="en-US" sz="3200" dirty="0" err="1"/>
              <a:t>pode</a:t>
            </a:r>
            <a:r>
              <a:rPr lang="en-US" sz="3200" dirty="0"/>
              <a:t> </a:t>
            </a:r>
            <a:r>
              <a:rPr lang="en-US" sz="3200" dirty="0" err="1"/>
              <a:t>estar</a:t>
            </a:r>
            <a:r>
              <a:rPr lang="en-US" sz="3200" dirty="0"/>
              <a:t> </a:t>
            </a:r>
            <a:r>
              <a:rPr lang="en-US" sz="3200" dirty="0" err="1"/>
              <a:t>associada</a:t>
            </a:r>
            <a:r>
              <a:rPr lang="en-US" sz="3200" dirty="0"/>
              <a:t> </a:t>
            </a:r>
            <a:r>
              <a:rPr lang="en-US" sz="3200" dirty="0" err="1"/>
              <a:t>em</a:t>
            </a:r>
            <a:r>
              <a:rPr lang="en-US" sz="3200" dirty="0"/>
              <a:t> um </a:t>
            </a:r>
            <a:r>
              <a:rPr lang="en-US" sz="3200" dirty="0" err="1"/>
              <a:t>relacionamento</a:t>
            </a:r>
            <a:r>
              <a:rPr lang="en-US" sz="3200" dirty="0"/>
              <a:t>:</a:t>
            </a:r>
          </a:p>
          <a:p>
            <a:pPr>
              <a:lnSpc>
                <a:spcPct val="80000"/>
              </a:lnSpc>
              <a:buClr>
                <a:srgbClr val="FF3300"/>
              </a:buClr>
              <a:buFont typeface="Wingdings" pitchFamily="2" charset="2"/>
              <a:buChar char="Ø"/>
            </a:pPr>
            <a:r>
              <a:rPr lang="en-US" sz="3200" dirty="0"/>
              <a:t> </a:t>
            </a:r>
          </a:p>
          <a:p>
            <a:pPr lvl="1">
              <a:lnSpc>
                <a:spcPct val="80000"/>
              </a:lnSpc>
              <a:buClr>
                <a:srgbClr val="FF3300"/>
              </a:buClr>
              <a:buFont typeface="Wingdings" pitchFamily="2" charset="2"/>
              <a:buChar char="Ø"/>
            </a:pPr>
            <a:r>
              <a:rPr lang="en-US" sz="3200" dirty="0">
                <a:solidFill>
                  <a:srgbClr val="00B050"/>
                </a:solidFill>
              </a:rPr>
              <a:t>Um </a:t>
            </a:r>
            <a:r>
              <a:rPr lang="en-US" sz="3200" dirty="0" err="1">
                <a:solidFill>
                  <a:srgbClr val="00B050"/>
                </a:solidFill>
              </a:rPr>
              <a:t>para</a:t>
            </a:r>
            <a:r>
              <a:rPr lang="en-US" sz="3200" dirty="0">
                <a:solidFill>
                  <a:srgbClr val="00B050"/>
                </a:solidFill>
              </a:rPr>
              <a:t>  um (1 </a:t>
            </a:r>
            <a:r>
              <a:rPr lang="en-US" sz="3200" dirty="0" err="1">
                <a:solidFill>
                  <a:srgbClr val="00B050"/>
                </a:solidFill>
              </a:rPr>
              <a:t>para</a:t>
            </a:r>
            <a:r>
              <a:rPr lang="en-US" sz="3200" dirty="0">
                <a:solidFill>
                  <a:srgbClr val="00B050"/>
                </a:solidFill>
              </a:rPr>
              <a:t> 1)</a:t>
            </a:r>
          </a:p>
          <a:p>
            <a:pPr lvl="1">
              <a:lnSpc>
                <a:spcPct val="80000"/>
              </a:lnSpc>
              <a:buClr>
                <a:srgbClr val="FF3300"/>
              </a:buClr>
              <a:buFont typeface="Wingdings" pitchFamily="2" charset="2"/>
              <a:buChar char="Ø"/>
            </a:pPr>
            <a:endParaRPr lang="en-US" sz="3200" dirty="0">
              <a:solidFill>
                <a:srgbClr val="00B050"/>
              </a:solidFill>
            </a:endParaRPr>
          </a:p>
          <a:p>
            <a:pPr lvl="2">
              <a:lnSpc>
                <a:spcPct val="80000"/>
              </a:lnSpc>
              <a:buClr>
                <a:srgbClr val="FF3300"/>
              </a:buClr>
              <a:buFont typeface="Wingdings" pitchFamily="2" charset="2"/>
              <a:buChar char="Ø"/>
            </a:pPr>
            <a:r>
              <a:rPr lang="en-US" sz="3200" dirty="0"/>
              <a:t>Uma </a:t>
            </a:r>
            <a:r>
              <a:rPr lang="en-US" sz="3200" dirty="0" err="1"/>
              <a:t>entidade</a:t>
            </a:r>
            <a:r>
              <a:rPr lang="en-US" sz="3200" dirty="0"/>
              <a:t> </a:t>
            </a:r>
            <a:r>
              <a:rPr lang="en-US" sz="3200" dirty="0" err="1"/>
              <a:t>em</a:t>
            </a:r>
            <a:r>
              <a:rPr lang="en-US" sz="3200" dirty="0"/>
              <a:t> A </a:t>
            </a:r>
            <a:r>
              <a:rPr lang="en-US" sz="3200" dirty="0" err="1"/>
              <a:t>está</a:t>
            </a:r>
            <a:r>
              <a:rPr lang="en-US" sz="3200" dirty="0"/>
              <a:t> </a:t>
            </a:r>
            <a:r>
              <a:rPr lang="en-US" sz="3200" dirty="0" err="1"/>
              <a:t>associada</a:t>
            </a:r>
            <a:r>
              <a:rPr lang="en-US" sz="3200" dirty="0"/>
              <a:t> no </a:t>
            </a:r>
            <a:r>
              <a:rPr lang="en-US" sz="3200" dirty="0" err="1"/>
              <a:t>máximo</a:t>
            </a:r>
            <a:r>
              <a:rPr lang="en-US" sz="3200" dirty="0"/>
              <a:t> a </a:t>
            </a:r>
            <a:r>
              <a:rPr lang="en-US" sz="3200" dirty="0" err="1"/>
              <a:t>uma</a:t>
            </a:r>
            <a:r>
              <a:rPr lang="en-US" sz="3200" dirty="0"/>
              <a:t> </a:t>
            </a:r>
            <a:r>
              <a:rPr lang="en-US" sz="3200" dirty="0" err="1"/>
              <a:t>entidade</a:t>
            </a:r>
            <a:r>
              <a:rPr lang="en-US" sz="3200" dirty="0"/>
              <a:t> </a:t>
            </a:r>
            <a:r>
              <a:rPr lang="en-US" sz="3200" dirty="0" err="1"/>
              <a:t>em</a:t>
            </a:r>
            <a:r>
              <a:rPr lang="en-US" sz="3200" dirty="0"/>
              <a:t> B, e </a:t>
            </a:r>
            <a:r>
              <a:rPr lang="en-US" sz="3200" dirty="0" err="1"/>
              <a:t>uma</a:t>
            </a:r>
            <a:r>
              <a:rPr lang="en-US" sz="3200" dirty="0"/>
              <a:t> </a:t>
            </a:r>
            <a:r>
              <a:rPr lang="en-US" sz="3200" dirty="0" err="1"/>
              <a:t>entidade</a:t>
            </a:r>
            <a:r>
              <a:rPr lang="en-US" sz="3200" dirty="0"/>
              <a:t> </a:t>
            </a:r>
            <a:r>
              <a:rPr lang="en-US" sz="3200" dirty="0" err="1"/>
              <a:t>em</a:t>
            </a:r>
            <a:r>
              <a:rPr lang="en-US" sz="3200" dirty="0"/>
              <a:t> B </a:t>
            </a:r>
            <a:r>
              <a:rPr lang="en-US" sz="3200" dirty="0" err="1"/>
              <a:t>está</a:t>
            </a:r>
            <a:r>
              <a:rPr lang="en-US" sz="3200" dirty="0"/>
              <a:t> </a:t>
            </a:r>
            <a:r>
              <a:rPr lang="en-US" sz="3200" dirty="0" err="1"/>
              <a:t>associada</a:t>
            </a:r>
            <a:r>
              <a:rPr lang="en-US" sz="3200" dirty="0"/>
              <a:t> a no </a:t>
            </a:r>
            <a:r>
              <a:rPr lang="en-US" sz="3200" dirty="0" err="1"/>
              <a:t>máximo</a:t>
            </a:r>
            <a:r>
              <a:rPr lang="en-US" sz="3200" dirty="0"/>
              <a:t> </a:t>
            </a:r>
            <a:r>
              <a:rPr lang="en-US" sz="3200" dirty="0" err="1"/>
              <a:t>uma</a:t>
            </a:r>
            <a:r>
              <a:rPr lang="en-US" sz="3200" dirty="0"/>
              <a:t> </a:t>
            </a:r>
            <a:r>
              <a:rPr lang="en-US" sz="3200" dirty="0" err="1"/>
              <a:t>entidade</a:t>
            </a:r>
            <a:r>
              <a:rPr lang="en-US" sz="3200" dirty="0"/>
              <a:t> </a:t>
            </a:r>
            <a:r>
              <a:rPr lang="en-US" sz="3200" dirty="0" err="1"/>
              <a:t>em</a:t>
            </a:r>
            <a:r>
              <a:rPr lang="en-US" sz="3200" dirty="0"/>
              <a:t> A</a:t>
            </a:r>
          </a:p>
          <a:p>
            <a:pPr lvl="2">
              <a:lnSpc>
                <a:spcPct val="80000"/>
              </a:lnSpc>
              <a:buClr>
                <a:srgbClr val="FF3300"/>
              </a:buClr>
              <a:buFont typeface="Wingdings" pitchFamily="2" charset="2"/>
              <a:buChar char="Ø"/>
            </a:pPr>
            <a:endParaRPr lang="en-US" sz="2400" dirty="0"/>
          </a:p>
          <a:p>
            <a:pPr lvl="2">
              <a:lnSpc>
                <a:spcPct val="80000"/>
              </a:lnSpc>
              <a:buClr>
                <a:srgbClr val="FF3300"/>
              </a:buClr>
              <a:buFont typeface="Wingdings 2" pitchFamily="18" charset="2"/>
              <a:buNone/>
            </a:pPr>
            <a:endParaRPr lang="en-US" sz="2400" dirty="0"/>
          </a:p>
          <a:p>
            <a:pPr lvl="2">
              <a:lnSpc>
                <a:spcPct val="80000"/>
              </a:lnSpc>
              <a:buClr>
                <a:srgbClr val="FF3300"/>
              </a:buClr>
              <a:buFont typeface="Wingdings" pitchFamily="2" charset="2"/>
              <a:buChar char="Ø"/>
            </a:pPr>
            <a:endParaRPr lang="en-US" sz="2400" dirty="0"/>
          </a:p>
          <a:p>
            <a:endParaRPr lang="pt-BR" dirty="0"/>
          </a:p>
        </p:txBody>
      </p:sp>
      <p:sp>
        <p:nvSpPr>
          <p:cNvPr id="3" name="Título 2"/>
          <p:cNvSpPr>
            <a:spLocks noGrp="1"/>
          </p:cNvSpPr>
          <p:nvPr>
            <p:ph type="title"/>
          </p:nvPr>
        </p:nvSpPr>
        <p:spPr>
          <a:xfrm>
            <a:off x="428596" y="214290"/>
            <a:ext cx="8229600" cy="511156"/>
          </a:xfrm>
        </p:spPr>
        <p:txBody>
          <a:bodyPr>
            <a:normAutofit fontScale="90000"/>
          </a:bodyPr>
          <a:lstStyle/>
          <a:p>
            <a:pPr algn="ctr" fontAlgn="auto">
              <a:spcAft>
                <a:spcPts val="0"/>
              </a:spcAft>
              <a:defRPr/>
            </a:pPr>
            <a:r>
              <a:rPr lang="pt-BR" sz="4400" dirty="0">
                <a:solidFill>
                  <a:srgbClr val="FF0000"/>
                </a:solidFill>
              </a:rPr>
              <a:t>Cardinalidade</a:t>
            </a:r>
            <a:endParaRPr lang="pt-BR" dirty="0">
              <a:solidFill>
                <a:srgbClr val="FF0000"/>
              </a:solidFill>
            </a:endParaRPr>
          </a:p>
        </p:txBody>
      </p:sp>
      <p:sp>
        <p:nvSpPr>
          <p:cNvPr id="77827" name="Espaço Reservado para Número de Slide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20DBB1F-789D-450B-8B1F-2C9CF8369553}"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57200" y="274638"/>
            <a:ext cx="8229600" cy="796908"/>
          </a:xfrm>
        </p:spPr>
        <p:txBody>
          <a:bodyPr/>
          <a:lstStyle/>
          <a:p>
            <a:pPr algn="ctr" fontAlgn="auto">
              <a:spcAft>
                <a:spcPts val="0"/>
              </a:spcAft>
              <a:defRPr/>
            </a:pPr>
            <a:r>
              <a:rPr lang="en-US" sz="4400" dirty="0">
                <a:solidFill>
                  <a:srgbClr val="FF0000"/>
                </a:solidFill>
              </a:rPr>
              <a:t>Cardinalidade 1 para 1</a:t>
            </a:r>
            <a:endParaRPr lang="pt-BR" dirty="0">
              <a:solidFill>
                <a:srgbClr val="FF0000"/>
              </a:solidFill>
            </a:endParaRPr>
          </a:p>
        </p:txBody>
      </p:sp>
      <p:graphicFrame>
        <p:nvGraphicFramePr>
          <p:cNvPr id="64514" name="Object 2"/>
          <p:cNvGraphicFramePr>
            <a:graphicFrameLocks noGrp="1" noChangeAspect="1"/>
          </p:cNvGraphicFramePr>
          <p:nvPr>
            <p:ph idx="1"/>
          </p:nvPr>
        </p:nvGraphicFramePr>
        <p:xfrm>
          <a:off x="1285875" y="3071813"/>
          <a:ext cx="6858000" cy="1187450"/>
        </p:xfrm>
        <a:graphic>
          <a:graphicData uri="http://schemas.openxmlformats.org/presentationml/2006/ole">
            <mc:AlternateContent xmlns:mc="http://schemas.openxmlformats.org/markup-compatibility/2006">
              <mc:Choice xmlns:v="urn:schemas-microsoft-com:vml" Requires="v">
                <p:oleObj spid="_x0000_s64664" name="CorelDRAW" r:id="rId3" imgW="3979800" imgH="457920" progId="">
                  <p:embed/>
                </p:oleObj>
              </mc:Choice>
              <mc:Fallback>
                <p:oleObj name="CorelDRAW" r:id="rId3" imgW="3979800" imgH="4579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3071813"/>
                        <a:ext cx="6858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3" descr="Rectangle: Click to edit Master text styles&#10;Second level&#10;Third level&#10;Fourth level&#10;Fifth level"/>
          <p:cNvSpPr txBox="1">
            <a:spLocks noChangeArrowheads="1"/>
          </p:cNvSpPr>
          <p:nvPr/>
        </p:nvSpPr>
        <p:spPr>
          <a:xfrm>
            <a:off x="500063" y="1357313"/>
            <a:ext cx="8058150" cy="1643062"/>
          </a:xfrm>
          <a:prstGeom prst="rect">
            <a:avLst/>
          </a:prstGeom>
        </p:spPr>
        <p:txBody>
          <a:bodyPr>
            <a:normAutofit/>
          </a:bodyPr>
          <a:lstStyle/>
          <a:p>
            <a:pPr fontAlgn="auto">
              <a:spcBef>
                <a:spcPts val="400"/>
              </a:spcBef>
              <a:spcAft>
                <a:spcPts val="0"/>
              </a:spcAft>
              <a:buClr>
                <a:srgbClr val="FF3300"/>
              </a:buClr>
              <a:buSzPct val="68000"/>
              <a:buFont typeface="Wingdings" pitchFamily="2" charset="2"/>
              <a:buChar char="Ø"/>
              <a:defRPr/>
            </a:pPr>
            <a:r>
              <a:rPr lang="en-US" sz="2600" dirty="0">
                <a:latin typeface="+mn-lt"/>
              </a:rPr>
              <a:t>Exemplos:</a:t>
            </a:r>
          </a:p>
          <a:p>
            <a:pPr marL="621792" lvl="1" indent="-228600" fontAlgn="auto">
              <a:spcBef>
                <a:spcPts val="324"/>
              </a:spcBef>
              <a:spcAft>
                <a:spcPts val="0"/>
              </a:spcAft>
              <a:buClr>
                <a:srgbClr val="FF3300"/>
              </a:buClr>
              <a:buFont typeface="Wingdings" pitchFamily="2" charset="2"/>
              <a:buChar char="Ø"/>
              <a:defRPr/>
            </a:pPr>
            <a:r>
              <a:rPr lang="en-US" sz="2200" dirty="0">
                <a:latin typeface="+mn-lt"/>
              </a:rPr>
              <a:t>Um funcionário gerencia no máximo 1 departamento. Um departamento é gerenciado por no máximo um funcionário</a:t>
            </a:r>
          </a:p>
          <a:p>
            <a:pPr fontAlgn="auto">
              <a:spcBef>
                <a:spcPts val="400"/>
              </a:spcBef>
              <a:spcAft>
                <a:spcPts val="0"/>
              </a:spcAft>
              <a:buClr>
                <a:srgbClr val="FF3300"/>
              </a:buClr>
              <a:buSzPct val="68000"/>
              <a:buFont typeface="Wingdings" pitchFamily="2" charset="2"/>
              <a:buChar char="Ø"/>
              <a:defRPr/>
            </a:pPr>
            <a:endParaRPr lang="en-US" sz="2800" dirty="0">
              <a:latin typeface="+mn-lt"/>
            </a:endParaRPr>
          </a:p>
          <a:p>
            <a:pPr fontAlgn="auto">
              <a:spcBef>
                <a:spcPts val="400"/>
              </a:spcBef>
              <a:spcAft>
                <a:spcPts val="0"/>
              </a:spcAft>
              <a:buClr>
                <a:srgbClr val="FF3300"/>
              </a:buClr>
              <a:buSzPct val="68000"/>
              <a:buFont typeface="Wingdings" pitchFamily="2" charset="2"/>
              <a:buChar char="Ø"/>
              <a:defRPr/>
            </a:pPr>
            <a:endParaRPr lang="en-US" sz="2600" dirty="0">
              <a:latin typeface="+mn-lt"/>
            </a:endParaRPr>
          </a:p>
        </p:txBody>
      </p:sp>
      <p:graphicFrame>
        <p:nvGraphicFramePr>
          <p:cNvPr id="64515" name="Object 3"/>
          <p:cNvGraphicFramePr>
            <a:graphicFrameLocks noChangeAspect="1"/>
          </p:cNvGraphicFramePr>
          <p:nvPr/>
        </p:nvGraphicFramePr>
        <p:xfrm>
          <a:off x="5786438" y="4500563"/>
          <a:ext cx="2160587" cy="1935162"/>
        </p:xfrm>
        <a:graphic>
          <a:graphicData uri="http://schemas.openxmlformats.org/presentationml/2006/ole">
            <mc:AlternateContent xmlns:mc="http://schemas.openxmlformats.org/markup-compatibility/2006">
              <mc:Choice xmlns:v="urn:schemas-microsoft-com:vml" Requires="v">
                <p:oleObj spid="_x0000_s64665" name="CorelDRAW" r:id="rId5" imgW="899280" imgH="806040" progId="">
                  <p:embed/>
                </p:oleObj>
              </mc:Choice>
              <mc:Fallback>
                <p:oleObj name="CorelDRAW" r:id="rId5" imgW="899280" imgH="8060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6438" y="4500563"/>
                        <a:ext cx="2160587" cy="193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18" name="Text Box 14"/>
          <p:cNvSpPr txBox="1">
            <a:spLocks noChangeArrowheads="1"/>
          </p:cNvSpPr>
          <p:nvPr/>
        </p:nvSpPr>
        <p:spPr bwMode="auto">
          <a:xfrm>
            <a:off x="1073150" y="4292600"/>
            <a:ext cx="4683125" cy="461963"/>
          </a:xfrm>
          <a:prstGeom prst="rect">
            <a:avLst/>
          </a:prstGeom>
          <a:noFill/>
          <a:ln w="9525">
            <a:noFill/>
            <a:miter lim="800000"/>
            <a:headEnd/>
            <a:tailEnd/>
          </a:ln>
        </p:spPr>
        <p:txBody>
          <a:bodyPr wrap="none">
            <a:spAutoFit/>
          </a:bodyPr>
          <a:lstStyle/>
          <a:p>
            <a:pPr eaLnBrk="0" hangingPunct="0"/>
            <a:r>
              <a:rPr lang="pt-BR"/>
              <a:t>          1     Sentido da leitura        1</a:t>
            </a:r>
          </a:p>
        </p:txBody>
      </p:sp>
      <p:sp>
        <p:nvSpPr>
          <p:cNvPr id="64519" name="Line 13"/>
          <p:cNvSpPr>
            <a:spLocks noChangeShapeType="1"/>
          </p:cNvSpPr>
          <p:nvPr/>
        </p:nvSpPr>
        <p:spPr bwMode="auto">
          <a:xfrm>
            <a:off x="898525" y="4687888"/>
            <a:ext cx="4897438" cy="0"/>
          </a:xfrm>
          <a:prstGeom prst="line">
            <a:avLst/>
          </a:prstGeom>
          <a:noFill/>
          <a:ln w="9525">
            <a:solidFill>
              <a:schemeClr val="tx1"/>
            </a:solidFill>
            <a:round/>
            <a:headEnd/>
            <a:tailEnd type="triangle" w="med" len="med"/>
          </a:ln>
        </p:spPr>
        <p:txBody>
          <a:bodyPr/>
          <a:lstStyle/>
          <a:p>
            <a:endParaRPr lang="pt-BR"/>
          </a:p>
        </p:txBody>
      </p:sp>
      <p:sp>
        <p:nvSpPr>
          <p:cNvPr id="64520" name="Espaço Reservado para Número de Slide 11"/>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2474218-8570-45AA-85F5-FB8F74AEE44B}" type="slidenum">
              <a:rPr lang="en-US"/>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Espaço Reservado para Conteúdo 1"/>
          <p:cNvSpPr>
            <a:spLocks noGrp="1"/>
          </p:cNvSpPr>
          <p:nvPr>
            <p:ph idx="1"/>
          </p:nvPr>
        </p:nvSpPr>
        <p:spPr>
          <a:xfrm>
            <a:off x="457200" y="785813"/>
            <a:ext cx="8507288" cy="5929312"/>
          </a:xfrm>
        </p:spPr>
        <p:txBody>
          <a:bodyPr/>
          <a:lstStyle/>
          <a:p>
            <a:pPr lvl="1">
              <a:lnSpc>
                <a:spcPct val="80000"/>
              </a:lnSpc>
              <a:buClr>
                <a:srgbClr val="FF3300"/>
              </a:buClr>
              <a:buFont typeface="Wingdings" pitchFamily="2" charset="2"/>
              <a:buChar char="Ø"/>
            </a:pPr>
            <a:endParaRPr lang="en-US" sz="2400" dirty="0">
              <a:solidFill>
                <a:srgbClr val="00B050"/>
              </a:solidFill>
            </a:endParaRPr>
          </a:p>
          <a:p>
            <a:pPr lvl="1">
              <a:lnSpc>
                <a:spcPct val="80000"/>
              </a:lnSpc>
              <a:buClr>
                <a:srgbClr val="FF3300"/>
              </a:buClr>
              <a:buFont typeface="Wingdings" pitchFamily="2" charset="2"/>
              <a:buChar char="Ø"/>
            </a:pPr>
            <a:endParaRPr lang="en-US" sz="2400" dirty="0">
              <a:solidFill>
                <a:srgbClr val="00B050"/>
              </a:solidFill>
            </a:endParaRPr>
          </a:p>
          <a:p>
            <a:pPr lvl="1" algn="just">
              <a:lnSpc>
                <a:spcPct val="80000"/>
              </a:lnSpc>
              <a:buClr>
                <a:srgbClr val="FF3300"/>
              </a:buClr>
              <a:buFont typeface="Wingdings" pitchFamily="2" charset="2"/>
              <a:buChar char="Ø"/>
            </a:pPr>
            <a:r>
              <a:rPr lang="en-US" sz="3600" dirty="0">
                <a:solidFill>
                  <a:srgbClr val="00B050"/>
                </a:solidFill>
              </a:rPr>
              <a:t>Um </a:t>
            </a:r>
            <a:r>
              <a:rPr lang="en-US" sz="3600" dirty="0" err="1">
                <a:solidFill>
                  <a:srgbClr val="00B050"/>
                </a:solidFill>
              </a:rPr>
              <a:t>para</a:t>
            </a:r>
            <a:r>
              <a:rPr lang="en-US" sz="3600" dirty="0">
                <a:solidFill>
                  <a:srgbClr val="00B050"/>
                </a:solidFill>
              </a:rPr>
              <a:t> </a:t>
            </a:r>
            <a:r>
              <a:rPr lang="en-US" sz="3600" dirty="0" err="1">
                <a:solidFill>
                  <a:srgbClr val="00B050"/>
                </a:solidFill>
              </a:rPr>
              <a:t>muitos</a:t>
            </a:r>
            <a:r>
              <a:rPr lang="en-US" sz="3600" dirty="0">
                <a:solidFill>
                  <a:srgbClr val="00B050"/>
                </a:solidFill>
              </a:rPr>
              <a:t> (1 </a:t>
            </a:r>
            <a:r>
              <a:rPr lang="en-US" sz="3600" dirty="0" err="1">
                <a:solidFill>
                  <a:srgbClr val="00B050"/>
                </a:solidFill>
              </a:rPr>
              <a:t>para</a:t>
            </a:r>
            <a:r>
              <a:rPr lang="en-US" sz="3600" dirty="0">
                <a:solidFill>
                  <a:srgbClr val="00B050"/>
                </a:solidFill>
              </a:rPr>
              <a:t> N)</a:t>
            </a:r>
          </a:p>
          <a:p>
            <a:pPr lvl="1" algn="just">
              <a:lnSpc>
                <a:spcPct val="80000"/>
              </a:lnSpc>
              <a:buClr>
                <a:srgbClr val="FF3300"/>
              </a:buClr>
              <a:buFont typeface="Wingdings" pitchFamily="2" charset="2"/>
              <a:buChar char="Ø"/>
            </a:pPr>
            <a:endParaRPr lang="en-US" sz="3600" dirty="0">
              <a:solidFill>
                <a:srgbClr val="00B050"/>
              </a:solidFill>
            </a:endParaRPr>
          </a:p>
          <a:p>
            <a:pPr lvl="1" algn="just">
              <a:lnSpc>
                <a:spcPct val="80000"/>
              </a:lnSpc>
              <a:buClr>
                <a:srgbClr val="FF3300"/>
              </a:buClr>
              <a:buFont typeface="Verdana" pitchFamily="34" charset="0"/>
              <a:buNone/>
            </a:pPr>
            <a:endParaRPr lang="en-US" sz="3600" dirty="0">
              <a:solidFill>
                <a:srgbClr val="00B050"/>
              </a:solidFill>
            </a:endParaRPr>
          </a:p>
          <a:p>
            <a:pPr lvl="2" algn="just">
              <a:lnSpc>
                <a:spcPct val="80000"/>
              </a:lnSpc>
              <a:buClr>
                <a:srgbClr val="FF3300"/>
              </a:buClr>
              <a:buFont typeface="Wingdings" pitchFamily="2" charset="2"/>
              <a:buChar char="Ø"/>
            </a:pPr>
            <a:r>
              <a:rPr lang="en-US" sz="3600" dirty="0"/>
              <a:t>Uma </a:t>
            </a:r>
            <a:r>
              <a:rPr lang="en-US" sz="3600" dirty="0" err="1"/>
              <a:t>entidade</a:t>
            </a:r>
            <a:r>
              <a:rPr lang="en-US" sz="3600" dirty="0"/>
              <a:t> </a:t>
            </a:r>
            <a:r>
              <a:rPr lang="en-US" sz="3600" dirty="0" err="1"/>
              <a:t>em</a:t>
            </a:r>
            <a:r>
              <a:rPr lang="en-US" sz="3600" dirty="0"/>
              <a:t> A </a:t>
            </a:r>
            <a:r>
              <a:rPr lang="en-US" sz="3600" dirty="0" err="1"/>
              <a:t>está</a:t>
            </a:r>
            <a:r>
              <a:rPr lang="en-US" sz="3600" dirty="0"/>
              <a:t> </a:t>
            </a:r>
            <a:r>
              <a:rPr lang="en-US" sz="3600" dirty="0" err="1"/>
              <a:t>associada</a:t>
            </a:r>
            <a:r>
              <a:rPr lang="en-US" sz="3600" dirty="0"/>
              <a:t> a </a:t>
            </a:r>
            <a:r>
              <a:rPr lang="en-US" sz="3600" dirty="0" err="1"/>
              <a:t>várias</a:t>
            </a:r>
            <a:r>
              <a:rPr lang="en-US" sz="3600" dirty="0"/>
              <a:t> </a:t>
            </a:r>
            <a:r>
              <a:rPr lang="en-US" sz="3600" dirty="0" err="1"/>
              <a:t>entidades</a:t>
            </a:r>
            <a:r>
              <a:rPr lang="en-US" sz="3600" dirty="0"/>
              <a:t> </a:t>
            </a:r>
            <a:r>
              <a:rPr lang="en-US" sz="3600" dirty="0" err="1"/>
              <a:t>em</a:t>
            </a:r>
            <a:r>
              <a:rPr lang="en-US" sz="3600" dirty="0"/>
              <a:t> B. Uma </a:t>
            </a:r>
            <a:r>
              <a:rPr lang="en-US" sz="3600" dirty="0" err="1"/>
              <a:t>entidade</a:t>
            </a:r>
            <a:r>
              <a:rPr lang="en-US" sz="3600" dirty="0"/>
              <a:t> </a:t>
            </a:r>
            <a:r>
              <a:rPr lang="en-US" sz="3600" dirty="0" err="1"/>
              <a:t>em</a:t>
            </a:r>
            <a:r>
              <a:rPr lang="en-US" sz="3600" dirty="0"/>
              <a:t> B, </a:t>
            </a:r>
            <a:r>
              <a:rPr lang="en-US" sz="3600" dirty="0" err="1"/>
              <a:t>entretanto</a:t>
            </a:r>
            <a:r>
              <a:rPr lang="en-US" sz="3600" dirty="0"/>
              <a:t>, </a:t>
            </a:r>
            <a:r>
              <a:rPr lang="en-US" sz="3600" dirty="0" err="1"/>
              <a:t>deve</a:t>
            </a:r>
            <a:r>
              <a:rPr lang="en-US" sz="3600" dirty="0"/>
              <a:t> </a:t>
            </a:r>
            <a:r>
              <a:rPr lang="en-US" sz="3600" dirty="0" err="1"/>
              <a:t>estar</a:t>
            </a:r>
            <a:r>
              <a:rPr lang="en-US" sz="3600" dirty="0"/>
              <a:t> </a:t>
            </a:r>
            <a:r>
              <a:rPr lang="en-US" sz="3600" dirty="0" err="1"/>
              <a:t>associada</a:t>
            </a:r>
            <a:r>
              <a:rPr lang="en-US" sz="3600" dirty="0"/>
              <a:t> no </a:t>
            </a:r>
            <a:r>
              <a:rPr lang="en-US" sz="3600" dirty="0" err="1"/>
              <a:t>máximo</a:t>
            </a:r>
            <a:r>
              <a:rPr lang="en-US" sz="3600" dirty="0"/>
              <a:t> a </a:t>
            </a:r>
            <a:r>
              <a:rPr lang="en-US" sz="3600" dirty="0" err="1"/>
              <a:t>uma</a:t>
            </a:r>
            <a:r>
              <a:rPr lang="en-US" sz="3600" dirty="0"/>
              <a:t> </a:t>
            </a:r>
            <a:r>
              <a:rPr lang="en-US" sz="3600" dirty="0" err="1"/>
              <a:t>entidade</a:t>
            </a:r>
            <a:r>
              <a:rPr lang="en-US" sz="3600" dirty="0"/>
              <a:t> </a:t>
            </a:r>
            <a:r>
              <a:rPr lang="en-US" sz="3600" dirty="0" err="1"/>
              <a:t>em</a:t>
            </a:r>
            <a:r>
              <a:rPr lang="en-US" sz="3600" dirty="0"/>
              <a:t> A</a:t>
            </a:r>
          </a:p>
          <a:p>
            <a:pPr lvl="2">
              <a:lnSpc>
                <a:spcPct val="80000"/>
              </a:lnSpc>
              <a:buClr>
                <a:srgbClr val="FF3300"/>
              </a:buClr>
              <a:buFont typeface="Wingdings 2" pitchFamily="18" charset="2"/>
              <a:buNone/>
            </a:pPr>
            <a:endParaRPr lang="en-US" sz="3200" dirty="0"/>
          </a:p>
          <a:p>
            <a:pPr lvl="2">
              <a:lnSpc>
                <a:spcPct val="80000"/>
              </a:lnSpc>
              <a:buClr>
                <a:srgbClr val="FF3300"/>
              </a:buClr>
              <a:buFont typeface="Wingdings" pitchFamily="2" charset="2"/>
              <a:buChar char="Ø"/>
            </a:pPr>
            <a:endParaRPr lang="en-US" sz="2400" dirty="0"/>
          </a:p>
          <a:p>
            <a:endParaRPr lang="pt-BR" dirty="0"/>
          </a:p>
        </p:txBody>
      </p:sp>
      <p:sp>
        <p:nvSpPr>
          <p:cNvPr id="3" name="Título 2"/>
          <p:cNvSpPr>
            <a:spLocks noGrp="1"/>
          </p:cNvSpPr>
          <p:nvPr>
            <p:ph type="title"/>
          </p:nvPr>
        </p:nvSpPr>
        <p:spPr>
          <a:xfrm>
            <a:off x="428596" y="214290"/>
            <a:ext cx="8229600" cy="511156"/>
          </a:xfrm>
        </p:spPr>
        <p:txBody>
          <a:bodyPr>
            <a:normAutofit fontScale="90000"/>
          </a:bodyPr>
          <a:lstStyle/>
          <a:p>
            <a:pPr algn="ctr" fontAlgn="auto">
              <a:spcAft>
                <a:spcPts val="0"/>
              </a:spcAft>
              <a:defRPr/>
            </a:pPr>
            <a:r>
              <a:rPr lang="pt-BR" sz="4400" dirty="0">
                <a:solidFill>
                  <a:srgbClr val="FF0000"/>
                </a:solidFill>
              </a:rPr>
              <a:t>Cardinalidade</a:t>
            </a:r>
            <a:endParaRPr lang="pt-BR" dirty="0">
              <a:solidFill>
                <a:srgbClr val="FF0000"/>
              </a:solidFill>
            </a:endParaRPr>
          </a:p>
        </p:txBody>
      </p:sp>
      <p:sp>
        <p:nvSpPr>
          <p:cNvPr id="67587" name="Espaço Reservado para Número de Slide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44A5B2B-3AEC-4A84-B93F-DA0CE061B8DE}"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pPr fontAlgn="auto">
              <a:spcAft>
                <a:spcPts val="0"/>
              </a:spcAft>
              <a:defRPr/>
            </a:pPr>
            <a:r>
              <a:rPr lang="en-US" sz="4400" dirty="0">
                <a:solidFill>
                  <a:srgbClr val="FF0000"/>
                </a:solidFill>
              </a:rPr>
              <a:t>Cardinalidade 1 para muitos</a:t>
            </a:r>
            <a:endParaRPr lang="pt-BR" dirty="0">
              <a:solidFill>
                <a:srgbClr val="FF0000"/>
              </a:solidFill>
            </a:endParaRPr>
          </a:p>
        </p:txBody>
      </p:sp>
      <p:sp>
        <p:nvSpPr>
          <p:cNvPr id="5" name="Rectangle 3" descr="Rectangle: Click to edit Master text styles&#10;Second level&#10;Third level&#10;Fourth level&#10;Fifth level"/>
          <p:cNvSpPr txBox="1">
            <a:spLocks noChangeArrowheads="1"/>
          </p:cNvSpPr>
          <p:nvPr/>
        </p:nvSpPr>
        <p:spPr>
          <a:xfrm>
            <a:off x="500063" y="1428750"/>
            <a:ext cx="7986712" cy="2160588"/>
          </a:xfrm>
          <a:prstGeom prst="rect">
            <a:avLst/>
          </a:prstGeom>
        </p:spPr>
        <p:txBody>
          <a:bodyPr>
            <a:normAutofit/>
          </a:bodyPr>
          <a:lstStyle/>
          <a:p>
            <a:pPr marL="365760" indent="-256032" fontAlgn="auto">
              <a:spcBef>
                <a:spcPts val="400"/>
              </a:spcBef>
              <a:spcAft>
                <a:spcPts val="0"/>
              </a:spcAft>
              <a:buClr>
                <a:srgbClr val="FF3300"/>
              </a:buClr>
              <a:buSzPct val="68000"/>
              <a:buFont typeface="Wingdings" pitchFamily="2" charset="2"/>
              <a:buChar char="Ø"/>
              <a:defRPr/>
            </a:pPr>
            <a:r>
              <a:rPr lang="en-US" sz="2600" dirty="0">
                <a:latin typeface="+mn-lt"/>
              </a:rPr>
              <a:t>Exemplos:</a:t>
            </a:r>
          </a:p>
          <a:p>
            <a:pPr marL="621792" lvl="1" indent="-228600" fontAlgn="auto">
              <a:spcBef>
                <a:spcPts val="324"/>
              </a:spcBef>
              <a:spcAft>
                <a:spcPts val="0"/>
              </a:spcAft>
              <a:buClr>
                <a:srgbClr val="FF3300"/>
              </a:buClr>
              <a:buFont typeface="Wingdings" pitchFamily="2" charset="2"/>
              <a:buChar char="Ø"/>
              <a:defRPr/>
            </a:pPr>
            <a:r>
              <a:rPr lang="en-US" sz="2200" dirty="0">
                <a:latin typeface="+mn-lt"/>
              </a:rPr>
              <a:t>Um funcionário está lotado no máximo em 1 departamento. Um departamento tem até N funcionários lotados nele</a:t>
            </a:r>
            <a:endParaRPr lang="en-US" dirty="0">
              <a:latin typeface="+mn-lt"/>
            </a:endParaRPr>
          </a:p>
          <a:p>
            <a:pPr marL="365760" indent="-256032" fontAlgn="auto">
              <a:spcBef>
                <a:spcPts val="400"/>
              </a:spcBef>
              <a:spcAft>
                <a:spcPts val="0"/>
              </a:spcAft>
              <a:buClr>
                <a:srgbClr val="FF3300"/>
              </a:buClr>
              <a:buSzPct val="68000"/>
              <a:buFont typeface="Wingdings" pitchFamily="2" charset="2"/>
              <a:buChar char="Ø"/>
              <a:defRPr/>
            </a:pPr>
            <a:endParaRPr lang="en-US" sz="2600" dirty="0">
              <a:latin typeface="+mn-lt"/>
            </a:endParaRPr>
          </a:p>
        </p:txBody>
      </p:sp>
      <p:graphicFrame>
        <p:nvGraphicFramePr>
          <p:cNvPr id="65538" name="Object 2"/>
          <p:cNvGraphicFramePr>
            <a:graphicFrameLocks noChangeAspect="1"/>
          </p:cNvGraphicFramePr>
          <p:nvPr/>
        </p:nvGraphicFramePr>
        <p:xfrm>
          <a:off x="714375" y="3286125"/>
          <a:ext cx="7489825" cy="862013"/>
        </p:xfrm>
        <a:graphic>
          <a:graphicData uri="http://schemas.openxmlformats.org/presentationml/2006/ole">
            <mc:AlternateContent xmlns:mc="http://schemas.openxmlformats.org/markup-compatibility/2006">
              <mc:Choice xmlns:v="urn:schemas-microsoft-com:vml" Requires="v">
                <p:oleObj spid="_x0000_s65688" name="CorelDRAW" r:id="rId3" imgW="3979800" imgH="457920" progId="">
                  <p:embed/>
                </p:oleObj>
              </mc:Choice>
              <mc:Fallback>
                <p:oleObj name="CorelDRAW" r:id="rId3" imgW="3979800" imgH="4579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3286125"/>
                        <a:ext cx="748982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39" name="Object 3"/>
          <p:cNvGraphicFramePr>
            <a:graphicFrameLocks noChangeAspect="1"/>
          </p:cNvGraphicFramePr>
          <p:nvPr/>
        </p:nvGraphicFramePr>
        <p:xfrm>
          <a:off x="5857875" y="4429125"/>
          <a:ext cx="2273300" cy="2036763"/>
        </p:xfrm>
        <a:graphic>
          <a:graphicData uri="http://schemas.openxmlformats.org/presentationml/2006/ole">
            <mc:AlternateContent xmlns:mc="http://schemas.openxmlformats.org/markup-compatibility/2006">
              <mc:Choice xmlns:v="urn:schemas-microsoft-com:vml" Requires="v">
                <p:oleObj spid="_x0000_s65689" name="CorelDRAW" r:id="rId5" imgW="899280" imgH="806040" progId="">
                  <p:embed/>
                </p:oleObj>
              </mc:Choice>
              <mc:Fallback>
                <p:oleObj name="CorelDRAW" r:id="rId5" imgW="899280" imgH="8060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875" y="4429125"/>
                        <a:ext cx="2273300" cy="203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2" name="Text Box 20"/>
          <p:cNvSpPr txBox="1">
            <a:spLocks noChangeArrowheads="1"/>
          </p:cNvSpPr>
          <p:nvPr/>
        </p:nvSpPr>
        <p:spPr bwMode="auto">
          <a:xfrm>
            <a:off x="785813" y="4429125"/>
            <a:ext cx="4630737" cy="461963"/>
          </a:xfrm>
          <a:prstGeom prst="rect">
            <a:avLst/>
          </a:prstGeom>
          <a:noFill/>
          <a:ln w="9525">
            <a:noFill/>
            <a:miter lim="800000"/>
            <a:headEnd/>
            <a:tailEnd/>
          </a:ln>
        </p:spPr>
        <p:txBody>
          <a:bodyPr wrap="none">
            <a:spAutoFit/>
          </a:bodyPr>
          <a:lstStyle/>
          <a:p>
            <a:pPr eaLnBrk="0" hangingPunct="0"/>
            <a:r>
              <a:rPr lang="pt-BR"/>
              <a:t>          N     Sentido da leitura      1</a:t>
            </a:r>
          </a:p>
        </p:txBody>
      </p:sp>
      <p:sp>
        <p:nvSpPr>
          <p:cNvPr id="65543" name="Line 19"/>
          <p:cNvSpPr>
            <a:spLocks noChangeShapeType="1"/>
          </p:cNvSpPr>
          <p:nvPr/>
        </p:nvSpPr>
        <p:spPr bwMode="auto">
          <a:xfrm flipH="1">
            <a:off x="857250" y="4929188"/>
            <a:ext cx="4895850" cy="0"/>
          </a:xfrm>
          <a:prstGeom prst="line">
            <a:avLst/>
          </a:prstGeom>
          <a:noFill/>
          <a:ln w="9525">
            <a:solidFill>
              <a:schemeClr val="tx1"/>
            </a:solidFill>
            <a:round/>
            <a:headEnd/>
            <a:tailEnd type="triangle" w="med" len="med"/>
          </a:ln>
        </p:spPr>
        <p:txBody>
          <a:bodyPr/>
          <a:lstStyle/>
          <a:p>
            <a:endParaRPr lang="pt-BR"/>
          </a:p>
        </p:txBody>
      </p:sp>
      <p:sp>
        <p:nvSpPr>
          <p:cNvPr id="65544" name="Espaço Reservado para Número de Slide 11"/>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4F26049-16C7-406F-8F29-ECF5FACDDCA4}" type="slidenum">
              <a:rPr lang="en-US"/>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Espaço Reservado para Conteúdo 1"/>
          <p:cNvSpPr>
            <a:spLocks noGrp="1"/>
          </p:cNvSpPr>
          <p:nvPr>
            <p:ph idx="1"/>
          </p:nvPr>
        </p:nvSpPr>
        <p:spPr>
          <a:xfrm>
            <a:off x="500063" y="1071563"/>
            <a:ext cx="8229600" cy="5078412"/>
          </a:xfrm>
        </p:spPr>
        <p:txBody>
          <a:bodyPr/>
          <a:lstStyle/>
          <a:p>
            <a:pPr lvl="1">
              <a:lnSpc>
                <a:spcPct val="80000"/>
              </a:lnSpc>
              <a:buClr>
                <a:srgbClr val="FF3300"/>
              </a:buClr>
              <a:buFont typeface="Verdana" pitchFamily="34" charset="0"/>
              <a:buNone/>
            </a:pPr>
            <a:endParaRPr lang="en-US" sz="2400"/>
          </a:p>
          <a:p>
            <a:pPr lvl="1">
              <a:lnSpc>
                <a:spcPct val="80000"/>
              </a:lnSpc>
              <a:buClr>
                <a:srgbClr val="FF3300"/>
              </a:buClr>
              <a:buFont typeface="Wingdings" pitchFamily="2" charset="2"/>
              <a:buChar char="Ø"/>
            </a:pPr>
            <a:r>
              <a:rPr lang="en-US" sz="3200">
                <a:solidFill>
                  <a:srgbClr val="00B050"/>
                </a:solidFill>
              </a:rPr>
              <a:t>Muitos para muitos (N para N)  </a:t>
            </a:r>
            <a:endParaRPr lang="en-US" sz="3200"/>
          </a:p>
          <a:p>
            <a:pPr lvl="1">
              <a:lnSpc>
                <a:spcPct val="80000"/>
              </a:lnSpc>
              <a:buClr>
                <a:srgbClr val="FF3300"/>
              </a:buClr>
              <a:buFont typeface="Verdana" pitchFamily="34" charset="0"/>
              <a:buNone/>
            </a:pPr>
            <a:endParaRPr lang="en-US" sz="3200"/>
          </a:p>
          <a:p>
            <a:pPr lvl="1">
              <a:lnSpc>
                <a:spcPct val="80000"/>
              </a:lnSpc>
              <a:buClr>
                <a:srgbClr val="FF3300"/>
              </a:buClr>
              <a:buFont typeface="Verdana" pitchFamily="34" charset="0"/>
              <a:buNone/>
            </a:pPr>
            <a:endParaRPr lang="en-US" sz="3200"/>
          </a:p>
          <a:p>
            <a:pPr lvl="2">
              <a:lnSpc>
                <a:spcPct val="80000"/>
              </a:lnSpc>
              <a:buClr>
                <a:srgbClr val="FF3300"/>
              </a:buClr>
              <a:buFont typeface="Wingdings" pitchFamily="2" charset="2"/>
              <a:buChar char="Ø"/>
            </a:pPr>
            <a:r>
              <a:rPr lang="en-US" sz="3200"/>
              <a:t>Uma entidade em A está associada a qualquer número de entidades em B e uma entidade em B está associada a um número qualquer de entidades em A.</a:t>
            </a:r>
          </a:p>
          <a:p>
            <a:pPr lvl="2">
              <a:lnSpc>
                <a:spcPct val="80000"/>
              </a:lnSpc>
              <a:buClr>
                <a:srgbClr val="FF3300"/>
              </a:buClr>
              <a:buFont typeface="Wingdings 2" pitchFamily="18" charset="2"/>
              <a:buNone/>
            </a:pPr>
            <a:endParaRPr lang="en-US" sz="2400"/>
          </a:p>
          <a:p>
            <a:endParaRPr lang="pt-BR"/>
          </a:p>
        </p:txBody>
      </p:sp>
      <p:sp>
        <p:nvSpPr>
          <p:cNvPr id="3" name="Título 2"/>
          <p:cNvSpPr>
            <a:spLocks noGrp="1"/>
          </p:cNvSpPr>
          <p:nvPr>
            <p:ph type="title"/>
          </p:nvPr>
        </p:nvSpPr>
        <p:spPr>
          <a:xfrm>
            <a:off x="457200" y="274638"/>
            <a:ext cx="8229600" cy="654032"/>
          </a:xfrm>
        </p:spPr>
        <p:txBody>
          <a:bodyPr>
            <a:normAutofit fontScale="90000"/>
          </a:bodyPr>
          <a:lstStyle/>
          <a:p>
            <a:pPr algn="ctr" fontAlgn="auto">
              <a:spcAft>
                <a:spcPts val="0"/>
              </a:spcAft>
              <a:defRPr/>
            </a:pPr>
            <a:r>
              <a:rPr lang="pt-BR" sz="4000" dirty="0">
                <a:solidFill>
                  <a:srgbClr val="FF0000"/>
                </a:solidFill>
              </a:rPr>
              <a:t>Cardinalidade</a:t>
            </a:r>
            <a:endParaRPr lang="pt-BR" dirty="0"/>
          </a:p>
        </p:txBody>
      </p:sp>
      <p:sp>
        <p:nvSpPr>
          <p:cNvPr id="68611" name="Espaço Reservado para Número de Slide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9E1A9E2-9492-4361-BEB1-2390270414E4}"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pPr fontAlgn="auto">
              <a:spcAft>
                <a:spcPts val="0"/>
              </a:spcAft>
              <a:defRPr/>
            </a:pPr>
            <a:r>
              <a:rPr lang="en-US" sz="3600" dirty="0">
                <a:solidFill>
                  <a:srgbClr val="FF0000"/>
                </a:solidFill>
              </a:rPr>
              <a:t>Cardinalidade muitos para muitos</a:t>
            </a:r>
            <a:endParaRPr lang="pt-BR" sz="3600" dirty="0">
              <a:solidFill>
                <a:srgbClr val="FF0000"/>
              </a:solidFill>
            </a:endParaRPr>
          </a:p>
        </p:txBody>
      </p:sp>
      <p:sp>
        <p:nvSpPr>
          <p:cNvPr id="6" name="Rectangle 3" descr="Rectangle: Click to edit Master text styles&#10;Second level&#10;Third level&#10;Fourth level&#10;Fifth level"/>
          <p:cNvSpPr txBox="1">
            <a:spLocks noChangeArrowheads="1"/>
          </p:cNvSpPr>
          <p:nvPr/>
        </p:nvSpPr>
        <p:spPr>
          <a:xfrm>
            <a:off x="500063" y="1428750"/>
            <a:ext cx="7913687" cy="1785938"/>
          </a:xfrm>
          <a:prstGeom prst="rect">
            <a:avLst/>
          </a:prstGeom>
        </p:spPr>
        <p:txBody>
          <a:bodyPr>
            <a:normAutofit/>
          </a:bodyPr>
          <a:lstStyle/>
          <a:p>
            <a:pPr marL="365760" indent="-256032" fontAlgn="auto">
              <a:spcBef>
                <a:spcPts val="400"/>
              </a:spcBef>
              <a:spcAft>
                <a:spcPts val="0"/>
              </a:spcAft>
              <a:buClr>
                <a:srgbClr val="FF3300"/>
              </a:buClr>
              <a:buSzPct val="68000"/>
              <a:buFont typeface="Wingdings" pitchFamily="2" charset="2"/>
              <a:buChar char="Ø"/>
              <a:defRPr/>
            </a:pPr>
            <a:r>
              <a:rPr lang="en-US" sz="2600" dirty="0">
                <a:latin typeface="+mn-lt"/>
              </a:rPr>
              <a:t>Exemplos:</a:t>
            </a:r>
          </a:p>
          <a:p>
            <a:pPr marL="621792" lvl="1" indent="-228600" fontAlgn="auto">
              <a:spcBef>
                <a:spcPts val="324"/>
              </a:spcBef>
              <a:spcAft>
                <a:spcPts val="0"/>
              </a:spcAft>
              <a:buClr>
                <a:srgbClr val="FF3300"/>
              </a:buClr>
              <a:buFont typeface="Wingdings" pitchFamily="2" charset="2"/>
              <a:buChar char="Ø"/>
              <a:defRPr/>
            </a:pPr>
            <a:r>
              <a:rPr lang="en-US" sz="2200" dirty="0">
                <a:latin typeface="+mn-lt"/>
              </a:rPr>
              <a:t>Um funcionário participa de vários projetos. Um projeto pode ter a participação de até N funcionários</a:t>
            </a:r>
          </a:p>
        </p:txBody>
      </p:sp>
      <p:graphicFrame>
        <p:nvGraphicFramePr>
          <p:cNvPr id="6146" name="Object 2"/>
          <p:cNvGraphicFramePr>
            <a:graphicFrameLocks noChangeAspect="1"/>
          </p:cNvGraphicFramePr>
          <p:nvPr/>
        </p:nvGraphicFramePr>
        <p:xfrm>
          <a:off x="3500438" y="5000625"/>
          <a:ext cx="1809750" cy="1620838"/>
        </p:xfrm>
        <a:graphic>
          <a:graphicData uri="http://schemas.openxmlformats.org/presentationml/2006/ole">
            <mc:AlternateContent xmlns:mc="http://schemas.openxmlformats.org/markup-compatibility/2006">
              <mc:Choice xmlns:v="urn:schemas-microsoft-com:vml" Requires="v">
                <p:oleObj spid="_x0000_s6371" name="CorelDRAW" r:id="rId3" imgW="899280" imgH="806040" progId="">
                  <p:embed/>
                </p:oleObj>
              </mc:Choice>
              <mc:Fallback>
                <p:oleObj name="CorelDRAW" r:id="rId3" imgW="899280" imgH="8060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438" y="5000625"/>
                        <a:ext cx="1809750" cy="162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3"/>
          <p:cNvGraphicFramePr>
            <a:graphicFrameLocks noChangeAspect="1"/>
          </p:cNvGraphicFramePr>
          <p:nvPr/>
        </p:nvGraphicFramePr>
        <p:xfrm>
          <a:off x="785813" y="3071813"/>
          <a:ext cx="7132637" cy="820737"/>
        </p:xfrm>
        <a:graphic>
          <a:graphicData uri="http://schemas.openxmlformats.org/presentationml/2006/ole">
            <mc:AlternateContent xmlns:mc="http://schemas.openxmlformats.org/markup-compatibility/2006">
              <mc:Choice xmlns:v="urn:schemas-microsoft-com:vml" Requires="v">
                <p:oleObj spid="_x0000_s6372" name="CorelDRAW" r:id="rId5" imgW="3979800" imgH="457920" progId="">
                  <p:embed/>
                </p:oleObj>
              </mc:Choice>
              <mc:Fallback>
                <p:oleObj name="CorelDRAW" r:id="rId5" imgW="3979800" imgH="45792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3" y="3071813"/>
                        <a:ext cx="7132637"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8" name="Object 4"/>
          <p:cNvGraphicFramePr>
            <a:graphicFrameLocks noChangeAspect="1"/>
          </p:cNvGraphicFramePr>
          <p:nvPr/>
        </p:nvGraphicFramePr>
        <p:xfrm>
          <a:off x="785813" y="4214813"/>
          <a:ext cx="7046912" cy="811212"/>
        </p:xfrm>
        <a:graphic>
          <a:graphicData uri="http://schemas.openxmlformats.org/presentationml/2006/ole">
            <mc:AlternateContent xmlns:mc="http://schemas.openxmlformats.org/markup-compatibility/2006">
              <mc:Choice xmlns:v="urn:schemas-microsoft-com:vml" Requires="v">
                <p:oleObj spid="_x0000_s6373" name="CorelDRAW" r:id="rId7" imgW="3979800" imgH="457920" progId="">
                  <p:embed/>
                </p:oleObj>
              </mc:Choice>
              <mc:Fallback>
                <p:oleObj name="CorelDRAW" r:id="rId7" imgW="3979800" imgH="45792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813" y="4214813"/>
                        <a:ext cx="7046912"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Espaço Reservado para Número de Slide 8"/>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486BB1F-10C8-4495-BADC-EEE9C2135CB2}"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Espaço Reservado para Conteúdo 1"/>
          <p:cNvSpPr>
            <a:spLocks noGrp="1"/>
          </p:cNvSpPr>
          <p:nvPr>
            <p:ph idx="1"/>
          </p:nvPr>
        </p:nvSpPr>
        <p:spPr>
          <a:xfrm>
            <a:off x="457200" y="1481138"/>
            <a:ext cx="8229600" cy="5162550"/>
          </a:xfrm>
        </p:spPr>
        <p:txBody>
          <a:bodyPr/>
          <a:lstStyle/>
          <a:p>
            <a:pPr algn="just">
              <a:buClr>
                <a:srgbClr val="FF3300"/>
              </a:buClr>
              <a:buFont typeface="Wingdings" pitchFamily="2" charset="2"/>
              <a:buChar char="Ø"/>
            </a:pPr>
            <a:r>
              <a:rPr lang="en-US" sz="2400" dirty="0" err="1"/>
              <a:t>Indica</a:t>
            </a:r>
            <a:r>
              <a:rPr lang="en-US" sz="2400" dirty="0"/>
              <a:t> </a:t>
            </a:r>
            <a:r>
              <a:rPr lang="en-US" sz="2400" dirty="0" err="1"/>
              <a:t>quantos</a:t>
            </a:r>
            <a:r>
              <a:rPr lang="en-US" sz="2400" dirty="0"/>
              <a:t> </a:t>
            </a:r>
            <a:r>
              <a:rPr lang="en-US" sz="2400" dirty="0" err="1"/>
              <a:t>conjuntos</a:t>
            </a:r>
            <a:r>
              <a:rPr lang="en-US" sz="2400" dirty="0"/>
              <a:t> de </a:t>
            </a:r>
            <a:r>
              <a:rPr lang="en-US" sz="2400" dirty="0" err="1"/>
              <a:t>entidades</a:t>
            </a:r>
            <a:r>
              <a:rPr lang="en-US" sz="2400" dirty="0"/>
              <a:t> </a:t>
            </a:r>
            <a:r>
              <a:rPr lang="en-US" sz="2400" dirty="0" err="1"/>
              <a:t>estão</a:t>
            </a:r>
            <a:r>
              <a:rPr lang="en-US" sz="2400" dirty="0"/>
              <a:t> </a:t>
            </a:r>
            <a:r>
              <a:rPr lang="en-US" sz="2400" dirty="0" err="1"/>
              <a:t>envolvidos</a:t>
            </a:r>
            <a:r>
              <a:rPr lang="en-US" sz="2400" dirty="0"/>
              <a:t> </a:t>
            </a:r>
            <a:r>
              <a:rPr lang="en-US" sz="2400" dirty="0" err="1"/>
              <a:t>em</a:t>
            </a:r>
            <a:r>
              <a:rPr lang="en-US" sz="2400" dirty="0"/>
              <a:t> </a:t>
            </a:r>
            <a:r>
              <a:rPr lang="en-US" sz="2400" dirty="0" err="1"/>
              <a:t>determinado</a:t>
            </a:r>
            <a:r>
              <a:rPr lang="en-US" sz="2400" dirty="0"/>
              <a:t> </a:t>
            </a:r>
            <a:r>
              <a:rPr lang="en-US" sz="2400" dirty="0" err="1"/>
              <a:t>relacionamento</a:t>
            </a:r>
            <a:r>
              <a:rPr lang="en-US" sz="2400" dirty="0"/>
              <a:t>.</a:t>
            </a:r>
          </a:p>
          <a:p>
            <a:pPr algn="just">
              <a:buClr>
                <a:srgbClr val="FF3300"/>
              </a:buClr>
              <a:buFont typeface="Wingdings" pitchFamily="2" charset="2"/>
              <a:buChar char="Ø"/>
            </a:pPr>
            <a:endParaRPr lang="en-US" sz="2400" dirty="0"/>
          </a:p>
          <a:p>
            <a:pPr algn="just">
              <a:buClr>
                <a:srgbClr val="FF3300"/>
              </a:buClr>
              <a:buFont typeface="Wingdings" pitchFamily="2" charset="2"/>
              <a:buChar char="Ø"/>
            </a:pPr>
            <a:r>
              <a:rPr lang="en-US" sz="2400" dirty="0" err="1"/>
              <a:t>Os</a:t>
            </a:r>
            <a:r>
              <a:rPr lang="en-US" sz="2400" dirty="0"/>
              <a:t> </a:t>
            </a:r>
            <a:r>
              <a:rPr lang="en-US" sz="2400" dirty="0" err="1"/>
              <a:t>relacionamentos</a:t>
            </a:r>
            <a:r>
              <a:rPr lang="en-US" sz="2400" dirty="0"/>
              <a:t> </a:t>
            </a:r>
            <a:r>
              <a:rPr lang="en-US" sz="2400" dirty="0" err="1"/>
              <a:t>podem</a:t>
            </a:r>
            <a:r>
              <a:rPr lang="en-US" sz="2400" dirty="0"/>
              <a:t> </a:t>
            </a:r>
            <a:r>
              <a:rPr lang="en-US" sz="2400" dirty="0" err="1"/>
              <a:t>ter</a:t>
            </a:r>
            <a:r>
              <a:rPr lang="en-US" sz="2400" dirty="0"/>
              <a:t> </a:t>
            </a:r>
            <a:r>
              <a:rPr lang="en-US" sz="2400" dirty="0" err="1"/>
              <a:t>associado</a:t>
            </a:r>
            <a:r>
              <a:rPr lang="en-US" sz="2400" dirty="0"/>
              <a:t> </a:t>
            </a:r>
            <a:r>
              <a:rPr lang="en-US" sz="2400" dirty="0" err="1"/>
              <a:t>vários</a:t>
            </a:r>
            <a:r>
              <a:rPr lang="en-US" sz="2400" dirty="0"/>
              <a:t> </a:t>
            </a:r>
            <a:r>
              <a:rPr lang="en-US" sz="2400" dirty="0" err="1"/>
              <a:t>conjuntos</a:t>
            </a:r>
            <a:r>
              <a:rPr lang="en-US" sz="2400" dirty="0"/>
              <a:t> de </a:t>
            </a:r>
            <a:r>
              <a:rPr lang="en-US" sz="2400" dirty="0" err="1"/>
              <a:t>entidades</a:t>
            </a:r>
            <a:r>
              <a:rPr lang="en-US" sz="2400" dirty="0"/>
              <a:t>, </a:t>
            </a:r>
            <a:r>
              <a:rPr lang="en-US" sz="2400" dirty="0" err="1"/>
              <a:t>caracterizando</a:t>
            </a:r>
            <a:r>
              <a:rPr lang="en-US" sz="2400" dirty="0"/>
              <a:t>:</a:t>
            </a:r>
          </a:p>
          <a:p>
            <a:pPr lvl="1" algn="just">
              <a:buClr>
                <a:srgbClr val="FF3300"/>
              </a:buClr>
              <a:buFont typeface="Wingdings" pitchFamily="2" charset="2"/>
              <a:buChar char="Ø"/>
            </a:pPr>
            <a:r>
              <a:rPr lang="en-US" sz="2000" dirty="0" err="1"/>
              <a:t>relacionamentos</a:t>
            </a:r>
            <a:r>
              <a:rPr lang="en-US" sz="2000" dirty="0"/>
              <a:t> </a:t>
            </a:r>
            <a:r>
              <a:rPr lang="en-US" sz="2000" dirty="0" err="1"/>
              <a:t>binários</a:t>
            </a:r>
            <a:r>
              <a:rPr lang="en-US" sz="2000" dirty="0"/>
              <a:t> (</a:t>
            </a:r>
            <a:r>
              <a:rPr lang="en-US" sz="2000" dirty="0" err="1"/>
              <a:t>grau</a:t>
            </a:r>
            <a:r>
              <a:rPr lang="en-US" sz="2000" dirty="0"/>
              <a:t> de </a:t>
            </a:r>
            <a:r>
              <a:rPr lang="en-US" sz="2000" dirty="0" err="1"/>
              <a:t>relacionamento</a:t>
            </a:r>
            <a:r>
              <a:rPr lang="en-US" sz="2000" dirty="0"/>
              <a:t> 2)</a:t>
            </a:r>
          </a:p>
          <a:p>
            <a:pPr lvl="1" algn="just">
              <a:buClr>
                <a:srgbClr val="FF3300"/>
              </a:buClr>
              <a:buFont typeface="Wingdings" pitchFamily="2" charset="2"/>
              <a:buChar char="Ø"/>
            </a:pPr>
            <a:r>
              <a:rPr lang="en-US" sz="2000" dirty="0" err="1"/>
              <a:t>relacionamentos</a:t>
            </a:r>
            <a:r>
              <a:rPr lang="en-US" sz="2000" dirty="0"/>
              <a:t> </a:t>
            </a:r>
            <a:r>
              <a:rPr lang="en-US" sz="2000" dirty="0" err="1"/>
              <a:t>ternários</a:t>
            </a:r>
            <a:r>
              <a:rPr lang="en-US" sz="2000" dirty="0"/>
              <a:t> (</a:t>
            </a:r>
            <a:r>
              <a:rPr lang="en-US" sz="2000" dirty="0" err="1"/>
              <a:t>grau</a:t>
            </a:r>
            <a:r>
              <a:rPr lang="en-US" sz="2000" dirty="0"/>
              <a:t> 3)  entre outros</a:t>
            </a:r>
          </a:p>
          <a:p>
            <a:pPr lvl="1" algn="just">
              <a:buClr>
                <a:srgbClr val="FF3300"/>
              </a:buClr>
              <a:buFont typeface="Verdana" pitchFamily="34" charset="0"/>
              <a:buNone/>
            </a:pPr>
            <a:endParaRPr lang="en-US" sz="2000" dirty="0"/>
          </a:p>
          <a:p>
            <a:pPr algn="just">
              <a:buClr>
                <a:srgbClr val="FF3300"/>
              </a:buClr>
              <a:buFont typeface="Wingdings" pitchFamily="2" charset="2"/>
              <a:buChar char="Ø"/>
            </a:pPr>
            <a:r>
              <a:rPr lang="en-US" sz="2400" dirty="0"/>
              <a:t>É </a:t>
            </a:r>
            <a:r>
              <a:rPr lang="en-US" sz="2400" dirty="0" err="1"/>
              <a:t>importante</a:t>
            </a:r>
            <a:r>
              <a:rPr lang="en-US" sz="2400" dirty="0"/>
              <a:t> </a:t>
            </a:r>
            <a:r>
              <a:rPr lang="en-US" sz="2400" dirty="0" err="1"/>
              <a:t>observar</a:t>
            </a:r>
            <a:r>
              <a:rPr lang="en-US" sz="2400" dirty="0"/>
              <a:t> </a:t>
            </a:r>
            <a:r>
              <a:rPr lang="en-US" sz="2400" dirty="0" err="1"/>
              <a:t>que</a:t>
            </a:r>
            <a:r>
              <a:rPr lang="en-US" sz="2400" dirty="0"/>
              <a:t> um </a:t>
            </a:r>
            <a:r>
              <a:rPr lang="en-US" sz="2400" dirty="0" err="1"/>
              <a:t>relacionamento</a:t>
            </a:r>
            <a:r>
              <a:rPr lang="en-US" sz="2400" dirty="0"/>
              <a:t> com </a:t>
            </a:r>
            <a:r>
              <a:rPr lang="en-US" sz="2400" dirty="0" err="1"/>
              <a:t>grau</a:t>
            </a:r>
            <a:r>
              <a:rPr lang="en-US" sz="2400" dirty="0"/>
              <a:t> N &gt; 2 </a:t>
            </a:r>
            <a:r>
              <a:rPr lang="en-US" sz="2400" dirty="0" err="1"/>
              <a:t>só</a:t>
            </a:r>
            <a:r>
              <a:rPr lang="en-US" sz="2400" dirty="0"/>
              <a:t> é </a:t>
            </a:r>
            <a:r>
              <a:rPr lang="en-US" sz="2400" dirty="0" err="1"/>
              <a:t>justificável</a:t>
            </a:r>
            <a:r>
              <a:rPr lang="en-US" sz="2400" dirty="0"/>
              <a:t> se </a:t>
            </a:r>
            <a:r>
              <a:rPr lang="en-US" sz="2400" dirty="0" err="1"/>
              <a:t>não</a:t>
            </a:r>
            <a:r>
              <a:rPr lang="en-US" sz="2400" dirty="0"/>
              <a:t> </a:t>
            </a:r>
            <a:r>
              <a:rPr lang="en-US" sz="2400" dirty="0" err="1"/>
              <a:t>puder</a:t>
            </a:r>
            <a:r>
              <a:rPr lang="en-US" sz="2400" dirty="0"/>
              <a:t> </a:t>
            </a:r>
            <a:r>
              <a:rPr lang="en-US" sz="2400" dirty="0" err="1"/>
              <a:t>ser</a:t>
            </a:r>
            <a:r>
              <a:rPr lang="en-US" sz="2400" dirty="0"/>
              <a:t> </a:t>
            </a:r>
            <a:r>
              <a:rPr lang="en-US" sz="2400" dirty="0" err="1"/>
              <a:t>decomposto</a:t>
            </a:r>
            <a:r>
              <a:rPr lang="en-US" sz="2400" dirty="0"/>
              <a:t> </a:t>
            </a:r>
            <a:r>
              <a:rPr lang="en-US" sz="2400" dirty="0" err="1"/>
              <a:t>em</a:t>
            </a:r>
            <a:r>
              <a:rPr lang="en-US" sz="2400" dirty="0"/>
              <a:t> </a:t>
            </a:r>
            <a:r>
              <a:rPr lang="en-US" sz="2400" dirty="0" err="1"/>
              <a:t>relacionamentos</a:t>
            </a:r>
            <a:r>
              <a:rPr lang="en-US" sz="2400" dirty="0"/>
              <a:t> com </a:t>
            </a:r>
            <a:r>
              <a:rPr lang="en-US" sz="2400" dirty="0" err="1"/>
              <a:t>graus</a:t>
            </a:r>
            <a:r>
              <a:rPr lang="en-US" sz="2400" dirty="0"/>
              <a:t> </a:t>
            </a:r>
            <a:r>
              <a:rPr lang="en-US" sz="2400" dirty="0" err="1"/>
              <a:t>menores</a:t>
            </a:r>
            <a:r>
              <a:rPr lang="en-US" sz="2400" dirty="0"/>
              <a:t>.</a:t>
            </a:r>
          </a:p>
          <a:p>
            <a:endParaRPr lang="pt-BR" dirty="0"/>
          </a:p>
        </p:txBody>
      </p:sp>
      <p:sp>
        <p:nvSpPr>
          <p:cNvPr id="3" name="Título 2"/>
          <p:cNvSpPr>
            <a:spLocks noGrp="1"/>
          </p:cNvSpPr>
          <p:nvPr>
            <p:ph type="title"/>
          </p:nvPr>
        </p:nvSpPr>
        <p:spPr/>
        <p:txBody>
          <a:bodyPr/>
          <a:lstStyle/>
          <a:p>
            <a:pPr algn="ctr" fontAlgn="auto">
              <a:spcAft>
                <a:spcPts val="0"/>
              </a:spcAft>
              <a:defRPr/>
            </a:pPr>
            <a:r>
              <a:rPr lang="en-US" sz="4400" dirty="0">
                <a:solidFill>
                  <a:srgbClr val="FF0000"/>
                </a:solidFill>
              </a:rPr>
              <a:t>Grau de Relacionamento</a:t>
            </a:r>
            <a:endParaRPr lang="pt-BR" dirty="0">
              <a:solidFill>
                <a:srgbClr val="FF0000"/>
              </a:solidFill>
            </a:endParaRPr>
          </a:p>
        </p:txBody>
      </p:sp>
      <p:sp>
        <p:nvSpPr>
          <p:cNvPr id="75779" name="Espaço Reservado para Número de Slide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890731C-0F17-427A-9C26-C0E17F0CCAA6}"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Espaço Reservado para Conteúdo 1"/>
          <p:cNvSpPr>
            <a:spLocks noGrp="1"/>
          </p:cNvSpPr>
          <p:nvPr>
            <p:ph idx="1"/>
          </p:nvPr>
        </p:nvSpPr>
        <p:spPr>
          <a:xfrm>
            <a:off x="457200" y="1143000"/>
            <a:ext cx="8229600" cy="5357813"/>
          </a:xfrm>
        </p:spPr>
        <p:txBody>
          <a:bodyPr/>
          <a:lstStyle/>
          <a:p>
            <a:pPr>
              <a:lnSpc>
                <a:spcPct val="80000"/>
              </a:lnSpc>
              <a:buClr>
                <a:srgbClr val="FF3300"/>
              </a:buClr>
              <a:buFont typeface="Wingdings" pitchFamily="2" charset="2"/>
              <a:buChar char="Ø"/>
            </a:pPr>
            <a:r>
              <a:rPr lang="en-US" sz="2500" dirty="0" err="1">
                <a:latin typeface="Arial" panose="020B0604020202020204" pitchFamily="34" charset="0"/>
                <a:cs typeface="Arial" panose="020B0604020202020204" pitchFamily="34" charset="0"/>
              </a:rPr>
              <a:t>Os</a:t>
            </a:r>
            <a:r>
              <a:rPr lang="en-US" sz="2500" dirty="0">
                <a:latin typeface="Arial" panose="020B0604020202020204" pitchFamily="34" charset="0"/>
                <a:cs typeface="Arial" panose="020B0604020202020204" pitchFamily="34" charset="0"/>
              </a:rPr>
              <a:t> dados do </a:t>
            </a:r>
            <a:r>
              <a:rPr lang="en-US" sz="2500" dirty="0" err="1">
                <a:latin typeface="Arial" panose="020B0604020202020204" pitchFamily="34" charset="0"/>
                <a:cs typeface="Arial" panose="020B0604020202020204" pitchFamily="34" charset="0"/>
              </a:rPr>
              <a:t>mundo</a:t>
            </a:r>
            <a:r>
              <a:rPr lang="en-US" sz="2500" dirty="0">
                <a:latin typeface="Arial" panose="020B0604020202020204" pitchFamily="34" charset="0"/>
                <a:cs typeface="Arial" panose="020B0604020202020204" pitchFamily="34" charset="0"/>
              </a:rPr>
              <a:t> real </a:t>
            </a:r>
            <a:r>
              <a:rPr lang="en-US" sz="2500" dirty="0" err="1">
                <a:latin typeface="Arial" panose="020B0604020202020204" pitchFamily="34" charset="0"/>
                <a:cs typeface="Arial" panose="020B0604020202020204" pitchFamily="34" charset="0"/>
              </a:rPr>
              <a:t>são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representados</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por</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meio</a:t>
            </a:r>
            <a:r>
              <a:rPr lang="en-US" sz="2500" dirty="0">
                <a:latin typeface="Arial" panose="020B0604020202020204" pitchFamily="34" charset="0"/>
                <a:cs typeface="Arial" panose="020B0604020202020204" pitchFamily="34" charset="0"/>
              </a:rPr>
              <a:t> de:</a:t>
            </a:r>
          </a:p>
          <a:p>
            <a:pPr>
              <a:lnSpc>
                <a:spcPct val="80000"/>
              </a:lnSpc>
              <a:buClr>
                <a:srgbClr val="FF3300"/>
              </a:buClr>
              <a:buFont typeface="Wingdings" pitchFamily="2" charset="2"/>
              <a:buChar char="Ø"/>
            </a:pPr>
            <a:endParaRPr lang="en-US" sz="2500" dirty="0">
              <a:solidFill>
                <a:srgbClr val="00B050"/>
              </a:solidFill>
              <a:latin typeface="Arial" panose="020B0604020202020204" pitchFamily="34" charset="0"/>
              <a:cs typeface="Arial" panose="020B0604020202020204" pitchFamily="34" charset="0"/>
            </a:endParaRPr>
          </a:p>
          <a:p>
            <a:pPr>
              <a:lnSpc>
                <a:spcPct val="80000"/>
              </a:lnSpc>
              <a:buClr>
                <a:srgbClr val="FF3300"/>
              </a:buClr>
              <a:buFont typeface="Wingdings" pitchFamily="2" charset="2"/>
              <a:buChar char="Ø"/>
            </a:pPr>
            <a:r>
              <a:rPr lang="en-US" sz="2500" b="1" dirty="0" err="1">
                <a:solidFill>
                  <a:srgbClr val="00B050"/>
                </a:solidFill>
                <a:latin typeface="Arial" panose="020B0604020202020204" pitchFamily="34" charset="0"/>
                <a:cs typeface="Arial" panose="020B0604020202020204" pitchFamily="34" charset="0"/>
              </a:rPr>
              <a:t>Conjunto</a:t>
            </a:r>
            <a:r>
              <a:rPr lang="en-US" sz="2500" b="1" dirty="0">
                <a:solidFill>
                  <a:srgbClr val="00B050"/>
                </a:solidFill>
                <a:latin typeface="Arial" panose="020B0604020202020204" pitchFamily="34" charset="0"/>
                <a:cs typeface="Arial" panose="020B0604020202020204" pitchFamily="34" charset="0"/>
              </a:rPr>
              <a:t> de </a:t>
            </a:r>
            <a:r>
              <a:rPr lang="en-US" sz="2500" b="1" dirty="0" err="1">
                <a:solidFill>
                  <a:srgbClr val="00B050"/>
                </a:solidFill>
                <a:latin typeface="Arial" panose="020B0604020202020204" pitchFamily="34" charset="0"/>
                <a:cs typeface="Arial" panose="020B0604020202020204" pitchFamily="34" charset="0"/>
              </a:rPr>
              <a:t>Entidades</a:t>
            </a:r>
            <a:r>
              <a:rPr lang="en-US" sz="2500" b="1" dirty="0">
                <a:solidFill>
                  <a:srgbClr val="00B050"/>
                </a:solidFill>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representa</a:t>
            </a:r>
            <a:r>
              <a:rPr lang="en-US" sz="2500" dirty="0">
                <a:latin typeface="Arial" panose="020B0604020202020204" pitchFamily="34" charset="0"/>
                <a:cs typeface="Arial" panose="020B0604020202020204" pitchFamily="34" charset="0"/>
              </a:rPr>
              <a:t> um </a:t>
            </a:r>
            <a:r>
              <a:rPr lang="en-US" sz="2500" dirty="0" err="1">
                <a:latin typeface="Arial" panose="020B0604020202020204" pitchFamily="34" charset="0"/>
                <a:cs typeface="Arial" panose="020B0604020202020204" pitchFamily="34" charset="0"/>
              </a:rPr>
              <a:t>conjunto</a:t>
            </a:r>
            <a:r>
              <a:rPr lang="en-US" sz="2500" dirty="0">
                <a:latin typeface="Arial" panose="020B0604020202020204" pitchFamily="34" charset="0"/>
                <a:cs typeface="Arial" panose="020B0604020202020204" pitchFamily="34" charset="0"/>
              </a:rPr>
              <a:t> de </a:t>
            </a:r>
            <a:r>
              <a:rPr lang="en-US" sz="2500" dirty="0" err="1">
                <a:latin typeface="Arial" panose="020B0604020202020204" pitchFamily="34" charset="0"/>
                <a:cs typeface="Arial" panose="020B0604020202020204" pitchFamily="34" charset="0"/>
              </a:rPr>
              <a:t>elementos</a:t>
            </a:r>
            <a:r>
              <a:rPr lang="en-US" sz="2500" dirty="0">
                <a:latin typeface="Arial" panose="020B0604020202020204" pitchFamily="34" charset="0"/>
                <a:cs typeface="Arial" panose="020B0604020202020204" pitchFamily="34" charset="0"/>
              </a:rPr>
              <a:t> do </a:t>
            </a:r>
            <a:r>
              <a:rPr lang="en-US" sz="2500" dirty="0" err="1">
                <a:latin typeface="Arial" panose="020B0604020202020204" pitchFamily="34" charset="0"/>
                <a:cs typeface="Arial" panose="020B0604020202020204" pitchFamily="34" charset="0"/>
              </a:rPr>
              <a:t>mundo</a:t>
            </a:r>
            <a:r>
              <a:rPr lang="en-US" sz="2500" dirty="0">
                <a:latin typeface="Arial" panose="020B0604020202020204" pitchFamily="34" charset="0"/>
                <a:cs typeface="Arial" panose="020B0604020202020204" pitchFamily="34" charset="0"/>
              </a:rPr>
              <a:t> real </a:t>
            </a:r>
            <a:r>
              <a:rPr lang="en-US" sz="2500" dirty="0" err="1">
                <a:latin typeface="Arial" panose="020B0604020202020204" pitchFamily="34" charset="0"/>
                <a:cs typeface="Arial" panose="020B0604020202020204" pitchFamily="34" charset="0"/>
              </a:rPr>
              <a:t>que</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têm</a:t>
            </a:r>
            <a:r>
              <a:rPr lang="en-US" sz="2500" dirty="0">
                <a:latin typeface="Arial" panose="020B0604020202020204" pitchFamily="34" charset="0"/>
                <a:cs typeface="Arial" panose="020B0604020202020204" pitchFamily="34" charset="0"/>
              </a:rPr>
              <a:t> a </a:t>
            </a:r>
            <a:r>
              <a:rPr lang="en-US" sz="2500" dirty="0" err="1">
                <a:latin typeface="Arial" panose="020B0604020202020204" pitchFamily="34" charset="0"/>
                <a:cs typeface="Arial" panose="020B0604020202020204" pitchFamily="34" charset="0"/>
              </a:rPr>
              <a:t>mesma</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estrutura</a:t>
            </a:r>
            <a:r>
              <a:rPr lang="en-US" sz="2500" dirty="0">
                <a:latin typeface="Arial" panose="020B0604020202020204" pitchFamily="34" charset="0"/>
                <a:cs typeface="Arial" panose="020B0604020202020204" pitchFamily="34" charset="0"/>
              </a:rPr>
              <a:t>” e o </a:t>
            </a:r>
            <a:r>
              <a:rPr lang="en-US" sz="2500" dirty="0" err="1">
                <a:latin typeface="Arial" panose="020B0604020202020204" pitchFamily="34" charset="0"/>
                <a:cs typeface="Arial" panose="020B0604020202020204" pitchFamily="34" charset="0"/>
              </a:rPr>
              <a:t>mesmo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significado</a:t>
            </a:r>
            <a:r>
              <a:rPr lang="en-US" sz="2500" dirty="0">
                <a:latin typeface="Arial" panose="020B0604020202020204" pitchFamily="34" charset="0"/>
                <a:cs typeface="Arial" panose="020B0604020202020204" pitchFamily="34" charset="0"/>
              </a:rPr>
              <a:t>”</a:t>
            </a:r>
          </a:p>
          <a:p>
            <a:pPr lvl="1">
              <a:lnSpc>
                <a:spcPct val="80000"/>
              </a:lnSpc>
              <a:buClr>
                <a:srgbClr val="FF3300"/>
              </a:buClr>
              <a:buFont typeface="Wingdings" pitchFamily="2" charset="2"/>
              <a:buChar char="Ø"/>
            </a:pPr>
            <a:r>
              <a:rPr lang="en-US" sz="2500" dirty="0" err="1">
                <a:latin typeface="Arial" panose="020B0604020202020204" pitchFamily="34" charset="0"/>
                <a:cs typeface="Arial" panose="020B0604020202020204" pitchFamily="34" charset="0"/>
              </a:rPr>
              <a:t>Estrutural</a:t>
            </a:r>
            <a:r>
              <a:rPr lang="en-US" sz="2500" dirty="0">
                <a:latin typeface="Arial" panose="020B0604020202020204" pitchFamily="34" charset="0"/>
                <a:cs typeface="Arial" panose="020B0604020202020204" pitchFamily="34" charset="0"/>
              </a:rPr>
              <a:t> e </a:t>
            </a:r>
            <a:r>
              <a:rPr lang="en-US" sz="2500" dirty="0" err="1">
                <a:latin typeface="Arial" panose="020B0604020202020204" pitchFamily="34" charset="0"/>
                <a:cs typeface="Arial" panose="020B0604020202020204" pitchFamily="34" charset="0"/>
              </a:rPr>
              <a:t>semanticamente</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iguais</a:t>
            </a:r>
            <a:endParaRPr lang="en-US" sz="2500" dirty="0">
              <a:latin typeface="Arial" panose="020B0604020202020204" pitchFamily="34" charset="0"/>
              <a:cs typeface="Arial" panose="020B0604020202020204" pitchFamily="34" charset="0"/>
            </a:endParaRPr>
          </a:p>
          <a:p>
            <a:pPr lvl="1">
              <a:lnSpc>
                <a:spcPct val="80000"/>
              </a:lnSpc>
              <a:buClr>
                <a:srgbClr val="FF3300"/>
              </a:buClr>
              <a:buFont typeface="Wingdings" pitchFamily="2" charset="2"/>
              <a:buChar char="Ø"/>
            </a:pPr>
            <a:r>
              <a:rPr lang="en-US" sz="2500" dirty="0">
                <a:latin typeface="Arial" panose="020B0604020202020204" pitchFamily="34" charset="0"/>
                <a:cs typeface="Arial" panose="020B0604020202020204" pitchFamily="34" charset="0"/>
              </a:rPr>
              <a:t>Ex: </a:t>
            </a:r>
            <a:r>
              <a:rPr lang="en-US" sz="2500" dirty="0" err="1">
                <a:latin typeface="Arial" panose="020B0604020202020204" pitchFamily="34" charset="0"/>
                <a:cs typeface="Arial" panose="020B0604020202020204" pitchFamily="34" charset="0"/>
              </a:rPr>
              <a:t>Produtos</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Cursos</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Alunos</a:t>
            </a:r>
            <a:r>
              <a:rPr lang="en-US" sz="2500" dirty="0">
                <a:latin typeface="Arial" panose="020B0604020202020204" pitchFamily="34" charset="0"/>
                <a:cs typeface="Arial" panose="020B0604020202020204" pitchFamily="34" charset="0"/>
              </a:rPr>
              <a:t>, etc.</a:t>
            </a:r>
          </a:p>
          <a:p>
            <a:pPr lvl="1">
              <a:lnSpc>
                <a:spcPct val="80000"/>
              </a:lnSpc>
              <a:buClr>
                <a:srgbClr val="FF3300"/>
              </a:buClr>
              <a:buFont typeface="Wingdings" pitchFamily="2" charset="2"/>
              <a:buChar char="Ø"/>
            </a:pPr>
            <a:endParaRPr lang="en-US" sz="2500" dirty="0">
              <a:latin typeface="Arial" panose="020B0604020202020204" pitchFamily="34" charset="0"/>
              <a:cs typeface="Arial" panose="020B0604020202020204" pitchFamily="34" charset="0"/>
            </a:endParaRPr>
          </a:p>
          <a:p>
            <a:pPr>
              <a:lnSpc>
                <a:spcPct val="80000"/>
              </a:lnSpc>
              <a:buClr>
                <a:srgbClr val="FF3300"/>
              </a:buClr>
              <a:buFont typeface="Wingdings" pitchFamily="2" charset="2"/>
              <a:buChar char="Ø"/>
            </a:pPr>
            <a:r>
              <a:rPr lang="en-US" sz="2500" b="1" dirty="0" err="1">
                <a:solidFill>
                  <a:srgbClr val="00B050"/>
                </a:solidFill>
                <a:latin typeface="Arial" panose="020B0604020202020204" pitchFamily="34" charset="0"/>
                <a:cs typeface="Arial" panose="020B0604020202020204" pitchFamily="34" charset="0"/>
              </a:rPr>
              <a:t>Atributos</a:t>
            </a:r>
            <a:r>
              <a:rPr lang="en-US" sz="2500" b="1" dirty="0">
                <a:solidFill>
                  <a:srgbClr val="00B050"/>
                </a:solidFill>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Propriedades</a:t>
            </a:r>
            <a:r>
              <a:rPr lang="en-US" sz="2500" dirty="0">
                <a:latin typeface="Arial" panose="020B0604020202020204" pitchFamily="34" charset="0"/>
                <a:cs typeface="Arial" panose="020B0604020202020204" pitchFamily="34" charset="0"/>
              </a:rPr>
              <a:t> que </a:t>
            </a:r>
            <a:r>
              <a:rPr lang="en-US" sz="2500" dirty="0" err="1">
                <a:latin typeface="Arial" panose="020B0604020202020204" pitchFamily="34" charset="0"/>
                <a:cs typeface="Arial" panose="020B0604020202020204" pitchFamily="34" charset="0"/>
              </a:rPr>
              <a:t>descrevem</a:t>
            </a:r>
            <a:r>
              <a:rPr lang="en-US" sz="2500" dirty="0">
                <a:latin typeface="Arial" panose="020B0604020202020204" pitchFamily="34" charset="0"/>
                <a:cs typeface="Arial" panose="020B0604020202020204" pitchFamily="34" charset="0"/>
              </a:rPr>
              <a:t> a </a:t>
            </a:r>
            <a:r>
              <a:rPr lang="en-US" sz="2500" dirty="0" err="1">
                <a:latin typeface="Arial" panose="020B0604020202020204" pitchFamily="34" charset="0"/>
                <a:cs typeface="Arial" panose="020B0604020202020204" pitchFamily="34" charset="0"/>
              </a:rPr>
              <a:t>entidade</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ou</a:t>
            </a:r>
            <a:r>
              <a:rPr lang="en-US" sz="2500" dirty="0">
                <a:latin typeface="Arial" panose="020B0604020202020204" pitchFamily="34" charset="0"/>
                <a:cs typeface="Arial" panose="020B0604020202020204" pitchFamily="34" charset="0"/>
              </a:rPr>
              <a:t> o </a:t>
            </a:r>
            <a:r>
              <a:rPr lang="en-US" sz="2500" dirty="0" err="1">
                <a:latin typeface="Arial" panose="020B0604020202020204" pitchFamily="34" charset="0"/>
                <a:cs typeface="Arial" panose="020B0604020202020204" pitchFamily="34" charset="0"/>
              </a:rPr>
              <a:t>relacionamento</a:t>
            </a:r>
            <a:r>
              <a:rPr lang="en-US" sz="2500" dirty="0">
                <a:latin typeface="Arial" panose="020B0604020202020204" pitchFamily="34" charset="0"/>
                <a:cs typeface="Arial" panose="020B0604020202020204" pitchFamily="34" charset="0"/>
              </a:rPr>
              <a:t> entre </a:t>
            </a:r>
            <a:r>
              <a:rPr lang="en-US" sz="2500" dirty="0" err="1">
                <a:latin typeface="Arial" panose="020B0604020202020204" pitchFamily="34" charset="0"/>
                <a:cs typeface="Arial" panose="020B0604020202020204" pitchFamily="34" charset="0"/>
              </a:rPr>
              <a:t>entidades</a:t>
            </a:r>
            <a:r>
              <a:rPr lang="en-US" sz="2500" dirty="0">
                <a:latin typeface="Arial" panose="020B0604020202020204" pitchFamily="34" charset="0"/>
                <a:cs typeface="Arial" panose="020B0604020202020204" pitchFamily="34" charset="0"/>
              </a:rPr>
              <a:t>.</a:t>
            </a:r>
          </a:p>
          <a:p>
            <a:pPr>
              <a:lnSpc>
                <a:spcPct val="80000"/>
              </a:lnSpc>
              <a:buClr>
                <a:srgbClr val="FF3300"/>
              </a:buClr>
              <a:buFont typeface="Wingdings" pitchFamily="2" charset="2"/>
              <a:buChar char="Ø"/>
            </a:pPr>
            <a:r>
              <a:rPr lang="en-US" sz="2500" dirty="0">
                <a:latin typeface="Arial" panose="020B0604020202020204" pitchFamily="34" charset="0"/>
                <a:cs typeface="Arial" panose="020B0604020202020204" pitchFamily="34" charset="0"/>
              </a:rPr>
              <a:t> </a:t>
            </a:r>
          </a:p>
          <a:p>
            <a:pPr>
              <a:lnSpc>
                <a:spcPct val="80000"/>
              </a:lnSpc>
              <a:buClr>
                <a:srgbClr val="FF3300"/>
              </a:buClr>
              <a:buFont typeface="Wingdings" pitchFamily="2" charset="2"/>
              <a:buChar char="Ø"/>
            </a:pPr>
            <a:r>
              <a:rPr lang="en-US" sz="2500" b="1" dirty="0" err="1">
                <a:solidFill>
                  <a:srgbClr val="00B050"/>
                </a:solidFill>
                <a:latin typeface="Arial" panose="020B0604020202020204" pitchFamily="34" charset="0"/>
                <a:cs typeface="Arial" panose="020B0604020202020204" pitchFamily="34" charset="0"/>
              </a:rPr>
              <a:t>Relacionamento</a:t>
            </a:r>
            <a:r>
              <a:rPr lang="en-US" sz="2500" b="1" dirty="0">
                <a:solidFill>
                  <a:srgbClr val="00B050"/>
                </a:solidFill>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conjunto</a:t>
            </a:r>
            <a:r>
              <a:rPr lang="en-US" sz="2500" dirty="0">
                <a:latin typeface="Arial" panose="020B0604020202020204" pitchFamily="34" charset="0"/>
                <a:cs typeface="Arial" panose="020B0604020202020204" pitchFamily="34" charset="0"/>
              </a:rPr>
              <a:t> de </a:t>
            </a:r>
            <a:r>
              <a:rPr lang="en-US" sz="2500" dirty="0" err="1">
                <a:latin typeface="Arial" panose="020B0604020202020204" pitchFamily="34" charset="0"/>
                <a:cs typeface="Arial" panose="020B0604020202020204" pitchFamily="34" charset="0"/>
              </a:rPr>
              <a:t>associações</a:t>
            </a:r>
            <a:r>
              <a:rPr lang="en-US" sz="2500" dirty="0">
                <a:latin typeface="Arial" panose="020B0604020202020204" pitchFamily="34" charset="0"/>
                <a:cs typeface="Arial" panose="020B0604020202020204" pitchFamily="34" charset="0"/>
              </a:rPr>
              <a:t> entre </a:t>
            </a:r>
            <a:r>
              <a:rPr lang="en-US" sz="2500" dirty="0" err="1">
                <a:latin typeface="Arial" panose="020B0604020202020204" pitchFamily="34" charset="0"/>
                <a:cs typeface="Arial" panose="020B0604020202020204" pitchFamily="34" charset="0"/>
              </a:rPr>
              <a:t>conjunto</a:t>
            </a:r>
            <a:r>
              <a:rPr lang="en-US" sz="2500" dirty="0">
                <a:latin typeface="Arial" panose="020B0604020202020204" pitchFamily="34" charset="0"/>
                <a:cs typeface="Arial" panose="020B0604020202020204" pitchFamily="34" charset="0"/>
              </a:rPr>
              <a:t> de </a:t>
            </a:r>
            <a:r>
              <a:rPr lang="en-US" sz="2500" dirty="0" err="1">
                <a:latin typeface="Arial" panose="020B0604020202020204" pitchFamily="34" charset="0"/>
                <a:cs typeface="Arial" panose="020B0604020202020204" pitchFamily="34" charset="0"/>
              </a:rPr>
              <a:t>entidades</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podem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ser</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caracterizados</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por</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atributos</a:t>
            </a:r>
            <a:r>
              <a:rPr lang="en-US" sz="2500" dirty="0">
                <a:latin typeface="Arial" panose="020B0604020202020204" pitchFamily="34" charset="0"/>
                <a:cs typeface="Arial" panose="020B0604020202020204" pitchFamily="34" charset="0"/>
              </a:rPr>
              <a:t>.</a:t>
            </a:r>
          </a:p>
          <a:p>
            <a:endParaRPr lang="pt-BR" dirty="0"/>
          </a:p>
        </p:txBody>
      </p:sp>
      <p:sp>
        <p:nvSpPr>
          <p:cNvPr id="3" name="Título 2"/>
          <p:cNvSpPr>
            <a:spLocks noGrp="1"/>
          </p:cNvSpPr>
          <p:nvPr>
            <p:ph type="title"/>
          </p:nvPr>
        </p:nvSpPr>
        <p:spPr>
          <a:xfrm>
            <a:off x="457200" y="274638"/>
            <a:ext cx="8229600" cy="796908"/>
          </a:xfrm>
        </p:spPr>
        <p:txBody>
          <a:bodyPr/>
          <a:lstStyle/>
          <a:p>
            <a:pPr algn="ctr" fontAlgn="auto">
              <a:spcAft>
                <a:spcPts val="0"/>
              </a:spcAft>
              <a:defRPr/>
            </a:pPr>
            <a:r>
              <a:rPr lang="en-US" sz="3200" dirty="0">
                <a:solidFill>
                  <a:srgbClr val="FF0000"/>
                </a:solidFill>
              </a:rPr>
              <a:t>Modelo Entidade-Relacionamento (MER)</a:t>
            </a:r>
            <a:endParaRPr lang="pt-BR" sz="3200" dirty="0"/>
          </a:p>
        </p:txBody>
      </p:sp>
      <p:sp>
        <p:nvSpPr>
          <p:cNvPr id="38915" name="Espaço Reservado para Número de Slide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673CC6F-C883-4D21-8521-5C4D1847E221}" type="slidenum">
              <a:rPr lang="en-US"/>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57200" y="274638"/>
            <a:ext cx="8229600" cy="725470"/>
          </a:xfrm>
        </p:spPr>
        <p:txBody>
          <a:bodyPr>
            <a:normAutofit fontScale="90000"/>
          </a:bodyPr>
          <a:lstStyle/>
          <a:p>
            <a:pPr algn="ctr" fontAlgn="auto">
              <a:spcAft>
                <a:spcPts val="0"/>
              </a:spcAft>
              <a:defRPr/>
            </a:pPr>
            <a:r>
              <a:rPr lang="en-US" sz="4400" dirty="0">
                <a:solidFill>
                  <a:srgbClr val="FF0000"/>
                </a:solidFill>
              </a:rPr>
              <a:t>Relacionamento Ternário </a:t>
            </a:r>
            <a:endParaRPr lang="pt-BR" dirty="0">
              <a:solidFill>
                <a:srgbClr val="FF0000"/>
              </a:solidFill>
            </a:endParaRPr>
          </a:p>
        </p:txBody>
      </p:sp>
      <p:sp>
        <p:nvSpPr>
          <p:cNvPr id="4" name="Rectangle 3" descr="Rectangle: Click to edit Master text styles&#10;Second level&#10;Third level&#10;Fourth level&#10;Fifth level"/>
          <p:cNvSpPr txBox="1">
            <a:spLocks noChangeArrowheads="1"/>
          </p:cNvSpPr>
          <p:nvPr/>
        </p:nvSpPr>
        <p:spPr>
          <a:xfrm>
            <a:off x="357188" y="1143000"/>
            <a:ext cx="8358187" cy="2357438"/>
          </a:xfrm>
          <a:prstGeom prst="rect">
            <a:avLst/>
          </a:prstGeom>
        </p:spPr>
        <p:txBody>
          <a:bodyPr>
            <a:normAutofit/>
          </a:bodyPr>
          <a:lstStyle/>
          <a:p>
            <a:pPr marL="365760" indent="-256032" algn="just" fontAlgn="auto">
              <a:lnSpc>
                <a:spcPct val="90000"/>
              </a:lnSpc>
              <a:spcBef>
                <a:spcPts val="400"/>
              </a:spcBef>
              <a:spcAft>
                <a:spcPts val="0"/>
              </a:spcAft>
              <a:buClr>
                <a:srgbClr val="FF3300"/>
              </a:buClr>
              <a:buSzPct val="68000"/>
              <a:buFont typeface="Wingdings" pitchFamily="2" charset="2"/>
              <a:buChar char="Ø"/>
              <a:defRPr/>
            </a:pPr>
            <a:r>
              <a:rPr lang="en-US" sz="2300" dirty="0">
                <a:latin typeface="+mn-lt"/>
              </a:rPr>
              <a:t>Os relacionamentos entre múltiplas entidades expressam um fato em que todas as entidades ocorrem simultaneamente, ou seja, todas as ocorrências do relacionamento possuem, sempre, ligações com todas as entidades envolvidas no relacionamento.</a:t>
            </a:r>
          </a:p>
          <a:p>
            <a:pPr marL="365760" indent="-256032" fontAlgn="auto">
              <a:lnSpc>
                <a:spcPct val="90000"/>
              </a:lnSpc>
              <a:spcBef>
                <a:spcPts val="400"/>
              </a:spcBef>
              <a:spcAft>
                <a:spcPts val="0"/>
              </a:spcAft>
              <a:buClr>
                <a:srgbClr val="FF3300"/>
              </a:buClr>
              <a:buSzPct val="68000"/>
              <a:buFont typeface="Wingdings" pitchFamily="2" charset="2"/>
              <a:buChar char="Ø"/>
              <a:defRPr/>
            </a:pPr>
            <a:endParaRPr lang="en-US" sz="2300" dirty="0">
              <a:latin typeface="+mn-lt"/>
            </a:endParaRPr>
          </a:p>
        </p:txBody>
      </p:sp>
      <p:graphicFrame>
        <p:nvGraphicFramePr>
          <p:cNvPr id="49154" name="Object 9"/>
          <p:cNvGraphicFramePr>
            <a:graphicFrameLocks noChangeAspect="1"/>
          </p:cNvGraphicFramePr>
          <p:nvPr/>
        </p:nvGraphicFramePr>
        <p:xfrm>
          <a:off x="857250" y="3643313"/>
          <a:ext cx="7500938" cy="2571750"/>
        </p:xfrm>
        <a:graphic>
          <a:graphicData uri="http://schemas.openxmlformats.org/presentationml/2006/ole">
            <mc:AlternateContent xmlns:mc="http://schemas.openxmlformats.org/markup-compatibility/2006">
              <mc:Choice xmlns:v="urn:schemas-microsoft-com:vml" Requires="v">
                <p:oleObj spid="_x0000_s49229" name="CorelDRAW" r:id="rId3" imgW="3979800" imgH="1251000" progId="">
                  <p:embed/>
                </p:oleObj>
              </mc:Choice>
              <mc:Fallback>
                <p:oleObj name="CorelDRAW" r:id="rId3" imgW="3979800" imgH="125100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3643313"/>
                        <a:ext cx="7500938"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7" name="Espaço Reservado para Número de Slide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3007D6E-78B4-41E0-AF9C-A08C5BBE785A}"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071563"/>
            <a:ext cx="8229600" cy="4935537"/>
          </a:xfrm>
        </p:spPr>
        <p:txBody>
          <a:bodyPr>
            <a:normAutofit lnSpcReduction="10000"/>
          </a:bodyPr>
          <a:lstStyle/>
          <a:p>
            <a:pPr marL="365760" indent="-256032" fontAlgn="auto">
              <a:lnSpc>
                <a:spcPct val="80000"/>
              </a:lnSpc>
              <a:spcAft>
                <a:spcPts val="0"/>
              </a:spcAft>
              <a:buClr>
                <a:srgbClr val="FF3300"/>
              </a:buClr>
              <a:buFont typeface="Wingdings" pitchFamily="2" charset="2"/>
              <a:buChar char="Ø"/>
              <a:defRPr/>
            </a:pPr>
            <a:r>
              <a:rPr lang="en-US" sz="2400" dirty="0"/>
              <a:t>Para descobrir a cardinalidade do relacionamento ternário, deve-se prodecer da seguinte forma:</a:t>
            </a:r>
          </a:p>
          <a:p>
            <a:pPr marL="365760" indent="-256032" fontAlgn="auto">
              <a:lnSpc>
                <a:spcPct val="80000"/>
              </a:lnSpc>
              <a:spcAft>
                <a:spcPts val="0"/>
              </a:spcAft>
              <a:buClr>
                <a:srgbClr val="FF3300"/>
              </a:buClr>
              <a:buFont typeface="Wingdings" pitchFamily="2" charset="2"/>
              <a:buChar char="Ø"/>
              <a:defRPr/>
            </a:pPr>
            <a:endParaRPr lang="en-US" sz="2400" dirty="0"/>
          </a:p>
          <a:p>
            <a:pPr marL="621792" lvl="1" fontAlgn="auto">
              <a:lnSpc>
                <a:spcPct val="80000"/>
              </a:lnSpc>
              <a:spcBef>
                <a:spcPts val="324"/>
              </a:spcBef>
              <a:spcAft>
                <a:spcPts val="0"/>
              </a:spcAft>
              <a:buClr>
                <a:srgbClr val="FF3300"/>
              </a:buClr>
              <a:buFont typeface="Wingdings" pitchFamily="2" charset="2"/>
              <a:buChar char="Ø"/>
              <a:defRPr/>
            </a:pPr>
            <a:r>
              <a:rPr lang="en-US" sz="2100" dirty="0"/>
              <a:t>Separar a entidade ALUNO e analisar o par PROFESSOR, DISCIPLINA. Para cada par PROFESSOR / DISCIPLINA podemos ter de 1 até N ALUNOS relacionados</a:t>
            </a:r>
          </a:p>
          <a:p>
            <a:pPr marL="621792" lvl="1" fontAlgn="auto">
              <a:lnSpc>
                <a:spcPct val="80000"/>
              </a:lnSpc>
              <a:spcBef>
                <a:spcPts val="324"/>
              </a:spcBef>
              <a:spcAft>
                <a:spcPts val="0"/>
              </a:spcAft>
              <a:buClr>
                <a:srgbClr val="FF3300"/>
              </a:buClr>
              <a:buFont typeface="Wingdings" pitchFamily="2" charset="2"/>
              <a:buChar char="Ø"/>
              <a:defRPr/>
            </a:pPr>
            <a:endParaRPr lang="en-US" sz="2100" dirty="0"/>
          </a:p>
          <a:p>
            <a:pPr marL="621792" lvl="1" fontAlgn="auto">
              <a:lnSpc>
                <a:spcPct val="80000"/>
              </a:lnSpc>
              <a:spcBef>
                <a:spcPts val="324"/>
              </a:spcBef>
              <a:spcAft>
                <a:spcPts val="0"/>
              </a:spcAft>
              <a:buClr>
                <a:srgbClr val="FF3300"/>
              </a:buClr>
              <a:buFont typeface="Wingdings" pitchFamily="2" charset="2"/>
              <a:buChar char="Ø"/>
              <a:defRPr/>
            </a:pPr>
            <a:r>
              <a:rPr lang="en-US" sz="2100" dirty="0"/>
              <a:t>Separar a entidade PROFESSOR e analisar o par ALUNO, DISCIPLINA. Para cada par ALUNO / DISCIPLINA podemos ter 1 e somente 1 PROFESSOR relacionado</a:t>
            </a:r>
          </a:p>
          <a:p>
            <a:pPr marL="621792" lvl="1" fontAlgn="auto">
              <a:lnSpc>
                <a:spcPct val="80000"/>
              </a:lnSpc>
              <a:spcBef>
                <a:spcPts val="324"/>
              </a:spcBef>
              <a:spcAft>
                <a:spcPts val="0"/>
              </a:spcAft>
              <a:buClr>
                <a:srgbClr val="FF3300"/>
              </a:buClr>
              <a:buFont typeface="Wingdings" pitchFamily="2" charset="2"/>
              <a:buChar char="Ø"/>
              <a:defRPr/>
            </a:pPr>
            <a:endParaRPr lang="en-US" sz="2100" dirty="0"/>
          </a:p>
          <a:p>
            <a:pPr marL="621792" lvl="1" fontAlgn="auto">
              <a:lnSpc>
                <a:spcPct val="80000"/>
              </a:lnSpc>
              <a:spcBef>
                <a:spcPts val="324"/>
              </a:spcBef>
              <a:spcAft>
                <a:spcPts val="0"/>
              </a:spcAft>
              <a:buClr>
                <a:srgbClr val="FF3300"/>
              </a:buClr>
              <a:buFont typeface="Wingdings" pitchFamily="2" charset="2"/>
              <a:buChar char="Ø"/>
              <a:defRPr/>
            </a:pPr>
            <a:r>
              <a:rPr lang="en-US" sz="2100" dirty="0"/>
              <a:t>Separar a entidade DISCIPLINA e analisar o par PROFESSOR, ALUNO. Para cada par PROFESSOR / ALUNO podemos ter de 1 até N DISCIPLINAS relacionadas.</a:t>
            </a:r>
          </a:p>
          <a:p>
            <a:pPr marL="621792" lvl="1" fontAlgn="auto">
              <a:lnSpc>
                <a:spcPct val="80000"/>
              </a:lnSpc>
              <a:spcBef>
                <a:spcPts val="324"/>
              </a:spcBef>
              <a:spcAft>
                <a:spcPts val="0"/>
              </a:spcAft>
              <a:buClr>
                <a:srgbClr val="FF3300"/>
              </a:buClr>
              <a:buFont typeface="Verdana"/>
              <a:buNone/>
              <a:defRPr/>
            </a:pPr>
            <a:endParaRPr lang="en-US" sz="2100" dirty="0"/>
          </a:p>
          <a:p>
            <a:pPr marL="365760" indent="-256032" algn="just" fontAlgn="auto">
              <a:lnSpc>
                <a:spcPct val="80000"/>
              </a:lnSpc>
              <a:spcAft>
                <a:spcPts val="0"/>
              </a:spcAft>
              <a:buClr>
                <a:srgbClr val="FF3300"/>
              </a:buClr>
              <a:buFont typeface="Wingdings" pitchFamily="2" charset="2"/>
              <a:buChar char="Ø"/>
              <a:defRPr/>
            </a:pPr>
            <a:r>
              <a:rPr lang="en-US" sz="2500" dirty="0"/>
              <a:t>Sempre que existe uma ocorrência no relacionamento , esta apresenta referência às três entidades</a:t>
            </a:r>
          </a:p>
          <a:p>
            <a:pPr marL="365760" indent="-256032" fontAlgn="auto">
              <a:spcAft>
                <a:spcPts val="0"/>
              </a:spcAft>
              <a:buFont typeface="Wingdings 3"/>
              <a:buChar char=""/>
              <a:defRPr/>
            </a:pPr>
            <a:endParaRPr lang="pt-BR" dirty="0"/>
          </a:p>
        </p:txBody>
      </p:sp>
      <p:sp>
        <p:nvSpPr>
          <p:cNvPr id="3" name="Título 2"/>
          <p:cNvSpPr>
            <a:spLocks noGrp="1"/>
          </p:cNvSpPr>
          <p:nvPr>
            <p:ph type="title"/>
          </p:nvPr>
        </p:nvSpPr>
        <p:spPr>
          <a:xfrm>
            <a:off x="457200" y="274638"/>
            <a:ext cx="8229600" cy="582594"/>
          </a:xfrm>
        </p:spPr>
        <p:txBody>
          <a:bodyPr>
            <a:normAutofit fontScale="90000"/>
          </a:bodyPr>
          <a:lstStyle/>
          <a:p>
            <a:pPr algn="ctr" fontAlgn="auto">
              <a:spcAft>
                <a:spcPts val="0"/>
              </a:spcAft>
              <a:defRPr/>
            </a:pPr>
            <a:r>
              <a:rPr lang="en-US" sz="4400" dirty="0">
                <a:solidFill>
                  <a:srgbClr val="FF0000"/>
                </a:solidFill>
              </a:rPr>
              <a:t>Relacionamento Ternário </a:t>
            </a:r>
            <a:endParaRPr lang="pt-BR" dirty="0">
              <a:solidFill>
                <a:srgbClr val="FF0000"/>
              </a:solidFill>
            </a:endParaRPr>
          </a:p>
        </p:txBody>
      </p:sp>
      <p:sp>
        <p:nvSpPr>
          <p:cNvPr id="78851" name="Espaço Reservado para Número de Slide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47D54CD-F7A3-4103-A567-66E85820C378}"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Espaço Reservado para Conteúdo 1"/>
          <p:cNvSpPr>
            <a:spLocks noGrp="1"/>
          </p:cNvSpPr>
          <p:nvPr>
            <p:ph idx="1"/>
          </p:nvPr>
        </p:nvSpPr>
        <p:spPr>
          <a:xfrm>
            <a:off x="457200" y="928688"/>
            <a:ext cx="8229600" cy="5572125"/>
          </a:xfrm>
        </p:spPr>
        <p:txBody>
          <a:bodyPr/>
          <a:lstStyle/>
          <a:p>
            <a:r>
              <a:rPr lang="pt-BR" smtClean="0"/>
              <a:t>Exemplo.</a:t>
            </a:r>
            <a:endParaRPr lang="pt-BR" dirty="0"/>
          </a:p>
          <a:p>
            <a:endParaRPr lang="pt-BR" dirty="0"/>
          </a:p>
        </p:txBody>
      </p:sp>
      <p:sp>
        <p:nvSpPr>
          <p:cNvPr id="3" name="Título 2"/>
          <p:cNvSpPr>
            <a:spLocks noGrp="1"/>
          </p:cNvSpPr>
          <p:nvPr>
            <p:ph type="title"/>
          </p:nvPr>
        </p:nvSpPr>
        <p:spPr>
          <a:xfrm>
            <a:off x="457200" y="274638"/>
            <a:ext cx="8229600" cy="582594"/>
          </a:xfrm>
        </p:spPr>
        <p:txBody>
          <a:bodyPr>
            <a:normAutofit fontScale="90000"/>
          </a:bodyPr>
          <a:lstStyle/>
          <a:p>
            <a:pPr algn="ctr" fontAlgn="auto">
              <a:spcAft>
                <a:spcPts val="0"/>
              </a:spcAft>
              <a:defRPr/>
            </a:pPr>
            <a:r>
              <a:rPr lang="en-US" sz="4400" dirty="0">
                <a:solidFill>
                  <a:srgbClr val="FF0000"/>
                </a:solidFill>
              </a:rPr>
              <a:t>Entidade Fraca</a:t>
            </a:r>
            <a:endParaRPr lang="pt-BR" dirty="0">
              <a:solidFill>
                <a:srgbClr val="FF0000"/>
              </a:solidFill>
            </a:endParaRPr>
          </a:p>
        </p:txBody>
      </p:sp>
      <p:pic>
        <p:nvPicPr>
          <p:cNvPr id="81923" name="Picture 8" descr="Figura1"/>
          <p:cNvPicPr>
            <a:picLocks noChangeAspect="1" noChangeArrowheads="1"/>
          </p:cNvPicPr>
          <p:nvPr/>
        </p:nvPicPr>
        <p:blipFill>
          <a:blip r:embed="rId2" cstate="print"/>
          <a:srcRect/>
          <a:stretch>
            <a:fillRect/>
          </a:stretch>
        </p:blipFill>
        <p:spPr bwMode="auto">
          <a:xfrm>
            <a:off x="107504" y="2503797"/>
            <a:ext cx="8948825" cy="1717289"/>
          </a:xfrm>
          <a:prstGeom prst="rect">
            <a:avLst/>
          </a:prstGeom>
          <a:noFill/>
          <a:ln w="9525">
            <a:noFill/>
            <a:miter lim="800000"/>
            <a:headEnd/>
            <a:tailEnd/>
          </a:ln>
        </p:spPr>
      </p:pic>
      <p:sp>
        <p:nvSpPr>
          <p:cNvPr id="81924" name="Espaço Reservado para Número de Slide 7"/>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D54097D-8C45-43CD-B9E6-5F2351365F78}" type="slidenum">
              <a:rPr lang="en-US"/>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Espaço Reservado para Conteúdo 3" descr="images1.jpg"/>
          <p:cNvPicPr>
            <a:picLocks noGrp="1" noChangeAspect="1"/>
          </p:cNvPicPr>
          <p:nvPr>
            <p:ph idx="1"/>
          </p:nvPr>
        </p:nvPicPr>
        <p:blipFill>
          <a:blip r:embed="rId2" cstate="print"/>
          <a:srcRect/>
          <a:stretch>
            <a:fillRect/>
          </a:stretch>
        </p:blipFill>
        <p:spPr>
          <a:xfrm>
            <a:off x="428625" y="285750"/>
            <a:ext cx="8429625" cy="6286500"/>
          </a:xfrm>
        </p:spPr>
      </p:pic>
      <p:sp>
        <p:nvSpPr>
          <p:cNvPr id="39938" name="Espaço Reservado para Número de Slide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00A5471-D4DE-4D2A-98B4-1950D89870F8}" type="slidenum">
              <a:rPr lang="en-US"/>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071563"/>
            <a:ext cx="8229600" cy="5286375"/>
          </a:xfrm>
        </p:spPr>
        <p:txBody>
          <a:bodyPr>
            <a:normAutofit/>
          </a:bodyPr>
          <a:lstStyle/>
          <a:p>
            <a:pPr marL="0" indent="0" algn="just" fontAlgn="auto">
              <a:lnSpc>
                <a:spcPct val="90000"/>
              </a:lnSpc>
              <a:spcAft>
                <a:spcPts val="0"/>
              </a:spcAft>
              <a:buClr>
                <a:srgbClr val="FF3300"/>
              </a:buClr>
              <a:buFont typeface="Wingdings" pitchFamily="2" charset="2"/>
              <a:buChar char="Ø"/>
              <a:defRPr/>
            </a:pPr>
            <a:r>
              <a:rPr lang="en-US" sz="2800" dirty="0"/>
              <a:t>As instâncias de uma entidade não são representadas no diagrama de Entidades e Relacionamento, mas são semanticamente interpretadas no mesmo.</a:t>
            </a:r>
          </a:p>
          <a:p>
            <a:pPr marL="0" indent="0" fontAlgn="auto">
              <a:lnSpc>
                <a:spcPct val="90000"/>
              </a:lnSpc>
              <a:spcAft>
                <a:spcPts val="0"/>
              </a:spcAft>
              <a:buClr>
                <a:srgbClr val="FF3300"/>
              </a:buClr>
              <a:buFont typeface="Wingdings 3"/>
              <a:buNone/>
              <a:defRPr/>
            </a:pPr>
            <a:r>
              <a:rPr lang="en-US" sz="2800" dirty="0"/>
              <a:t> </a:t>
            </a:r>
          </a:p>
          <a:p>
            <a:pPr marL="0" indent="0" fontAlgn="auto">
              <a:lnSpc>
                <a:spcPct val="90000"/>
              </a:lnSpc>
              <a:spcAft>
                <a:spcPts val="0"/>
              </a:spcAft>
              <a:buClr>
                <a:srgbClr val="FF3300"/>
              </a:buClr>
              <a:buFont typeface="Wingdings" pitchFamily="2" charset="2"/>
              <a:buChar char="Ø"/>
              <a:defRPr/>
            </a:pPr>
            <a:r>
              <a:rPr lang="en-US" sz="2800" dirty="0"/>
              <a:t>MER não trata Entidades individuais,  apenas Conjuntos de Entidades.</a:t>
            </a:r>
          </a:p>
          <a:p>
            <a:pPr marL="0" indent="0" fontAlgn="auto">
              <a:lnSpc>
                <a:spcPct val="90000"/>
              </a:lnSpc>
              <a:spcAft>
                <a:spcPts val="0"/>
              </a:spcAft>
              <a:buClr>
                <a:srgbClr val="FF3300"/>
              </a:buClr>
              <a:buFont typeface="Wingdings" pitchFamily="2" charset="2"/>
              <a:buChar char="Ø"/>
              <a:defRPr/>
            </a:pPr>
            <a:endParaRPr lang="en-US" sz="2800" dirty="0"/>
          </a:p>
          <a:p>
            <a:pPr marL="0" indent="0" fontAlgn="auto">
              <a:lnSpc>
                <a:spcPct val="90000"/>
              </a:lnSpc>
              <a:spcAft>
                <a:spcPts val="0"/>
              </a:spcAft>
              <a:buClr>
                <a:srgbClr val="FF3300"/>
              </a:buClr>
              <a:buFont typeface="Wingdings" pitchFamily="2" charset="2"/>
              <a:buChar char="Ø"/>
              <a:defRPr/>
            </a:pPr>
            <a:endParaRPr lang="en-US" sz="2800" dirty="0"/>
          </a:p>
          <a:p>
            <a:pPr marL="365760" indent="-256032" fontAlgn="auto">
              <a:spcAft>
                <a:spcPts val="0"/>
              </a:spcAft>
              <a:buFont typeface="Wingdings 3"/>
              <a:buChar char=""/>
              <a:defRPr/>
            </a:pPr>
            <a:endParaRPr lang="pt-BR" dirty="0"/>
          </a:p>
        </p:txBody>
      </p:sp>
      <p:sp>
        <p:nvSpPr>
          <p:cNvPr id="3" name="Título 2"/>
          <p:cNvSpPr>
            <a:spLocks noGrp="1"/>
          </p:cNvSpPr>
          <p:nvPr>
            <p:ph type="title"/>
          </p:nvPr>
        </p:nvSpPr>
        <p:spPr>
          <a:xfrm>
            <a:off x="457200" y="274638"/>
            <a:ext cx="8229600" cy="725470"/>
          </a:xfrm>
        </p:spPr>
        <p:txBody>
          <a:bodyPr>
            <a:normAutofit fontScale="90000"/>
          </a:bodyPr>
          <a:lstStyle/>
          <a:p>
            <a:pPr algn="ctr" fontAlgn="auto">
              <a:spcAft>
                <a:spcPts val="0"/>
              </a:spcAft>
              <a:defRPr/>
            </a:pPr>
            <a:r>
              <a:rPr lang="en-US" sz="4400" dirty="0">
                <a:solidFill>
                  <a:srgbClr val="FF0000"/>
                </a:solidFill>
              </a:rPr>
              <a:t>Conjunto de Entidades</a:t>
            </a:r>
            <a:endParaRPr lang="pt-BR" dirty="0">
              <a:solidFill>
                <a:srgbClr val="FF0000"/>
              </a:solidFill>
            </a:endParaRPr>
          </a:p>
        </p:txBody>
      </p:sp>
      <p:sp>
        <p:nvSpPr>
          <p:cNvPr id="7" name="Retângulo 6"/>
          <p:cNvSpPr/>
          <p:nvPr/>
        </p:nvSpPr>
        <p:spPr>
          <a:xfrm>
            <a:off x="1500188" y="4500563"/>
            <a:ext cx="221456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pt-BR" dirty="0" smtClean="0"/>
              <a:t>Fornecedores</a:t>
            </a:r>
            <a:endParaRPr lang="pt-BR" dirty="0"/>
          </a:p>
        </p:txBody>
      </p:sp>
      <p:sp>
        <p:nvSpPr>
          <p:cNvPr id="8" name="Retângulo 7"/>
          <p:cNvSpPr/>
          <p:nvPr/>
        </p:nvSpPr>
        <p:spPr>
          <a:xfrm>
            <a:off x="5572125" y="4500563"/>
            <a:ext cx="221456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pt-BR" dirty="0"/>
              <a:t>Produtos</a:t>
            </a:r>
          </a:p>
        </p:txBody>
      </p:sp>
      <p:sp>
        <p:nvSpPr>
          <p:cNvPr id="40965" name="Espaço Reservado para Número de Slide 9"/>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4477366-DAE1-4BEB-A7D8-4CCA37D511E0}" type="slidenum">
              <a:rPr lang="en-US"/>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357158" y="285728"/>
            <a:ext cx="8229600" cy="571504"/>
          </a:xfrm>
        </p:spPr>
        <p:txBody>
          <a:bodyPr>
            <a:normAutofit fontScale="90000"/>
          </a:bodyPr>
          <a:lstStyle/>
          <a:p>
            <a:pPr algn="ctr" fontAlgn="auto">
              <a:spcAft>
                <a:spcPts val="0"/>
              </a:spcAft>
              <a:defRPr/>
            </a:pPr>
            <a:r>
              <a:rPr lang="en-US" sz="4400" dirty="0">
                <a:solidFill>
                  <a:srgbClr val="FF0000"/>
                </a:solidFill>
              </a:rPr>
              <a:t>Atributos</a:t>
            </a:r>
            <a:endParaRPr lang="pt-BR" dirty="0">
              <a:solidFill>
                <a:srgbClr val="FF0000"/>
              </a:solidFill>
            </a:endParaRPr>
          </a:p>
        </p:txBody>
      </p:sp>
      <p:sp>
        <p:nvSpPr>
          <p:cNvPr id="5" name="Retângulo 4"/>
          <p:cNvSpPr/>
          <p:nvPr/>
        </p:nvSpPr>
        <p:spPr>
          <a:xfrm>
            <a:off x="214313" y="928688"/>
            <a:ext cx="8786812" cy="5357812"/>
          </a:xfrm>
          <a:prstGeom prst="rect">
            <a:avLst/>
          </a:prstGeom>
        </p:spPr>
        <p:txBody>
          <a:bodyPr>
            <a:spAutoFit/>
          </a:bodyPr>
          <a:lstStyle/>
          <a:p>
            <a:pPr eaLnBrk="0" hangingPunct="0">
              <a:lnSpc>
                <a:spcPct val="80000"/>
              </a:lnSpc>
              <a:buClr>
                <a:srgbClr val="FF3300"/>
              </a:buClr>
              <a:buFont typeface="Wingdings" pitchFamily="2" charset="2"/>
              <a:buChar char="Ø"/>
              <a:defRPr/>
            </a:pPr>
            <a:endParaRPr lang="en-US" sz="2200" dirty="0">
              <a:latin typeface="+mj-lt"/>
            </a:endParaRPr>
          </a:p>
          <a:p>
            <a:pPr eaLnBrk="0" hangingPunct="0">
              <a:lnSpc>
                <a:spcPct val="80000"/>
              </a:lnSpc>
              <a:buClr>
                <a:srgbClr val="FF3300"/>
              </a:buClr>
              <a:buFont typeface="Wingdings" pitchFamily="2" charset="2"/>
              <a:buChar char="Ø"/>
              <a:defRPr/>
            </a:pPr>
            <a:r>
              <a:rPr lang="en-US" sz="2200" dirty="0">
                <a:latin typeface="+mj-lt"/>
              </a:rPr>
              <a:t>Valores que representam propriedades das entidades e relacionamentos no mundo real.</a:t>
            </a:r>
          </a:p>
          <a:p>
            <a:pPr eaLnBrk="0" hangingPunct="0">
              <a:lnSpc>
                <a:spcPct val="80000"/>
              </a:lnSpc>
              <a:buClr>
                <a:srgbClr val="FF3300"/>
              </a:buClr>
              <a:defRPr/>
            </a:pPr>
            <a:endParaRPr lang="en-US" sz="2200" dirty="0">
              <a:latin typeface="+mj-lt"/>
            </a:endParaRPr>
          </a:p>
          <a:p>
            <a:pPr eaLnBrk="0" hangingPunct="0">
              <a:lnSpc>
                <a:spcPct val="80000"/>
              </a:lnSpc>
              <a:buClr>
                <a:srgbClr val="FF3300"/>
              </a:buClr>
              <a:buFont typeface="Wingdings" pitchFamily="2" charset="2"/>
              <a:buChar char="Ø"/>
              <a:defRPr/>
            </a:pPr>
            <a:r>
              <a:rPr lang="en-US" sz="2200" dirty="0">
                <a:latin typeface="+mj-lt"/>
              </a:rPr>
              <a:t>Tipos:</a:t>
            </a:r>
          </a:p>
          <a:p>
            <a:pPr eaLnBrk="0" hangingPunct="0">
              <a:lnSpc>
                <a:spcPct val="80000"/>
              </a:lnSpc>
              <a:buClr>
                <a:srgbClr val="FF3300"/>
              </a:buClr>
              <a:defRPr/>
            </a:pPr>
            <a:endParaRPr lang="en-US" sz="2200" dirty="0">
              <a:latin typeface="+mj-lt"/>
            </a:endParaRPr>
          </a:p>
          <a:p>
            <a:pPr lvl="1" eaLnBrk="0" hangingPunct="0">
              <a:lnSpc>
                <a:spcPct val="80000"/>
              </a:lnSpc>
              <a:buClr>
                <a:srgbClr val="FF3300"/>
              </a:buClr>
              <a:buFont typeface="Wingdings" pitchFamily="2" charset="2"/>
              <a:buChar char="Ø"/>
              <a:defRPr/>
            </a:pPr>
            <a:r>
              <a:rPr lang="en-US" sz="2200" b="1" dirty="0">
                <a:latin typeface="+mj-lt"/>
              </a:rPr>
              <a:t>Atributo Monovalorado</a:t>
            </a:r>
            <a:r>
              <a:rPr lang="en-US" sz="2200" dirty="0">
                <a:latin typeface="+mj-lt"/>
              </a:rPr>
              <a:t>: possui um valor para cada entidade que caracteriza.</a:t>
            </a:r>
          </a:p>
          <a:p>
            <a:pPr lvl="1" eaLnBrk="0" hangingPunct="0">
              <a:lnSpc>
                <a:spcPct val="80000"/>
              </a:lnSpc>
              <a:buClr>
                <a:srgbClr val="FF3300"/>
              </a:buClr>
              <a:buFont typeface="Wingdings" pitchFamily="2" charset="2"/>
              <a:buChar char="Ø"/>
              <a:defRPr/>
            </a:pPr>
            <a:endParaRPr lang="en-US" sz="2200" dirty="0">
              <a:latin typeface="+mj-lt"/>
            </a:endParaRPr>
          </a:p>
          <a:p>
            <a:pPr lvl="1" eaLnBrk="0" hangingPunct="0">
              <a:lnSpc>
                <a:spcPct val="80000"/>
              </a:lnSpc>
              <a:buClr>
                <a:srgbClr val="FF3300"/>
              </a:buClr>
              <a:buFont typeface="Wingdings" pitchFamily="2" charset="2"/>
              <a:buChar char="Ø"/>
              <a:defRPr/>
            </a:pPr>
            <a:endParaRPr lang="en-US" sz="2200" dirty="0">
              <a:latin typeface="+mj-lt"/>
            </a:endParaRPr>
          </a:p>
          <a:p>
            <a:pPr lvl="1" eaLnBrk="0" hangingPunct="0">
              <a:lnSpc>
                <a:spcPct val="80000"/>
              </a:lnSpc>
              <a:buClr>
                <a:srgbClr val="FF3300"/>
              </a:buClr>
              <a:buFont typeface="Wingdings" pitchFamily="2" charset="2"/>
              <a:buChar char="Ø"/>
              <a:defRPr/>
            </a:pPr>
            <a:endParaRPr lang="en-US" sz="2200" dirty="0">
              <a:latin typeface="+mj-lt"/>
            </a:endParaRPr>
          </a:p>
          <a:p>
            <a:pPr lvl="1" eaLnBrk="0" hangingPunct="0">
              <a:lnSpc>
                <a:spcPct val="80000"/>
              </a:lnSpc>
              <a:buClr>
                <a:srgbClr val="FF3300"/>
              </a:buClr>
              <a:buFont typeface="Wingdings" pitchFamily="2" charset="2"/>
              <a:buChar char="Ø"/>
              <a:defRPr/>
            </a:pPr>
            <a:endParaRPr lang="en-US" sz="2200" dirty="0">
              <a:latin typeface="+mj-lt"/>
            </a:endParaRPr>
          </a:p>
          <a:p>
            <a:pPr lvl="1" eaLnBrk="0" hangingPunct="0">
              <a:lnSpc>
                <a:spcPct val="80000"/>
              </a:lnSpc>
              <a:buClr>
                <a:srgbClr val="FF3300"/>
              </a:buClr>
              <a:buFont typeface="Wingdings" pitchFamily="2" charset="2"/>
              <a:buNone/>
              <a:defRPr/>
            </a:pPr>
            <a:endParaRPr lang="en-US" sz="2200" dirty="0">
              <a:latin typeface="+mj-lt"/>
            </a:endParaRPr>
          </a:p>
          <a:p>
            <a:pPr lvl="1" eaLnBrk="0" hangingPunct="0">
              <a:lnSpc>
                <a:spcPct val="80000"/>
              </a:lnSpc>
              <a:buClr>
                <a:srgbClr val="FF3300"/>
              </a:buClr>
              <a:buFont typeface="Wingdings" pitchFamily="2" charset="2"/>
              <a:buChar char="Ø"/>
              <a:defRPr/>
            </a:pPr>
            <a:r>
              <a:rPr lang="en-US" sz="2200" b="1" dirty="0">
                <a:latin typeface="+mj-lt"/>
              </a:rPr>
              <a:t>Atributo Multivalorado</a:t>
            </a:r>
            <a:r>
              <a:rPr lang="en-US" sz="2200" dirty="0">
                <a:latin typeface="+mj-lt"/>
              </a:rPr>
              <a:t>: possui mais de um valor para cada entidade que </a:t>
            </a:r>
            <a:r>
              <a:rPr lang="en-US" sz="2200" dirty="0" err="1" smtClean="0">
                <a:latin typeface="+mj-lt"/>
              </a:rPr>
              <a:t>caracteriza</a:t>
            </a:r>
            <a:r>
              <a:rPr lang="en-US" sz="2200" dirty="0">
                <a:latin typeface="+mj-lt"/>
              </a:rPr>
              <a:t>.</a:t>
            </a:r>
          </a:p>
          <a:p>
            <a:pPr lvl="1" eaLnBrk="0" hangingPunct="0">
              <a:lnSpc>
                <a:spcPct val="80000"/>
              </a:lnSpc>
              <a:buClr>
                <a:srgbClr val="FF3300"/>
              </a:buClr>
              <a:buFont typeface="Wingdings" pitchFamily="2" charset="2"/>
              <a:buChar char="Ø"/>
              <a:defRPr/>
            </a:pPr>
            <a:endParaRPr lang="en-US" sz="2200" dirty="0">
              <a:latin typeface="+mj-lt"/>
            </a:endParaRPr>
          </a:p>
          <a:p>
            <a:pPr lvl="1" eaLnBrk="0" hangingPunct="0">
              <a:lnSpc>
                <a:spcPct val="80000"/>
              </a:lnSpc>
              <a:buClr>
                <a:srgbClr val="FF3300"/>
              </a:buClr>
              <a:defRPr/>
            </a:pPr>
            <a:endParaRPr lang="en-US" sz="2200" dirty="0">
              <a:latin typeface="+mj-lt"/>
            </a:endParaRPr>
          </a:p>
          <a:p>
            <a:pPr lvl="1" eaLnBrk="0" hangingPunct="0">
              <a:lnSpc>
                <a:spcPct val="80000"/>
              </a:lnSpc>
              <a:buClr>
                <a:srgbClr val="FF3300"/>
              </a:buClr>
              <a:defRPr/>
            </a:pPr>
            <a:endParaRPr lang="en-US" sz="2200" dirty="0">
              <a:latin typeface="+mj-lt"/>
            </a:endParaRPr>
          </a:p>
          <a:p>
            <a:pPr lvl="1" eaLnBrk="0" hangingPunct="0">
              <a:lnSpc>
                <a:spcPct val="80000"/>
              </a:lnSpc>
              <a:buClr>
                <a:srgbClr val="FF3300"/>
              </a:buClr>
              <a:buFont typeface="Wingdings" pitchFamily="2" charset="2"/>
              <a:buChar char="Ø"/>
              <a:defRPr/>
            </a:pPr>
            <a:endParaRPr lang="en-US" sz="2200" dirty="0">
              <a:latin typeface="+mj-lt"/>
            </a:endParaRPr>
          </a:p>
        </p:txBody>
      </p:sp>
      <p:sp>
        <p:nvSpPr>
          <p:cNvPr id="41987" name="Oval 4"/>
          <p:cNvSpPr>
            <a:spLocks noChangeArrowheads="1"/>
          </p:cNvSpPr>
          <p:nvPr/>
        </p:nvSpPr>
        <p:spPr bwMode="auto">
          <a:xfrm>
            <a:off x="3357563" y="3357563"/>
            <a:ext cx="1571625" cy="571500"/>
          </a:xfrm>
          <a:prstGeom prst="ellipse">
            <a:avLst/>
          </a:prstGeom>
          <a:noFill/>
          <a:ln w="9525">
            <a:solidFill>
              <a:schemeClr val="tx1"/>
            </a:solidFill>
            <a:round/>
            <a:headEnd/>
            <a:tailEnd/>
          </a:ln>
        </p:spPr>
        <p:txBody>
          <a:bodyPr wrap="none" anchor="ctr"/>
          <a:lstStyle/>
          <a:p>
            <a:pPr algn="ctr" eaLnBrk="0" hangingPunct="0"/>
            <a:r>
              <a:rPr lang="pt-BR" sz="1500" dirty="0" err="1" smtClean="0"/>
              <a:t>DataNasc</a:t>
            </a:r>
            <a:endParaRPr lang="pt-BR" sz="1500" dirty="0"/>
          </a:p>
        </p:txBody>
      </p:sp>
      <p:sp>
        <p:nvSpPr>
          <p:cNvPr id="41988" name="Line 6"/>
          <p:cNvSpPr>
            <a:spLocks noChangeShapeType="1"/>
          </p:cNvSpPr>
          <p:nvPr/>
        </p:nvSpPr>
        <p:spPr bwMode="auto">
          <a:xfrm flipV="1">
            <a:off x="2357438" y="3643313"/>
            <a:ext cx="982662" cy="46037"/>
          </a:xfrm>
          <a:prstGeom prst="line">
            <a:avLst/>
          </a:prstGeom>
          <a:noFill/>
          <a:ln w="9525">
            <a:solidFill>
              <a:schemeClr val="tx1"/>
            </a:solidFill>
            <a:round/>
            <a:headEnd/>
            <a:tailEnd/>
          </a:ln>
        </p:spPr>
        <p:txBody>
          <a:bodyPr/>
          <a:lstStyle/>
          <a:p>
            <a:endParaRPr lang="pt-BR"/>
          </a:p>
        </p:txBody>
      </p:sp>
      <p:grpSp>
        <p:nvGrpSpPr>
          <p:cNvPr id="41989" name="Group 13"/>
          <p:cNvGrpSpPr>
            <a:grpSpLocks/>
          </p:cNvGrpSpPr>
          <p:nvPr/>
        </p:nvGrpSpPr>
        <p:grpSpPr bwMode="auto">
          <a:xfrm>
            <a:off x="3000375" y="5214938"/>
            <a:ext cx="2071688" cy="785812"/>
            <a:chOff x="2154" y="2568"/>
            <a:chExt cx="1134" cy="321"/>
          </a:xfrm>
        </p:grpSpPr>
        <p:sp>
          <p:nvSpPr>
            <p:cNvPr id="41991" name="Oval 9"/>
            <p:cNvSpPr>
              <a:spLocks noChangeArrowheads="1"/>
            </p:cNvSpPr>
            <p:nvPr/>
          </p:nvSpPr>
          <p:spPr bwMode="auto">
            <a:xfrm>
              <a:off x="2518" y="2614"/>
              <a:ext cx="726" cy="227"/>
            </a:xfrm>
            <a:prstGeom prst="ellipse">
              <a:avLst/>
            </a:prstGeom>
            <a:noFill/>
            <a:ln w="9525">
              <a:solidFill>
                <a:schemeClr val="tx1"/>
              </a:solidFill>
              <a:round/>
              <a:headEnd/>
              <a:tailEnd/>
            </a:ln>
          </p:spPr>
          <p:txBody>
            <a:bodyPr wrap="none" anchor="ctr"/>
            <a:lstStyle/>
            <a:p>
              <a:pPr algn="ctr" eaLnBrk="0" hangingPunct="0"/>
              <a:r>
                <a:rPr lang="pt-BR" sz="1500"/>
                <a:t>   Telefones   </a:t>
              </a:r>
            </a:p>
          </p:txBody>
        </p:sp>
        <p:sp>
          <p:nvSpPr>
            <p:cNvPr id="41992" name="Line 10"/>
            <p:cNvSpPr>
              <a:spLocks noChangeShapeType="1"/>
            </p:cNvSpPr>
            <p:nvPr/>
          </p:nvSpPr>
          <p:spPr bwMode="auto">
            <a:xfrm>
              <a:off x="2154" y="2723"/>
              <a:ext cx="318" cy="0"/>
            </a:xfrm>
            <a:prstGeom prst="line">
              <a:avLst/>
            </a:prstGeom>
            <a:noFill/>
            <a:ln w="9525">
              <a:solidFill>
                <a:schemeClr val="tx1"/>
              </a:solidFill>
              <a:round/>
              <a:headEnd/>
              <a:tailEnd/>
            </a:ln>
          </p:spPr>
          <p:txBody>
            <a:bodyPr/>
            <a:lstStyle/>
            <a:p>
              <a:endParaRPr lang="pt-BR"/>
            </a:p>
          </p:txBody>
        </p:sp>
        <p:sp>
          <p:nvSpPr>
            <p:cNvPr id="41993" name="Oval 12"/>
            <p:cNvSpPr>
              <a:spLocks noChangeArrowheads="1"/>
            </p:cNvSpPr>
            <p:nvPr/>
          </p:nvSpPr>
          <p:spPr bwMode="auto">
            <a:xfrm>
              <a:off x="2472" y="2568"/>
              <a:ext cx="816" cy="321"/>
            </a:xfrm>
            <a:prstGeom prst="ellipse">
              <a:avLst/>
            </a:prstGeom>
            <a:noFill/>
            <a:ln w="9525">
              <a:solidFill>
                <a:schemeClr val="tx1"/>
              </a:solidFill>
              <a:round/>
              <a:headEnd/>
              <a:tailEnd/>
            </a:ln>
          </p:spPr>
          <p:txBody>
            <a:bodyPr wrap="none" anchor="ctr"/>
            <a:lstStyle/>
            <a:p>
              <a:pPr algn="r" eaLnBrk="0" hangingPunct="0"/>
              <a:endParaRPr lang="pt-BR" sz="1500"/>
            </a:p>
          </p:txBody>
        </p:sp>
      </p:grpSp>
      <p:sp>
        <p:nvSpPr>
          <p:cNvPr id="41990" name="Espaço Reservado para Número de Slide 1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33EEBAC-3BE3-4404-B9A7-C09A60D2D6A9}" type="slidenum">
              <a:rPr lang="en-US"/>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Espaço Reservado para Conteúdo 1"/>
          <p:cNvSpPr>
            <a:spLocks noGrp="1"/>
          </p:cNvSpPr>
          <p:nvPr>
            <p:ph idx="1"/>
          </p:nvPr>
        </p:nvSpPr>
        <p:spPr>
          <a:xfrm>
            <a:off x="457200" y="1481138"/>
            <a:ext cx="8229600" cy="4948237"/>
          </a:xfrm>
        </p:spPr>
        <p:txBody>
          <a:bodyPr/>
          <a:lstStyle/>
          <a:p>
            <a:pPr lvl="1">
              <a:lnSpc>
                <a:spcPct val="80000"/>
              </a:lnSpc>
              <a:buClr>
                <a:srgbClr val="FF3300"/>
              </a:buClr>
              <a:buFont typeface="Wingdings" pitchFamily="2" charset="2"/>
              <a:buChar char="Ø"/>
            </a:pPr>
            <a:r>
              <a:rPr lang="en-US" sz="2200" b="1"/>
              <a:t>Atributo Composto</a:t>
            </a:r>
            <a:r>
              <a:rPr lang="en-US" sz="2200"/>
              <a:t>: quando o atributo tem vários subcampos.</a:t>
            </a:r>
          </a:p>
          <a:p>
            <a:pPr lvl="1">
              <a:lnSpc>
                <a:spcPct val="80000"/>
              </a:lnSpc>
              <a:buClr>
                <a:srgbClr val="FF3300"/>
              </a:buClr>
              <a:buFont typeface="Wingdings" pitchFamily="2" charset="2"/>
              <a:buChar char="Ø"/>
            </a:pPr>
            <a:endParaRPr lang="en-US" sz="2200"/>
          </a:p>
          <a:p>
            <a:pPr lvl="1">
              <a:lnSpc>
                <a:spcPct val="80000"/>
              </a:lnSpc>
              <a:buClr>
                <a:srgbClr val="FF3300"/>
              </a:buClr>
              <a:buFont typeface="Wingdings" pitchFamily="2" charset="2"/>
              <a:buChar char="Ø"/>
            </a:pPr>
            <a:endParaRPr lang="en-US" sz="2200"/>
          </a:p>
          <a:p>
            <a:pPr lvl="1">
              <a:lnSpc>
                <a:spcPct val="80000"/>
              </a:lnSpc>
              <a:buClr>
                <a:srgbClr val="FF3300"/>
              </a:buClr>
              <a:buFont typeface="Wingdings" pitchFamily="2" charset="2"/>
              <a:buChar char="Ø"/>
            </a:pPr>
            <a:endParaRPr lang="en-US" sz="2200"/>
          </a:p>
          <a:p>
            <a:pPr lvl="1">
              <a:lnSpc>
                <a:spcPct val="80000"/>
              </a:lnSpc>
              <a:buClr>
                <a:srgbClr val="FF3300"/>
              </a:buClr>
              <a:buFont typeface="Wingdings" pitchFamily="2" charset="2"/>
              <a:buChar char="Ø"/>
            </a:pPr>
            <a:endParaRPr lang="en-US" sz="2200"/>
          </a:p>
          <a:p>
            <a:pPr lvl="1">
              <a:lnSpc>
                <a:spcPct val="80000"/>
              </a:lnSpc>
              <a:buClr>
                <a:srgbClr val="FF3300"/>
              </a:buClr>
              <a:buFont typeface="Wingdings" pitchFamily="2" charset="2"/>
              <a:buChar char="Ø"/>
            </a:pPr>
            <a:endParaRPr lang="en-US" sz="2200"/>
          </a:p>
          <a:p>
            <a:pPr lvl="1">
              <a:lnSpc>
                <a:spcPct val="80000"/>
              </a:lnSpc>
              <a:buClr>
                <a:srgbClr val="FF3300"/>
              </a:buClr>
              <a:buFont typeface="Wingdings" pitchFamily="2" charset="2"/>
              <a:buChar char="Ø"/>
            </a:pPr>
            <a:r>
              <a:rPr lang="en-US" sz="2200" b="1"/>
              <a:t>Atributo Derivado</a:t>
            </a:r>
            <a:r>
              <a:rPr lang="en-US" sz="2200"/>
              <a:t>: quando o valor de um atributo é obtido por meio de valores de outros atributos. Ex: tempo_de_casa pode ser derivado do valor da data_contratação.</a:t>
            </a:r>
          </a:p>
          <a:p>
            <a:endParaRPr lang="pt-BR"/>
          </a:p>
          <a:p>
            <a:endParaRPr lang="pt-BR"/>
          </a:p>
        </p:txBody>
      </p:sp>
      <p:sp>
        <p:nvSpPr>
          <p:cNvPr id="3" name="Título 2"/>
          <p:cNvSpPr>
            <a:spLocks noGrp="1"/>
          </p:cNvSpPr>
          <p:nvPr>
            <p:ph type="title"/>
          </p:nvPr>
        </p:nvSpPr>
        <p:spPr>
          <a:xfrm>
            <a:off x="457200" y="274638"/>
            <a:ext cx="8229600" cy="868346"/>
          </a:xfrm>
        </p:spPr>
        <p:txBody>
          <a:bodyPr/>
          <a:lstStyle/>
          <a:p>
            <a:pPr algn="ctr" fontAlgn="auto">
              <a:spcAft>
                <a:spcPts val="0"/>
              </a:spcAft>
              <a:defRPr/>
            </a:pPr>
            <a:r>
              <a:rPr lang="en-US" sz="4000" dirty="0">
                <a:solidFill>
                  <a:srgbClr val="FF0000"/>
                </a:solidFill>
              </a:rPr>
              <a:t>Atributos</a:t>
            </a:r>
            <a:endParaRPr lang="pt-BR" dirty="0"/>
          </a:p>
        </p:txBody>
      </p:sp>
      <p:grpSp>
        <p:nvGrpSpPr>
          <p:cNvPr id="43011" name="Group 24"/>
          <p:cNvGrpSpPr>
            <a:grpSpLocks/>
          </p:cNvGrpSpPr>
          <p:nvPr/>
        </p:nvGrpSpPr>
        <p:grpSpPr bwMode="auto">
          <a:xfrm>
            <a:off x="3357563" y="2000250"/>
            <a:ext cx="2214562" cy="1214438"/>
            <a:chOff x="2562" y="300"/>
            <a:chExt cx="1361" cy="681"/>
          </a:xfrm>
        </p:grpSpPr>
        <p:grpSp>
          <p:nvGrpSpPr>
            <p:cNvPr id="43016" name="Group 14"/>
            <p:cNvGrpSpPr>
              <a:grpSpLocks/>
            </p:cNvGrpSpPr>
            <p:nvPr/>
          </p:nvGrpSpPr>
          <p:grpSpPr bwMode="auto">
            <a:xfrm>
              <a:off x="2562" y="754"/>
              <a:ext cx="1044" cy="227"/>
              <a:chOff x="2290" y="2478"/>
              <a:chExt cx="1044" cy="227"/>
            </a:xfrm>
          </p:grpSpPr>
          <p:sp>
            <p:nvSpPr>
              <p:cNvPr id="43023" name="Oval 15"/>
              <p:cNvSpPr>
                <a:spLocks noChangeArrowheads="1"/>
              </p:cNvSpPr>
              <p:nvPr/>
            </p:nvSpPr>
            <p:spPr bwMode="auto">
              <a:xfrm>
                <a:off x="2608" y="2478"/>
                <a:ext cx="726" cy="227"/>
              </a:xfrm>
              <a:prstGeom prst="ellipse">
                <a:avLst/>
              </a:prstGeom>
              <a:noFill/>
              <a:ln w="9525">
                <a:solidFill>
                  <a:schemeClr val="tx1"/>
                </a:solidFill>
                <a:round/>
                <a:headEnd/>
                <a:tailEnd/>
              </a:ln>
            </p:spPr>
            <p:txBody>
              <a:bodyPr wrap="none" anchor="ctr"/>
              <a:lstStyle/>
              <a:p>
                <a:pPr algn="ctr" eaLnBrk="0" hangingPunct="0"/>
                <a:r>
                  <a:rPr lang="pt-BR" sz="1400"/>
                  <a:t>Endereço</a:t>
                </a:r>
              </a:p>
            </p:txBody>
          </p:sp>
          <p:sp>
            <p:nvSpPr>
              <p:cNvPr id="43024" name="Line 16"/>
              <p:cNvSpPr>
                <a:spLocks noChangeShapeType="1"/>
              </p:cNvSpPr>
              <p:nvPr/>
            </p:nvSpPr>
            <p:spPr bwMode="auto">
              <a:xfrm>
                <a:off x="2290" y="2587"/>
                <a:ext cx="318" cy="0"/>
              </a:xfrm>
              <a:prstGeom prst="line">
                <a:avLst/>
              </a:prstGeom>
              <a:noFill/>
              <a:ln w="9525">
                <a:solidFill>
                  <a:schemeClr val="tx1"/>
                </a:solidFill>
                <a:round/>
                <a:headEnd/>
                <a:tailEnd/>
              </a:ln>
            </p:spPr>
            <p:txBody>
              <a:bodyPr/>
              <a:lstStyle/>
              <a:p>
                <a:endParaRPr lang="pt-BR"/>
              </a:p>
            </p:txBody>
          </p:sp>
        </p:grpSp>
        <p:sp>
          <p:nvSpPr>
            <p:cNvPr id="43017" name="Oval 18"/>
            <p:cNvSpPr>
              <a:spLocks noChangeArrowheads="1"/>
            </p:cNvSpPr>
            <p:nvPr/>
          </p:nvSpPr>
          <p:spPr bwMode="auto">
            <a:xfrm>
              <a:off x="2562" y="436"/>
              <a:ext cx="499" cy="182"/>
            </a:xfrm>
            <a:prstGeom prst="ellipse">
              <a:avLst/>
            </a:prstGeom>
            <a:noFill/>
            <a:ln w="9525">
              <a:solidFill>
                <a:schemeClr val="tx1"/>
              </a:solidFill>
              <a:round/>
              <a:headEnd/>
              <a:tailEnd/>
            </a:ln>
          </p:spPr>
          <p:txBody>
            <a:bodyPr wrap="none" anchor="ctr"/>
            <a:lstStyle/>
            <a:p>
              <a:pPr algn="ctr" eaLnBrk="0" hangingPunct="0"/>
              <a:r>
                <a:rPr lang="pt-BR" sz="1200"/>
                <a:t>Rua</a:t>
              </a:r>
            </a:p>
          </p:txBody>
        </p:sp>
        <p:sp>
          <p:nvSpPr>
            <p:cNvPr id="43018" name="Line 19"/>
            <p:cNvSpPr>
              <a:spLocks noChangeShapeType="1"/>
            </p:cNvSpPr>
            <p:nvPr/>
          </p:nvSpPr>
          <p:spPr bwMode="auto">
            <a:xfrm flipV="1">
              <a:off x="3243" y="482"/>
              <a:ext cx="0" cy="272"/>
            </a:xfrm>
            <a:prstGeom prst="line">
              <a:avLst/>
            </a:prstGeom>
            <a:noFill/>
            <a:ln w="9525">
              <a:solidFill>
                <a:schemeClr val="tx1"/>
              </a:solidFill>
              <a:round/>
              <a:headEnd/>
              <a:tailEnd/>
            </a:ln>
          </p:spPr>
          <p:txBody>
            <a:bodyPr/>
            <a:lstStyle/>
            <a:p>
              <a:endParaRPr lang="pt-BR"/>
            </a:p>
          </p:txBody>
        </p:sp>
        <p:sp>
          <p:nvSpPr>
            <p:cNvPr id="43019" name="Oval 20"/>
            <p:cNvSpPr>
              <a:spLocks noChangeArrowheads="1"/>
            </p:cNvSpPr>
            <p:nvPr/>
          </p:nvSpPr>
          <p:spPr bwMode="auto">
            <a:xfrm>
              <a:off x="2971" y="300"/>
              <a:ext cx="499" cy="182"/>
            </a:xfrm>
            <a:prstGeom prst="ellipse">
              <a:avLst/>
            </a:prstGeom>
            <a:noFill/>
            <a:ln w="9525">
              <a:solidFill>
                <a:schemeClr val="tx1"/>
              </a:solidFill>
              <a:round/>
              <a:headEnd/>
              <a:tailEnd/>
            </a:ln>
          </p:spPr>
          <p:txBody>
            <a:bodyPr wrap="none" anchor="ctr"/>
            <a:lstStyle/>
            <a:p>
              <a:pPr algn="ctr" eaLnBrk="0" hangingPunct="0"/>
              <a:r>
                <a:rPr lang="pt-BR" sz="1200"/>
                <a:t>Cidade</a:t>
              </a:r>
            </a:p>
          </p:txBody>
        </p:sp>
        <p:sp>
          <p:nvSpPr>
            <p:cNvPr id="43020" name="Oval 21"/>
            <p:cNvSpPr>
              <a:spLocks noChangeArrowheads="1"/>
            </p:cNvSpPr>
            <p:nvPr/>
          </p:nvSpPr>
          <p:spPr bwMode="auto">
            <a:xfrm>
              <a:off x="3424" y="482"/>
              <a:ext cx="499" cy="182"/>
            </a:xfrm>
            <a:prstGeom prst="ellipse">
              <a:avLst/>
            </a:prstGeom>
            <a:noFill/>
            <a:ln w="9525">
              <a:solidFill>
                <a:schemeClr val="tx1"/>
              </a:solidFill>
              <a:round/>
              <a:headEnd/>
              <a:tailEnd/>
            </a:ln>
          </p:spPr>
          <p:txBody>
            <a:bodyPr wrap="none" anchor="ctr"/>
            <a:lstStyle/>
            <a:p>
              <a:pPr algn="ctr" eaLnBrk="0" hangingPunct="0"/>
              <a:r>
                <a:rPr lang="pt-BR" sz="1200"/>
                <a:t>Estado</a:t>
              </a:r>
            </a:p>
          </p:txBody>
        </p:sp>
        <p:sp>
          <p:nvSpPr>
            <p:cNvPr id="43021" name="Line 22"/>
            <p:cNvSpPr>
              <a:spLocks noChangeShapeType="1"/>
            </p:cNvSpPr>
            <p:nvPr/>
          </p:nvSpPr>
          <p:spPr bwMode="auto">
            <a:xfrm flipV="1">
              <a:off x="3515" y="663"/>
              <a:ext cx="90" cy="136"/>
            </a:xfrm>
            <a:prstGeom prst="line">
              <a:avLst/>
            </a:prstGeom>
            <a:noFill/>
            <a:ln w="9525">
              <a:solidFill>
                <a:schemeClr val="tx1"/>
              </a:solidFill>
              <a:round/>
              <a:headEnd/>
              <a:tailEnd/>
            </a:ln>
          </p:spPr>
          <p:txBody>
            <a:bodyPr/>
            <a:lstStyle/>
            <a:p>
              <a:endParaRPr lang="pt-BR"/>
            </a:p>
          </p:txBody>
        </p:sp>
        <p:sp>
          <p:nvSpPr>
            <p:cNvPr id="43022" name="Line 23"/>
            <p:cNvSpPr>
              <a:spLocks noChangeShapeType="1"/>
            </p:cNvSpPr>
            <p:nvPr/>
          </p:nvSpPr>
          <p:spPr bwMode="auto">
            <a:xfrm flipH="1" flipV="1">
              <a:off x="2880" y="618"/>
              <a:ext cx="91" cy="181"/>
            </a:xfrm>
            <a:prstGeom prst="line">
              <a:avLst/>
            </a:prstGeom>
            <a:noFill/>
            <a:ln w="9525">
              <a:solidFill>
                <a:schemeClr val="tx1"/>
              </a:solidFill>
              <a:round/>
              <a:headEnd/>
              <a:tailEnd/>
            </a:ln>
          </p:spPr>
          <p:txBody>
            <a:bodyPr/>
            <a:lstStyle/>
            <a:p>
              <a:endParaRPr lang="pt-BR"/>
            </a:p>
          </p:txBody>
        </p:sp>
      </p:grpSp>
      <p:grpSp>
        <p:nvGrpSpPr>
          <p:cNvPr id="43012" name="Group 28"/>
          <p:cNvGrpSpPr>
            <a:grpSpLocks/>
          </p:cNvGrpSpPr>
          <p:nvPr/>
        </p:nvGrpSpPr>
        <p:grpSpPr bwMode="auto">
          <a:xfrm>
            <a:off x="2928938" y="5143500"/>
            <a:ext cx="2714625" cy="857250"/>
            <a:chOff x="2971" y="3702"/>
            <a:chExt cx="1497" cy="272"/>
          </a:xfrm>
        </p:grpSpPr>
        <p:sp>
          <p:nvSpPr>
            <p:cNvPr id="43014" name="Oval 26"/>
            <p:cNvSpPr>
              <a:spLocks noChangeArrowheads="1"/>
            </p:cNvSpPr>
            <p:nvPr/>
          </p:nvSpPr>
          <p:spPr bwMode="auto">
            <a:xfrm>
              <a:off x="3427" y="3702"/>
              <a:ext cx="1041" cy="272"/>
            </a:xfrm>
            <a:prstGeom prst="ellipse">
              <a:avLst/>
            </a:prstGeom>
            <a:noFill/>
            <a:ln w="9525">
              <a:solidFill>
                <a:schemeClr val="tx1"/>
              </a:solidFill>
              <a:prstDash val="dash"/>
              <a:round/>
              <a:headEnd/>
              <a:tailEnd/>
            </a:ln>
          </p:spPr>
          <p:txBody>
            <a:bodyPr wrap="none" anchor="ctr"/>
            <a:lstStyle/>
            <a:p>
              <a:pPr algn="ctr" eaLnBrk="0" hangingPunct="0"/>
              <a:r>
                <a:rPr lang="pt-BR" sz="1500"/>
                <a:t>Tempo_de_casa</a:t>
              </a:r>
            </a:p>
          </p:txBody>
        </p:sp>
        <p:sp>
          <p:nvSpPr>
            <p:cNvPr id="43015" name="Line 27"/>
            <p:cNvSpPr>
              <a:spLocks noChangeShapeType="1"/>
            </p:cNvSpPr>
            <p:nvPr/>
          </p:nvSpPr>
          <p:spPr bwMode="auto">
            <a:xfrm>
              <a:off x="2971" y="3833"/>
              <a:ext cx="456" cy="0"/>
            </a:xfrm>
            <a:prstGeom prst="line">
              <a:avLst/>
            </a:prstGeom>
            <a:noFill/>
            <a:ln w="9525">
              <a:solidFill>
                <a:schemeClr val="tx1"/>
              </a:solidFill>
              <a:round/>
              <a:headEnd/>
              <a:tailEnd/>
            </a:ln>
          </p:spPr>
          <p:txBody>
            <a:bodyPr/>
            <a:lstStyle/>
            <a:p>
              <a:endParaRPr lang="pt-BR"/>
            </a:p>
          </p:txBody>
        </p:sp>
      </p:grpSp>
      <p:sp>
        <p:nvSpPr>
          <p:cNvPr id="43013" name="Espaço Reservado para Número de Slide 18"/>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554811A-96B4-4332-BC70-30A6F0AE4100}"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Espaço Reservado para Conteúdo 1"/>
          <p:cNvSpPr>
            <a:spLocks noGrp="1"/>
          </p:cNvSpPr>
          <p:nvPr>
            <p:ph idx="1"/>
          </p:nvPr>
        </p:nvSpPr>
        <p:spPr>
          <a:xfrm>
            <a:off x="251520" y="785813"/>
            <a:ext cx="8568951" cy="6072187"/>
          </a:xfrm>
        </p:spPr>
        <p:txBody>
          <a:bodyPr/>
          <a:lstStyle/>
          <a:p>
            <a:pPr>
              <a:lnSpc>
                <a:spcPct val="80000"/>
              </a:lnSpc>
              <a:buClr>
                <a:srgbClr val="FF3300"/>
              </a:buClr>
              <a:buFont typeface="Wingdings" pitchFamily="2" charset="2"/>
              <a:buChar char="Ø"/>
            </a:pPr>
            <a:endParaRPr lang="en-US" sz="2600" b="1" dirty="0"/>
          </a:p>
          <a:p>
            <a:pPr>
              <a:lnSpc>
                <a:spcPct val="80000"/>
              </a:lnSpc>
              <a:buClr>
                <a:srgbClr val="FF3300"/>
              </a:buClr>
              <a:buFont typeface="Wingdings" pitchFamily="2" charset="2"/>
              <a:buChar char="Ø"/>
            </a:pPr>
            <a:r>
              <a:rPr lang="en-US" sz="2600" b="1" dirty="0" err="1"/>
              <a:t>Chave</a:t>
            </a:r>
            <a:r>
              <a:rPr lang="en-US" sz="2600" b="1" dirty="0"/>
              <a:t> = </a:t>
            </a:r>
            <a:r>
              <a:rPr lang="en-US" sz="2600" dirty="0" err="1"/>
              <a:t>Atributo</a:t>
            </a:r>
            <a:r>
              <a:rPr lang="en-US" sz="2600" dirty="0"/>
              <a:t> </a:t>
            </a:r>
            <a:r>
              <a:rPr lang="en-US" sz="2600" dirty="0" err="1"/>
              <a:t>ou</a:t>
            </a:r>
            <a:r>
              <a:rPr lang="en-US" sz="2600" dirty="0"/>
              <a:t> um </a:t>
            </a:r>
            <a:r>
              <a:rPr lang="en-US" sz="2600" dirty="0" err="1"/>
              <a:t>conjunto</a:t>
            </a:r>
            <a:r>
              <a:rPr lang="en-US" sz="2600" dirty="0"/>
              <a:t> de </a:t>
            </a:r>
            <a:r>
              <a:rPr lang="en-US" sz="2600" dirty="0" err="1"/>
              <a:t>atributos</a:t>
            </a:r>
            <a:r>
              <a:rPr lang="en-US" sz="2600" dirty="0"/>
              <a:t> </a:t>
            </a:r>
            <a:r>
              <a:rPr lang="en-US" sz="2600" dirty="0" err="1"/>
              <a:t>que</a:t>
            </a:r>
            <a:r>
              <a:rPr lang="en-US" sz="2600" dirty="0"/>
              <a:t>, com </a:t>
            </a:r>
            <a:r>
              <a:rPr lang="en-US" sz="2600" dirty="0" err="1"/>
              <a:t>seus</a:t>
            </a:r>
            <a:r>
              <a:rPr lang="en-US" sz="2600" dirty="0"/>
              <a:t> </a:t>
            </a:r>
            <a:r>
              <a:rPr lang="en-US" sz="2600" dirty="0" err="1"/>
              <a:t>valores</a:t>
            </a:r>
            <a:r>
              <a:rPr lang="en-US" sz="2600" dirty="0"/>
              <a:t>, </a:t>
            </a:r>
            <a:r>
              <a:rPr lang="en-US" sz="2600" dirty="0" err="1"/>
              <a:t>consiga</a:t>
            </a:r>
            <a:r>
              <a:rPr lang="en-US" sz="2600" dirty="0"/>
              <a:t> </a:t>
            </a:r>
            <a:r>
              <a:rPr lang="en-US" sz="2600" dirty="0" err="1"/>
              <a:t>identificar</a:t>
            </a:r>
            <a:r>
              <a:rPr lang="en-US" sz="2600" dirty="0"/>
              <a:t> </a:t>
            </a:r>
            <a:r>
              <a:rPr lang="en-US" sz="2600" dirty="0" err="1"/>
              <a:t>uma</a:t>
            </a:r>
            <a:r>
              <a:rPr lang="en-US" sz="2600" dirty="0"/>
              <a:t> </a:t>
            </a:r>
            <a:r>
              <a:rPr lang="en-US" sz="2600" dirty="0" err="1"/>
              <a:t>única</a:t>
            </a:r>
            <a:r>
              <a:rPr lang="en-US" sz="2600" dirty="0"/>
              <a:t> </a:t>
            </a:r>
            <a:r>
              <a:rPr lang="en-US" sz="2600" dirty="0" err="1"/>
              <a:t>entidade</a:t>
            </a:r>
            <a:r>
              <a:rPr lang="en-US" sz="2600" dirty="0"/>
              <a:t> </a:t>
            </a:r>
            <a:r>
              <a:rPr lang="en-US" sz="2600" dirty="0" err="1"/>
              <a:t>dentro</a:t>
            </a:r>
            <a:r>
              <a:rPr lang="en-US" sz="2600" dirty="0"/>
              <a:t> do </a:t>
            </a:r>
            <a:r>
              <a:rPr lang="en-US" sz="2600" dirty="0" err="1"/>
              <a:t>conjunto</a:t>
            </a:r>
            <a:r>
              <a:rPr lang="en-US" sz="2600" dirty="0"/>
              <a:t> de </a:t>
            </a:r>
            <a:r>
              <a:rPr lang="en-US" sz="2600" dirty="0" err="1"/>
              <a:t>entidades</a:t>
            </a:r>
            <a:r>
              <a:rPr lang="en-US" sz="2600" dirty="0"/>
              <a:t>.</a:t>
            </a:r>
          </a:p>
          <a:p>
            <a:pPr>
              <a:lnSpc>
                <a:spcPct val="80000"/>
              </a:lnSpc>
              <a:buClr>
                <a:srgbClr val="FF3300"/>
              </a:buClr>
              <a:buFont typeface="Wingdings" pitchFamily="2" charset="2"/>
              <a:buChar char="Ø"/>
            </a:pPr>
            <a:endParaRPr lang="en-US" sz="2600" dirty="0"/>
          </a:p>
          <a:p>
            <a:pPr>
              <a:lnSpc>
                <a:spcPct val="80000"/>
              </a:lnSpc>
              <a:buClr>
                <a:srgbClr val="FF3300"/>
              </a:buClr>
              <a:buFont typeface="Wingdings 3" pitchFamily="18" charset="2"/>
              <a:buNone/>
            </a:pPr>
            <a:endParaRPr lang="en-US" sz="2600" dirty="0"/>
          </a:p>
          <a:p>
            <a:pPr>
              <a:lnSpc>
                <a:spcPct val="80000"/>
              </a:lnSpc>
              <a:buClr>
                <a:srgbClr val="FF3300"/>
              </a:buClr>
              <a:buFont typeface="Wingdings" pitchFamily="2" charset="2"/>
              <a:buChar char="Ø"/>
            </a:pPr>
            <a:r>
              <a:rPr lang="en-US" sz="2600" dirty="0"/>
              <a:t>É o principal </a:t>
            </a:r>
            <a:r>
              <a:rPr lang="en-US" sz="2600" dirty="0" err="1"/>
              <a:t>meio</a:t>
            </a:r>
            <a:r>
              <a:rPr lang="en-US" sz="2600" dirty="0"/>
              <a:t> de </a:t>
            </a:r>
            <a:r>
              <a:rPr lang="en-US" sz="2600" dirty="0" err="1"/>
              <a:t>acesso</a:t>
            </a:r>
            <a:r>
              <a:rPr lang="en-US" sz="2600" dirty="0"/>
              <a:t> a </a:t>
            </a:r>
            <a:r>
              <a:rPr lang="en-US" sz="2600" dirty="0" err="1"/>
              <a:t>uma</a:t>
            </a:r>
            <a:r>
              <a:rPr lang="en-US" sz="2600" dirty="0"/>
              <a:t> </a:t>
            </a:r>
            <a:r>
              <a:rPr lang="en-US" sz="2600" dirty="0" err="1"/>
              <a:t>entidade</a:t>
            </a:r>
            <a:r>
              <a:rPr lang="en-US" sz="2600" dirty="0"/>
              <a:t>.</a:t>
            </a:r>
          </a:p>
          <a:p>
            <a:pPr>
              <a:lnSpc>
                <a:spcPct val="80000"/>
              </a:lnSpc>
              <a:buClr>
                <a:srgbClr val="FF3300"/>
              </a:buClr>
              <a:buFont typeface="Wingdings" pitchFamily="2" charset="2"/>
              <a:buChar char="Ø"/>
            </a:pPr>
            <a:endParaRPr lang="en-US" sz="2600" dirty="0"/>
          </a:p>
          <a:p>
            <a:pPr>
              <a:lnSpc>
                <a:spcPct val="80000"/>
              </a:lnSpc>
              <a:buClr>
                <a:srgbClr val="FF3300"/>
              </a:buClr>
              <a:buFont typeface="Wingdings" pitchFamily="2" charset="2"/>
              <a:buChar char="Ø"/>
            </a:pPr>
            <a:r>
              <a:rPr lang="en-US" sz="2600" dirty="0" err="1"/>
              <a:t>Outras</a:t>
            </a:r>
            <a:r>
              <a:rPr lang="en-US" sz="2600" dirty="0"/>
              <a:t> </a:t>
            </a:r>
            <a:r>
              <a:rPr lang="en-US" sz="2600" dirty="0" err="1"/>
              <a:t>possíveis</a:t>
            </a:r>
            <a:r>
              <a:rPr lang="en-US" sz="2600" dirty="0"/>
              <a:t> </a:t>
            </a:r>
            <a:r>
              <a:rPr lang="en-US" sz="2600" dirty="0" err="1"/>
              <a:t>chaves</a:t>
            </a:r>
            <a:r>
              <a:rPr lang="en-US" sz="2600" dirty="0"/>
              <a:t> (</a:t>
            </a:r>
            <a:r>
              <a:rPr lang="en-US" sz="2600" dirty="0" err="1"/>
              <a:t>candidatas</a:t>
            </a:r>
            <a:r>
              <a:rPr lang="en-US" sz="2600" dirty="0"/>
              <a:t>) </a:t>
            </a:r>
            <a:r>
              <a:rPr lang="en-US" sz="2600" dirty="0" err="1"/>
              <a:t>não</a:t>
            </a:r>
            <a:r>
              <a:rPr lang="en-US" sz="2600" dirty="0"/>
              <a:t> </a:t>
            </a:r>
            <a:r>
              <a:rPr lang="en-US" sz="2600" dirty="0" err="1"/>
              <a:t>são</a:t>
            </a:r>
            <a:r>
              <a:rPr lang="en-US" sz="2600" dirty="0"/>
              <a:t> </a:t>
            </a:r>
            <a:r>
              <a:rPr lang="en-US" sz="2600" dirty="0" err="1"/>
              <a:t>indicadas</a:t>
            </a:r>
            <a:r>
              <a:rPr lang="en-US" sz="2600" dirty="0"/>
              <a:t> no </a:t>
            </a:r>
            <a:r>
              <a:rPr lang="en-US" sz="2600" dirty="0" err="1"/>
              <a:t>diagrama</a:t>
            </a:r>
            <a:r>
              <a:rPr lang="en-US" sz="2600" dirty="0"/>
              <a:t>, e </a:t>
            </a:r>
            <a:r>
              <a:rPr lang="en-US" sz="2600" dirty="0" err="1"/>
              <a:t>não</a:t>
            </a:r>
            <a:r>
              <a:rPr lang="en-US" sz="2600" dirty="0"/>
              <a:t> </a:t>
            </a:r>
            <a:r>
              <a:rPr lang="en-US" sz="2600" dirty="0" err="1"/>
              <a:t>são</a:t>
            </a:r>
            <a:r>
              <a:rPr lang="en-US" sz="2600" dirty="0"/>
              <a:t> </a:t>
            </a:r>
            <a:r>
              <a:rPr lang="en-US" sz="2600" dirty="0" err="1"/>
              <a:t>contempladas</a:t>
            </a:r>
            <a:r>
              <a:rPr lang="en-US" sz="2600" dirty="0"/>
              <a:t> </a:t>
            </a:r>
            <a:r>
              <a:rPr lang="en-US" sz="2600" dirty="0" err="1"/>
              <a:t>pelo</a:t>
            </a:r>
            <a:r>
              <a:rPr lang="en-US" sz="2600" dirty="0"/>
              <a:t> MER, mas </a:t>
            </a:r>
            <a:r>
              <a:rPr lang="en-US" sz="2600" dirty="0" err="1"/>
              <a:t>podem</a:t>
            </a:r>
            <a:r>
              <a:rPr lang="en-US" sz="2600" dirty="0"/>
              <a:t> </a:t>
            </a:r>
            <a:r>
              <a:rPr lang="en-US" sz="2600" dirty="0" err="1"/>
              <a:t>ser</a:t>
            </a:r>
            <a:r>
              <a:rPr lang="en-US" sz="2600" dirty="0"/>
              <a:t> </a:t>
            </a:r>
            <a:r>
              <a:rPr lang="en-US" sz="2600" dirty="0" err="1"/>
              <a:t>anotadas</a:t>
            </a:r>
            <a:r>
              <a:rPr lang="en-US" sz="2600" dirty="0"/>
              <a:t> </a:t>
            </a:r>
            <a:r>
              <a:rPr lang="en-US" sz="2600" dirty="0" err="1"/>
              <a:t>separadamente</a:t>
            </a:r>
            <a:r>
              <a:rPr lang="en-US" sz="2600" dirty="0"/>
              <a:t>, </a:t>
            </a:r>
            <a:r>
              <a:rPr lang="en-US" sz="2600" dirty="0" err="1"/>
              <a:t>para</a:t>
            </a:r>
            <a:r>
              <a:rPr lang="en-US" sz="2600" dirty="0"/>
              <a:t> </a:t>
            </a:r>
            <a:r>
              <a:rPr lang="en-US" sz="2600" dirty="0" err="1"/>
              <a:t>efeito</a:t>
            </a:r>
            <a:r>
              <a:rPr lang="en-US" sz="2600" dirty="0"/>
              <a:t> de </a:t>
            </a:r>
            <a:r>
              <a:rPr lang="en-US" sz="2600" dirty="0" err="1"/>
              <a:t>documentação</a:t>
            </a:r>
            <a:r>
              <a:rPr lang="en-US" sz="2600" dirty="0"/>
              <a:t>.</a:t>
            </a:r>
          </a:p>
          <a:p>
            <a:pPr>
              <a:lnSpc>
                <a:spcPct val="80000"/>
              </a:lnSpc>
              <a:buClr>
                <a:srgbClr val="FF3300"/>
              </a:buClr>
              <a:buFont typeface="Wingdings" pitchFamily="2" charset="2"/>
              <a:buChar char="Ø"/>
            </a:pPr>
            <a:endParaRPr lang="en-US" sz="2800" dirty="0"/>
          </a:p>
          <a:p>
            <a:pPr>
              <a:lnSpc>
                <a:spcPct val="80000"/>
              </a:lnSpc>
              <a:buClr>
                <a:srgbClr val="FF3300"/>
              </a:buClr>
              <a:buFont typeface="Wingdings" pitchFamily="2" charset="2"/>
              <a:buChar char="Ø"/>
            </a:pPr>
            <a:endParaRPr lang="en-US" sz="2800" dirty="0"/>
          </a:p>
          <a:p>
            <a:pPr>
              <a:lnSpc>
                <a:spcPct val="80000"/>
              </a:lnSpc>
              <a:buClr>
                <a:srgbClr val="FF3300"/>
              </a:buClr>
              <a:buFont typeface="Wingdings" pitchFamily="2" charset="2"/>
              <a:buChar char="Ø"/>
            </a:pPr>
            <a:endParaRPr lang="en-US" sz="2800" dirty="0"/>
          </a:p>
          <a:p>
            <a:endParaRPr lang="pt-BR" dirty="0"/>
          </a:p>
        </p:txBody>
      </p:sp>
      <p:sp>
        <p:nvSpPr>
          <p:cNvPr id="3" name="Título 2"/>
          <p:cNvSpPr>
            <a:spLocks noGrp="1"/>
          </p:cNvSpPr>
          <p:nvPr>
            <p:ph type="title"/>
          </p:nvPr>
        </p:nvSpPr>
        <p:spPr>
          <a:xfrm>
            <a:off x="457200" y="274638"/>
            <a:ext cx="8229600" cy="439718"/>
          </a:xfrm>
        </p:spPr>
        <p:txBody>
          <a:bodyPr>
            <a:normAutofit fontScale="90000"/>
          </a:bodyPr>
          <a:lstStyle/>
          <a:p>
            <a:pPr algn="ctr" fontAlgn="auto">
              <a:spcAft>
                <a:spcPts val="0"/>
              </a:spcAft>
              <a:defRPr/>
            </a:pPr>
            <a:r>
              <a:rPr lang="en-US" sz="4400" dirty="0">
                <a:solidFill>
                  <a:srgbClr val="FF0000"/>
                </a:solidFill>
              </a:rPr>
              <a:t>Atributos</a:t>
            </a:r>
            <a:endParaRPr lang="pt-BR" dirty="0"/>
          </a:p>
        </p:txBody>
      </p:sp>
      <p:grpSp>
        <p:nvGrpSpPr>
          <p:cNvPr id="44035" name="Group 4"/>
          <p:cNvGrpSpPr>
            <a:grpSpLocks/>
          </p:cNvGrpSpPr>
          <p:nvPr/>
        </p:nvGrpSpPr>
        <p:grpSpPr bwMode="auto">
          <a:xfrm>
            <a:off x="4643438" y="5286375"/>
            <a:ext cx="2500312" cy="1071563"/>
            <a:chOff x="2290" y="2478"/>
            <a:chExt cx="1044" cy="227"/>
          </a:xfrm>
        </p:grpSpPr>
        <p:sp>
          <p:nvSpPr>
            <p:cNvPr id="44037" name="Oval 5"/>
            <p:cNvSpPr>
              <a:spLocks noChangeArrowheads="1"/>
            </p:cNvSpPr>
            <p:nvPr/>
          </p:nvSpPr>
          <p:spPr bwMode="auto">
            <a:xfrm>
              <a:off x="2608" y="2478"/>
              <a:ext cx="726" cy="227"/>
            </a:xfrm>
            <a:prstGeom prst="ellipse">
              <a:avLst/>
            </a:prstGeom>
            <a:noFill/>
            <a:ln w="9525">
              <a:solidFill>
                <a:schemeClr val="tx1"/>
              </a:solidFill>
              <a:round/>
              <a:headEnd/>
              <a:tailEnd/>
            </a:ln>
          </p:spPr>
          <p:txBody>
            <a:bodyPr wrap="none" anchor="ctr"/>
            <a:lstStyle/>
            <a:p>
              <a:pPr algn="ctr" eaLnBrk="0" hangingPunct="0"/>
              <a:r>
                <a:rPr lang="pt-BR" sz="1500" u="sng"/>
                <a:t>RA</a:t>
              </a:r>
            </a:p>
          </p:txBody>
        </p:sp>
        <p:sp>
          <p:nvSpPr>
            <p:cNvPr id="44038" name="Line 6"/>
            <p:cNvSpPr>
              <a:spLocks noChangeShapeType="1"/>
            </p:cNvSpPr>
            <p:nvPr/>
          </p:nvSpPr>
          <p:spPr bwMode="auto">
            <a:xfrm>
              <a:off x="2290" y="2587"/>
              <a:ext cx="318" cy="0"/>
            </a:xfrm>
            <a:prstGeom prst="line">
              <a:avLst/>
            </a:prstGeom>
            <a:noFill/>
            <a:ln w="9525">
              <a:solidFill>
                <a:schemeClr val="tx1"/>
              </a:solidFill>
              <a:round/>
              <a:headEnd/>
              <a:tailEnd/>
            </a:ln>
          </p:spPr>
          <p:txBody>
            <a:bodyPr/>
            <a:lstStyle/>
            <a:p>
              <a:endParaRPr lang="pt-BR"/>
            </a:p>
          </p:txBody>
        </p:sp>
      </p:grpSp>
      <p:sp>
        <p:nvSpPr>
          <p:cNvPr id="44036" name="Espaço Reservado para Número de Slide 8"/>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92DD9DE-EB63-44C9-A84F-08D1C616C8BF}"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Espaço Reservado para Conteúdo 1"/>
          <p:cNvSpPr>
            <a:spLocks noGrp="1"/>
          </p:cNvSpPr>
          <p:nvPr>
            <p:ph idx="1"/>
          </p:nvPr>
        </p:nvSpPr>
        <p:spPr>
          <a:xfrm>
            <a:off x="500063" y="1143000"/>
            <a:ext cx="8229600" cy="4929188"/>
          </a:xfrm>
        </p:spPr>
        <p:txBody>
          <a:bodyPr/>
          <a:lstStyle/>
          <a:p>
            <a:pPr>
              <a:lnSpc>
                <a:spcPct val="80000"/>
              </a:lnSpc>
              <a:buClr>
                <a:srgbClr val="FF3300"/>
              </a:buClr>
              <a:buFont typeface="Wingdings" pitchFamily="2" charset="2"/>
              <a:buChar char="Ø"/>
            </a:pPr>
            <a:endParaRPr lang="en-US" sz="2200" b="1" dirty="0"/>
          </a:p>
          <a:p>
            <a:pPr>
              <a:lnSpc>
                <a:spcPct val="80000"/>
              </a:lnSpc>
              <a:buClr>
                <a:srgbClr val="FF3300"/>
              </a:buClr>
              <a:buFont typeface="Wingdings" pitchFamily="2" charset="2"/>
              <a:buChar char="Ø"/>
            </a:pPr>
            <a:r>
              <a:rPr lang="en-US" sz="2400" b="1" dirty="0" err="1"/>
              <a:t>Relacionamento</a:t>
            </a:r>
            <a:r>
              <a:rPr lang="en-US" sz="2400" dirty="0"/>
              <a:t> é </a:t>
            </a:r>
            <a:r>
              <a:rPr lang="en-US" sz="2400" dirty="0" err="1"/>
              <a:t>uma</a:t>
            </a:r>
            <a:r>
              <a:rPr lang="en-US" sz="2400" dirty="0"/>
              <a:t> </a:t>
            </a:r>
            <a:r>
              <a:rPr lang="en-US" sz="2400" dirty="0" err="1"/>
              <a:t>associação</a:t>
            </a:r>
            <a:r>
              <a:rPr lang="en-US" sz="2400" dirty="0"/>
              <a:t> entre </a:t>
            </a:r>
            <a:r>
              <a:rPr lang="en-US" sz="2400" dirty="0" err="1"/>
              <a:t>uma</a:t>
            </a:r>
            <a:r>
              <a:rPr lang="en-US" sz="2400" dirty="0"/>
              <a:t> </a:t>
            </a:r>
            <a:r>
              <a:rPr lang="en-US" sz="2400" dirty="0" err="1"/>
              <a:t>ou</a:t>
            </a:r>
            <a:r>
              <a:rPr lang="en-US" sz="2400" dirty="0"/>
              <a:t> </a:t>
            </a:r>
            <a:r>
              <a:rPr lang="en-US" sz="2400" dirty="0" err="1"/>
              <a:t>várias</a:t>
            </a:r>
            <a:r>
              <a:rPr lang="en-US" sz="2400" dirty="0"/>
              <a:t> </a:t>
            </a:r>
            <a:r>
              <a:rPr lang="en-US" sz="2400" dirty="0" err="1"/>
              <a:t>entidades</a:t>
            </a:r>
            <a:r>
              <a:rPr lang="en-US" sz="2400" dirty="0"/>
              <a:t>.</a:t>
            </a:r>
          </a:p>
          <a:p>
            <a:pPr>
              <a:lnSpc>
                <a:spcPct val="80000"/>
              </a:lnSpc>
              <a:buClr>
                <a:srgbClr val="FF3300"/>
              </a:buClr>
              <a:buFont typeface="Wingdings" pitchFamily="2" charset="2"/>
              <a:buChar char="Ø"/>
            </a:pPr>
            <a:endParaRPr lang="en-US" sz="2400" dirty="0"/>
          </a:p>
          <a:p>
            <a:pPr>
              <a:lnSpc>
                <a:spcPct val="80000"/>
              </a:lnSpc>
              <a:buClr>
                <a:srgbClr val="FF3300"/>
              </a:buClr>
              <a:buFont typeface="Wingdings" pitchFamily="2" charset="2"/>
              <a:buChar char="Ø"/>
            </a:pPr>
            <a:r>
              <a:rPr lang="en-US" sz="2400" b="1" dirty="0" err="1"/>
              <a:t>Conjunto</a:t>
            </a:r>
            <a:r>
              <a:rPr lang="en-US" sz="2400" b="1" dirty="0"/>
              <a:t> de </a:t>
            </a:r>
            <a:r>
              <a:rPr lang="en-US" sz="2400" b="1" dirty="0" err="1"/>
              <a:t>Relacionamentos</a:t>
            </a:r>
            <a:r>
              <a:rPr lang="en-US" sz="2400" dirty="0"/>
              <a:t> é um </a:t>
            </a:r>
            <a:r>
              <a:rPr lang="en-US" sz="2400" dirty="0" err="1"/>
              <a:t>conjunto</a:t>
            </a:r>
            <a:r>
              <a:rPr lang="en-US" sz="2400" dirty="0"/>
              <a:t> de </a:t>
            </a:r>
            <a:r>
              <a:rPr lang="en-US" sz="2400" dirty="0" err="1"/>
              <a:t>relacionamentos</a:t>
            </a:r>
            <a:r>
              <a:rPr lang="en-US" sz="2400" dirty="0"/>
              <a:t> de </a:t>
            </a:r>
            <a:r>
              <a:rPr lang="en-US" sz="2400" dirty="0" err="1"/>
              <a:t>mesmo</a:t>
            </a:r>
            <a:r>
              <a:rPr lang="en-US" sz="2400" dirty="0"/>
              <a:t> </a:t>
            </a:r>
            <a:r>
              <a:rPr lang="en-US" sz="2400" dirty="0" err="1"/>
              <a:t>tipo</a:t>
            </a:r>
            <a:r>
              <a:rPr lang="en-US" sz="2400" dirty="0"/>
              <a:t>.</a:t>
            </a:r>
          </a:p>
          <a:p>
            <a:pPr>
              <a:lnSpc>
                <a:spcPct val="80000"/>
              </a:lnSpc>
              <a:buClr>
                <a:srgbClr val="FF3300"/>
              </a:buClr>
              <a:buFont typeface="Wingdings" pitchFamily="2" charset="2"/>
              <a:buChar char="Ø"/>
            </a:pPr>
            <a:endParaRPr lang="en-US" sz="2400" dirty="0"/>
          </a:p>
          <a:p>
            <a:pPr>
              <a:lnSpc>
                <a:spcPct val="80000"/>
              </a:lnSpc>
              <a:buClr>
                <a:srgbClr val="FF3300"/>
              </a:buClr>
              <a:buFont typeface="Wingdings" pitchFamily="2" charset="2"/>
              <a:buChar char="Ø"/>
            </a:pPr>
            <a:r>
              <a:rPr lang="en-US" sz="2400" dirty="0" err="1"/>
              <a:t>Expressam</a:t>
            </a:r>
            <a:r>
              <a:rPr lang="en-US" sz="2400" dirty="0"/>
              <a:t> </a:t>
            </a:r>
            <a:r>
              <a:rPr lang="en-US" sz="2400" dirty="0" err="1"/>
              <a:t>uma</a:t>
            </a:r>
            <a:r>
              <a:rPr lang="en-US" sz="2400" dirty="0"/>
              <a:t> </a:t>
            </a:r>
            <a:r>
              <a:rPr lang="en-US" sz="2400" dirty="0" err="1"/>
              <a:t>rica</a:t>
            </a:r>
            <a:r>
              <a:rPr lang="en-US" sz="2400" dirty="0"/>
              <a:t> </a:t>
            </a:r>
            <a:r>
              <a:rPr lang="en-US" sz="2400" dirty="0" err="1"/>
              <a:t>semântica</a:t>
            </a:r>
            <a:r>
              <a:rPr lang="en-US" sz="2400" dirty="0"/>
              <a:t> entre </a:t>
            </a:r>
            <a:r>
              <a:rPr lang="en-US" sz="2400" dirty="0" err="1"/>
              <a:t>os</a:t>
            </a:r>
            <a:r>
              <a:rPr lang="en-US" sz="2400" dirty="0"/>
              <a:t> </a:t>
            </a:r>
            <a:r>
              <a:rPr lang="en-US" sz="2400" dirty="0" err="1"/>
              <a:t>conjuntos</a:t>
            </a:r>
            <a:r>
              <a:rPr lang="en-US" sz="2400" dirty="0"/>
              <a:t> de </a:t>
            </a:r>
            <a:r>
              <a:rPr lang="en-US" sz="2400" dirty="0" err="1"/>
              <a:t>entidades</a:t>
            </a:r>
            <a:r>
              <a:rPr lang="en-US" sz="2400" dirty="0"/>
              <a:t> </a:t>
            </a:r>
            <a:r>
              <a:rPr lang="en-US" sz="2400" dirty="0" err="1"/>
              <a:t>por</a:t>
            </a:r>
            <a:r>
              <a:rPr lang="en-US" sz="2400" dirty="0"/>
              <a:t> </a:t>
            </a:r>
            <a:r>
              <a:rPr lang="en-US" sz="2400" dirty="0" err="1"/>
              <a:t>meio</a:t>
            </a:r>
            <a:r>
              <a:rPr lang="en-US" sz="2400" dirty="0"/>
              <a:t> dos </a:t>
            </a:r>
            <a:r>
              <a:rPr lang="en-US" sz="2400" dirty="0" err="1"/>
              <a:t>conceitos</a:t>
            </a:r>
            <a:r>
              <a:rPr lang="en-US" sz="2400" dirty="0"/>
              <a:t> </a:t>
            </a:r>
            <a:r>
              <a:rPr lang="en-US" sz="2400" dirty="0" err="1"/>
              <a:t>como</a:t>
            </a:r>
            <a:r>
              <a:rPr lang="en-US" sz="2400" dirty="0"/>
              <a:t>:</a:t>
            </a:r>
          </a:p>
          <a:p>
            <a:pPr>
              <a:lnSpc>
                <a:spcPct val="80000"/>
              </a:lnSpc>
              <a:buClr>
                <a:srgbClr val="FF3300"/>
              </a:buClr>
              <a:buFont typeface="Wingdings" pitchFamily="2" charset="2"/>
              <a:buChar char="Ø"/>
            </a:pPr>
            <a:endParaRPr lang="en-US" sz="2400" dirty="0"/>
          </a:p>
          <a:p>
            <a:pPr lvl="1">
              <a:lnSpc>
                <a:spcPct val="80000"/>
              </a:lnSpc>
              <a:buClr>
                <a:srgbClr val="FF3300"/>
              </a:buClr>
              <a:buFont typeface="Wingdings" pitchFamily="2" charset="2"/>
              <a:buChar char="Ø"/>
            </a:pPr>
            <a:r>
              <a:rPr lang="en-US" sz="2400" b="1" dirty="0" err="1"/>
              <a:t>Cardinalidade</a:t>
            </a:r>
            <a:endParaRPr lang="en-US" sz="2400" b="1" dirty="0"/>
          </a:p>
          <a:p>
            <a:pPr lvl="1">
              <a:lnSpc>
                <a:spcPct val="80000"/>
              </a:lnSpc>
              <a:buClr>
                <a:srgbClr val="FF3300"/>
              </a:buClr>
              <a:buFont typeface="Wingdings" pitchFamily="2" charset="2"/>
              <a:buChar char="Ø"/>
            </a:pPr>
            <a:r>
              <a:rPr lang="en-US" sz="2400" b="1" dirty="0" err="1"/>
              <a:t>Grau</a:t>
            </a:r>
            <a:r>
              <a:rPr lang="en-US" sz="2400" b="1" dirty="0"/>
              <a:t> de </a:t>
            </a:r>
            <a:r>
              <a:rPr lang="en-US" sz="2400" b="1" dirty="0" err="1"/>
              <a:t>Relacionamento</a:t>
            </a:r>
            <a:endParaRPr lang="en-US" sz="2400" b="1" dirty="0"/>
          </a:p>
          <a:p>
            <a:pPr lvl="1">
              <a:lnSpc>
                <a:spcPct val="80000"/>
              </a:lnSpc>
              <a:buClr>
                <a:srgbClr val="FF3300"/>
              </a:buClr>
              <a:buFont typeface="Wingdings" pitchFamily="2" charset="2"/>
              <a:buChar char="Ø"/>
            </a:pPr>
            <a:endParaRPr lang="en-US" sz="2400" dirty="0"/>
          </a:p>
          <a:p>
            <a:pPr>
              <a:lnSpc>
                <a:spcPct val="80000"/>
              </a:lnSpc>
              <a:buClr>
                <a:srgbClr val="FF3300"/>
              </a:buClr>
              <a:buFont typeface="Wingdings" pitchFamily="2" charset="2"/>
              <a:buChar char="Ø"/>
            </a:pPr>
            <a:r>
              <a:rPr lang="en-US" sz="2400" dirty="0" err="1"/>
              <a:t>Esses</a:t>
            </a:r>
            <a:r>
              <a:rPr lang="en-US" sz="2400" dirty="0"/>
              <a:t> </a:t>
            </a:r>
            <a:r>
              <a:rPr lang="en-US" sz="2400" dirty="0" err="1"/>
              <a:t>conceitos</a:t>
            </a:r>
            <a:r>
              <a:rPr lang="en-US" sz="2400" dirty="0"/>
              <a:t> </a:t>
            </a:r>
            <a:r>
              <a:rPr lang="en-US" sz="2400" dirty="0" err="1"/>
              <a:t>impõem</a:t>
            </a:r>
            <a:r>
              <a:rPr lang="en-US" sz="2400" dirty="0"/>
              <a:t> </a:t>
            </a:r>
            <a:r>
              <a:rPr lang="en-US" sz="2400" dirty="0" err="1"/>
              <a:t>restrições</a:t>
            </a:r>
            <a:r>
              <a:rPr lang="en-US" sz="2400" dirty="0"/>
              <a:t> </a:t>
            </a:r>
            <a:r>
              <a:rPr lang="en-US" sz="2400" dirty="0" err="1"/>
              <a:t>aos</a:t>
            </a:r>
            <a:r>
              <a:rPr lang="en-US" sz="2400" dirty="0"/>
              <a:t> dados </a:t>
            </a:r>
            <a:r>
              <a:rPr lang="en-US" sz="2400" dirty="0" err="1"/>
              <a:t>que</a:t>
            </a:r>
            <a:r>
              <a:rPr lang="en-US" sz="2400" dirty="0"/>
              <a:t> </a:t>
            </a:r>
            <a:r>
              <a:rPr lang="en-US" sz="2400" dirty="0" err="1"/>
              <a:t>alimentarão</a:t>
            </a:r>
            <a:r>
              <a:rPr lang="en-US" sz="2400" dirty="0"/>
              <a:t> o </a:t>
            </a:r>
            <a:r>
              <a:rPr lang="en-US" sz="2400" dirty="0" err="1"/>
              <a:t>banco</a:t>
            </a:r>
            <a:r>
              <a:rPr lang="en-US" sz="2400" dirty="0"/>
              <a:t> de dados.</a:t>
            </a:r>
          </a:p>
          <a:p>
            <a:pPr>
              <a:lnSpc>
                <a:spcPct val="80000"/>
              </a:lnSpc>
              <a:buClr>
                <a:srgbClr val="FF3300"/>
              </a:buClr>
              <a:buFont typeface="Wingdings" pitchFamily="2" charset="2"/>
              <a:buChar char="Ø"/>
            </a:pPr>
            <a:endParaRPr lang="en-US" sz="2400" dirty="0"/>
          </a:p>
          <a:p>
            <a:endParaRPr lang="pt-BR" dirty="0"/>
          </a:p>
        </p:txBody>
      </p:sp>
      <p:sp>
        <p:nvSpPr>
          <p:cNvPr id="3" name="Título 2"/>
          <p:cNvSpPr>
            <a:spLocks noGrp="1"/>
          </p:cNvSpPr>
          <p:nvPr>
            <p:ph type="title"/>
          </p:nvPr>
        </p:nvSpPr>
        <p:spPr>
          <a:xfrm>
            <a:off x="457200" y="274638"/>
            <a:ext cx="8229600" cy="582594"/>
          </a:xfrm>
        </p:spPr>
        <p:txBody>
          <a:bodyPr>
            <a:normAutofit fontScale="90000"/>
          </a:bodyPr>
          <a:lstStyle/>
          <a:p>
            <a:pPr algn="ctr" fontAlgn="auto">
              <a:spcAft>
                <a:spcPts val="0"/>
              </a:spcAft>
              <a:defRPr/>
            </a:pPr>
            <a:r>
              <a:rPr lang="en-US" sz="4400" dirty="0">
                <a:solidFill>
                  <a:srgbClr val="FF0000"/>
                </a:solidFill>
              </a:rPr>
              <a:t>Conjunto de Relacionamentos</a:t>
            </a:r>
            <a:endParaRPr lang="pt-BR" dirty="0">
              <a:solidFill>
                <a:srgbClr val="FF0000"/>
              </a:solidFill>
            </a:endParaRPr>
          </a:p>
        </p:txBody>
      </p:sp>
      <p:sp>
        <p:nvSpPr>
          <p:cNvPr id="46083" name="Espaço Reservado para Número de Slide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85A4C6A-E015-4CCF-964D-A416B80B89B5}"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 y="857250"/>
            <a:ext cx="8929688" cy="6000750"/>
          </a:xfrm>
        </p:spPr>
        <p:txBody>
          <a:bodyPr>
            <a:normAutofit/>
          </a:bodyPr>
          <a:lstStyle/>
          <a:p>
            <a:pPr marL="342900" indent="-342900" fontAlgn="auto">
              <a:lnSpc>
                <a:spcPct val="80000"/>
              </a:lnSpc>
              <a:spcAft>
                <a:spcPts val="0"/>
              </a:spcAft>
              <a:buClr>
                <a:srgbClr val="FF3300"/>
              </a:buClr>
              <a:buFont typeface="Wingdings" pitchFamily="2" charset="2"/>
              <a:buChar char="Ø"/>
              <a:defRPr/>
            </a:pPr>
            <a:r>
              <a:rPr lang="en-US" sz="2400" dirty="0"/>
              <a:t>Exemplo MER:</a:t>
            </a:r>
          </a:p>
          <a:p>
            <a:pPr marL="365760" indent="-256032" fontAlgn="auto">
              <a:spcAft>
                <a:spcPts val="0"/>
              </a:spcAft>
              <a:buFont typeface="Wingdings 3"/>
              <a:buChar char=""/>
              <a:defRPr/>
            </a:pPr>
            <a:r>
              <a:rPr lang="pt-BR" dirty="0"/>
              <a:t> </a:t>
            </a:r>
          </a:p>
        </p:txBody>
      </p:sp>
      <p:sp>
        <p:nvSpPr>
          <p:cNvPr id="3" name="Título 2"/>
          <p:cNvSpPr>
            <a:spLocks noGrp="1"/>
          </p:cNvSpPr>
          <p:nvPr>
            <p:ph type="title"/>
          </p:nvPr>
        </p:nvSpPr>
        <p:spPr>
          <a:xfrm>
            <a:off x="457200" y="274638"/>
            <a:ext cx="8229600" cy="368280"/>
          </a:xfrm>
        </p:spPr>
        <p:txBody>
          <a:bodyPr>
            <a:normAutofit fontScale="90000"/>
          </a:bodyPr>
          <a:lstStyle/>
          <a:p>
            <a:pPr algn="ctr" fontAlgn="auto">
              <a:spcAft>
                <a:spcPts val="0"/>
              </a:spcAft>
              <a:defRPr/>
            </a:pPr>
            <a:r>
              <a:rPr lang="en-US" sz="4400" dirty="0">
                <a:solidFill>
                  <a:srgbClr val="FF0000"/>
                </a:solidFill>
              </a:rPr>
              <a:t>Conjunto de Relacionamentos</a:t>
            </a:r>
            <a:endParaRPr lang="pt-BR" dirty="0"/>
          </a:p>
        </p:txBody>
      </p:sp>
      <p:sp>
        <p:nvSpPr>
          <p:cNvPr id="47108" name="Espaço Reservado para Número de Slide 7"/>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A44D13F-D3E0-484A-AC38-CD1D95A9B70D}" type="slidenum">
              <a:rPr lang="en-US"/>
              <a:pPr/>
              <a:t>9</a:t>
            </a:fld>
            <a:endParaRPr lang="en-US"/>
          </a:p>
        </p:txBody>
      </p:sp>
      <p:pic>
        <p:nvPicPr>
          <p:cNvPr id="6" name="Picture 3">
            <a:extLst>
              <a:ext uri="{FF2B5EF4-FFF2-40B4-BE49-F238E27FC236}">
                <a16:creationId xmlns:a16="http://schemas.microsoft.com/office/drawing/2014/main" id="{193BE388-7815-48FB-AA86-6481B8C75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00" y="1329704"/>
            <a:ext cx="8496261" cy="5055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13A4F36670E64428312E5951326A43C" ma:contentTypeVersion="2" ma:contentTypeDescription="Crie um novo documento." ma:contentTypeScope="" ma:versionID="211523379f0fa77eea5558ae62930586">
  <xsd:schema xmlns:xsd="http://www.w3.org/2001/XMLSchema" xmlns:xs="http://www.w3.org/2001/XMLSchema" xmlns:p="http://schemas.microsoft.com/office/2006/metadata/properties" xmlns:ns2="992b736c-985a-4f8a-9dc8-6a16b959ba5f" targetNamespace="http://schemas.microsoft.com/office/2006/metadata/properties" ma:root="true" ma:fieldsID="10574f1b8997205b9a768b97e8694248" ns2:_="">
    <xsd:import namespace="992b736c-985a-4f8a-9dc8-6a16b959ba5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2b736c-985a-4f8a-9dc8-6a16b959ba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3B9852-2648-4C66-8826-A049EF130FB4}"/>
</file>

<file path=customXml/itemProps2.xml><?xml version="1.0" encoding="utf-8"?>
<ds:datastoreItem xmlns:ds="http://schemas.openxmlformats.org/officeDocument/2006/customXml" ds:itemID="{9BD3CAC6-95AB-49FC-8FB8-F60DE21E7653}"/>
</file>

<file path=customXml/itemProps3.xml><?xml version="1.0" encoding="utf-8"?>
<ds:datastoreItem xmlns:ds="http://schemas.openxmlformats.org/officeDocument/2006/customXml" ds:itemID="{200E7480-4BF9-4344-8E88-59AEE45D4F24}"/>
</file>

<file path=docProps/app.xml><?xml version="1.0" encoding="utf-8"?>
<Properties xmlns="http://schemas.openxmlformats.org/officeDocument/2006/extended-properties" xmlns:vt="http://schemas.openxmlformats.org/officeDocument/2006/docPropsVTypes">
  <Template>Concourse</Template>
  <TotalTime>2403</TotalTime>
  <Pages>27</Pages>
  <Words>959</Words>
  <Application>Microsoft Office PowerPoint</Application>
  <PresentationFormat>Apresentação na tela (4:3)</PresentationFormat>
  <Paragraphs>185</Paragraphs>
  <Slides>22</Slides>
  <Notes>0</Notes>
  <HiddenSlides>0</HiddenSlides>
  <MMClips>0</MMClips>
  <ScaleCrop>false</ScaleCrop>
  <HeadingPairs>
    <vt:vector size="8" baseType="variant">
      <vt:variant>
        <vt:lpstr>Fontes usadas</vt:lpstr>
      </vt:variant>
      <vt:variant>
        <vt:i4>8</vt:i4>
      </vt:variant>
      <vt:variant>
        <vt:lpstr>Tema</vt:lpstr>
      </vt:variant>
      <vt:variant>
        <vt:i4>1</vt:i4>
      </vt:variant>
      <vt:variant>
        <vt:lpstr>Servidores OLE inseridos</vt:lpstr>
      </vt:variant>
      <vt:variant>
        <vt:i4>1</vt:i4>
      </vt:variant>
      <vt:variant>
        <vt:lpstr>Títulos de slides</vt:lpstr>
      </vt:variant>
      <vt:variant>
        <vt:i4>22</vt:i4>
      </vt:variant>
    </vt:vector>
  </HeadingPairs>
  <TitlesOfParts>
    <vt:vector size="32" baseType="lpstr">
      <vt:lpstr>Arial</vt:lpstr>
      <vt:lpstr>Book Antiqua</vt:lpstr>
      <vt:lpstr>Lucida Sans Unicode</vt:lpstr>
      <vt:lpstr>Times New Roman</vt:lpstr>
      <vt:lpstr>Verdana</vt:lpstr>
      <vt:lpstr>Wingdings</vt:lpstr>
      <vt:lpstr>Wingdings 2</vt:lpstr>
      <vt:lpstr>Wingdings 3</vt:lpstr>
      <vt:lpstr>Concurso</vt:lpstr>
      <vt:lpstr>CorelDRAW</vt:lpstr>
      <vt:lpstr>Modelo Entidade-Relacionamento MER</vt:lpstr>
      <vt:lpstr>Modelo Entidade-Relacionamento (MER)</vt:lpstr>
      <vt:lpstr>Apresentação do PowerPoint</vt:lpstr>
      <vt:lpstr>Conjunto de Entidades</vt:lpstr>
      <vt:lpstr>Atributos</vt:lpstr>
      <vt:lpstr>Atributos</vt:lpstr>
      <vt:lpstr>Atributos</vt:lpstr>
      <vt:lpstr>Conjunto de Relacionamentos</vt:lpstr>
      <vt:lpstr>Conjunto de Relacionamentos</vt:lpstr>
      <vt:lpstr>PROJETO CONCEITUAL</vt:lpstr>
      <vt:lpstr>PROJETO CONCEITUAL</vt:lpstr>
      <vt:lpstr>Apresentação do PowerPoint</vt:lpstr>
      <vt:lpstr>Cardinalidade</vt:lpstr>
      <vt:lpstr>Cardinalidade 1 para 1</vt:lpstr>
      <vt:lpstr>Cardinalidade</vt:lpstr>
      <vt:lpstr>Cardinalidade 1 para muitos</vt:lpstr>
      <vt:lpstr>Cardinalidade</vt:lpstr>
      <vt:lpstr>Cardinalidade muitos para muitos</vt:lpstr>
      <vt:lpstr>Grau de Relacionamento</vt:lpstr>
      <vt:lpstr>Relacionamento Ternário </vt:lpstr>
      <vt:lpstr>Relacionamento Ternário </vt:lpstr>
      <vt:lpstr>Entidade Fraca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dc:title>
  <dc:creator>Wdson de Oliveira</dc:creator>
  <cp:lastModifiedBy>Usuário do Windows</cp:lastModifiedBy>
  <cp:revision>257</cp:revision>
  <cp:lastPrinted>1999-03-18T20:50:36Z</cp:lastPrinted>
  <dcterms:created xsi:type="dcterms:W3CDTF">1997-03-07T23:57:54Z</dcterms:created>
  <dcterms:modified xsi:type="dcterms:W3CDTF">2020-08-28T17:29:30Z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0x010100913A4F36670E64428312E5951326A43C</vt:lpwstr>
  </property>
</Properties>
</file>