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84" r:id="rId5"/>
    <p:sldId id="371" r:id="rId6"/>
    <p:sldId id="380" r:id="rId7"/>
    <p:sldId id="388" r:id="rId8"/>
    <p:sldId id="364" r:id="rId9"/>
    <p:sldId id="381" r:id="rId10"/>
    <p:sldId id="389" r:id="rId11"/>
    <p:sldId id="376" r:id="rId12"/>
    <p:sldId id="382" r:id="rId13"/>
    <p:sldId id="377" r:id="rId14"/>
    <p:sldId id="383" r:id="rId15"/>
    <p:sldId id="355" r:id="rId16"/>
    <p:sldId id="384" r:id="rId17"/>
    <p:sldId id="356" r:id="rId18"/>
    <p:sldId id="385" r:id="rId19"/>
    <p:sldId id="358" r:id="rId20"/>
    <p:sldId id="359" r:id="rId21"/>
    <p:sldId id="386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F144-5AAA-4239-81F6-105BB925D5CE}" v="12" dt="2020-09-18T01:49:2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DSON DE OLIVEIRA" userId="S::wdson.oliveira01@fatec.sp.gov.br::fc4b5927-bf8f-4cd5-9ca2-16af71ab6065" providerId="AD" clId="Web-{A80BF144-5AAA-4239-81F6-105BB925D5CE}"/>
    <pc:docChg chg="addSld modSld">
      <pc:chgData name="WDSON DE OLIVEIRA" userId="S::wdson.oliveira01@fatec.sp.gov.br::fc4b5927-bf8f-4cd5-9ca2-16af71ab6065" providerId="AD" clId="Web-{A80BF144-5AAA-4239-81F6-105BB925D5CE}" dt="2020-09-18T01:49:28.853" v="11" actId="14100"/>
      <pc:docMkLst>
        <pc:docMk/>
      </pc:docMkLst>
      <pc:sldChg chg="addSp delSp modSp new">
        <pc:chgData name="WDSON DE OLIVEIRA" userId="S::wdson.oliveira01@fatec.sp.gov.br::fc4b5927-bf8f-4cd5-9ca2-16af71ab6065" providerId="AD" clId="Web-{A80BF144-5AAA-4239-81F6-105BB925D5CE}" dt="2020-09-18T01:49:28.853" v="11" actId="14100"/>
        <pc:sldMkLst>
          <pc:docMk/>
          <pc:sldMk cId="960078178" sldId="389"/>
        </pc:sldMkLst>
        <pc:spChg chg="del">
          <ac:chgData name="WDSON DE OLIVEIRA" userId="S::wdson.oliveira01@fatec.sp.gov.br::fc4b5927-bf8f-4cd5-9ca2-16af71ab6065" providerId="AD" clId="Web-{A80BF144-5AAA-4239-81F6-105BB925D5CE}" dt="2020-09-18T01:48:33.337" v="2"/>
          <ac:spMkLst>
            <pc:docMk/>
            <pc:sldMk cId="960078178" sldId="389"/>
            <ac:spMk id="2" creationId="{94CAC6FA-640E-4B90-92D5-6B25C3C48F0A}"/>
          </ac:spMkLst>
        </pc:spChg>
        <pc:spChg chg="del">
          <ac:chgData name="WDSON DE OLIVEIRA" userId="S::wdson.oliveira01@fatec.sp.gov.br::fc4b5927-bf8f-4cd5-9ca2-16af71ab6065" providerId="AD" clId="Web-{A80BF144-5AAA-4239-81F6-105BB925D5CE}" dt="2020-09-18T01:48:30.337" v="1"/>
          <ac:spMkLst>
            <pc:docMk/>
            <pc:sldMk cId="960078178" sldId="389"/>
            <ac:spMk id="3" creationId="{FE041D79-6A8C-4F55-A14E-A0B324A71800}"/>
          </ac:spMkLst>
        </pc:spChg>
        <pc:spChg chg="add del mod">
          <ac:chgData name="WDSON DE OLIVEIRA" userId="S::wdson.oliveira01@fatec.sp.gov.br::fc4b5927-bf8f-4cd5-9ca2-16af71ab6065" providerId="AD" clId="Web-{A80BF144-5AAA-4239-81F6-105BB925D5CE}" dt="2020-09-18T01:48:37.744" v="6"/>
          <ac:spMkLst>
            <pc:docMk/>
            <pc:sldMk cId="960078178" sldId="389"/>
            <ac:spMk id="5" creationId="{E9C22B00-FD69-4C51-B83A-2228A0BDE900}"/>
          </ac:spMkLst>
        </pc:spChg>
        <pc:spChg chg="add mod">
          <ac:chgData name="WDSON DE OLIVEIRA" userId="S::wdson.oliveira01@fatec.sp.gov.br::fc4b5927-bf8f-4cd5-9ca2-16af71ab6065" providerId="AD" clId="Web-{A80BF144-5AAA-4239-81F6-105BB925D5CE}" dt="2020-09-18T01:49:28.853" v="11" actId="14100"/>
          <ac:spMkLst>
            <pc:docMk/>
            <pc:sldMk cId="960078178" sldId="389"/>
            <ac:spMk id="7" creationId="{E88A65A1-18A4-4B0B-96C1-B76A9D131D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3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Cliquez pour modifier le style de texte du masque</a:t>
            </a:r>
          </a:p>
          <a:p>
            <a:pPr lvl="1"/>
            <a:r>
              <a:rPr lang="pt-BR" noProof="0"/>
              <a:t>Second niveau</a:t>
            </a:r>
          </a:p>
          <a:p>
            <a:pPr lvl="2"/>
            <a:r>
              <a:rPr lang="pt-BR" noProof="0"/>
              <a:t>Troisième niveau</a:t>
            </a:r>
          </a:p>
          <a:p>
            <a:pPr lvl="3"/>
            <a:r>
              <a:rPr lang="pt-BR" noProof="0"/>
              <a:t>Quatrième niveau</a:t>
            </a:r>
          </a:p>
          <a:p>
            <a:pPr lvl="4"/>
            <a:r>
              <a:rPr lang="pt-BR" noProof="0"/>
              <a:t>Cinquième niveau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84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1EA98-7D17-4BE0-95D6-5ACDCF4CE0F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F680-AE3F-46EC-857A-633A98DE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7A4E-D3B2-4ED1-B01F-8A43961757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74AAE-28A0-4925-89E3-823BAF46A5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5CCE4-E0FC-4548-B94F-E27CA7D2BC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CEBC4-5C43-4551-B890-D8A2D5745C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D4B9C-5008-438D-A3AA-F157E6FFAF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6693-B11F-4FCC-911F-382FA0A898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E183B-F39F-4E67-9D0B-BEF6B66B572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C634B3-087A-4B06-93AC-62F15ED49C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84112C7-BBF8-4C2D-8337-AEBBA5C4F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87" r:id="rId7"/>
    <p:sldLayoutId id="2147483694" r:id="rId8"/>
    <p:sldLayoutId id="2147483695" r:id="rId9"/>
    <p:sldLayoutId id="2147483686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5362"/>
          </a:xfrm>
        </p:spPr>
        <p:txBody>
          <a:bodyPr/>
          <a:lstStyle/>
          <a:p>
            <a:endParaRPr lang="pt-BR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pPr marL="109537" indent="0" algn="ctr">
              <a:buNone/>
            </a:pPr>
            <a:r>
              <a:rPr lang="pt-BR" sz="3600" dirty="0"/>
              <a:t>Professor Wdson de Oliveira</a:t>
            </a:r>
          </a:p>
          <a:p>
            <a:pPr algn="ctr"/>
            <a:endParaRPr lang="pt-BR" dirty="0"/>
          </a:p>
          <a:p>
            <a:pPr marL="109537" indent="0" algn="ctr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dirty="0">
                <a:solidFill>
                  <a:srgbClr val="FF0000"/>
                </a:solidFill>
              </a:rPr>
              <a:t>Banco de Dados</a:t>
            </a:r>
            <a:endParaRPr lang="pt-BR" sz="4800" dirty="0">
              <a:solidFill>
                <a:srgbClr val="FF0000"/>
              </a:solidFill>
              <a:effectLst/>
            </a:endParaRP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79512" y="260648"/>
            <a:ext cx="88569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14.Uma Transportadora quer automatizar seu controle de transporte. Ela deseja ter as seguintes informações de seus caminhões: Marca, modelo, ano, capacidade de transporte e a data em que um motorista viajou com o caminhão(mais de um motorista pode dirigir um caminhão). Do motorista deseja-se saber Nome, RG, Idade, Endereço e o caminhão com o qual já viajou. Um caminhão pode transportar diversos produtos, destes deseja-se saber nome, marca, fabricante e data de transporte( um tipo de produto pode viajar em mais de um caminhão).</a:t>
            </a: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58416" y="105273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06180" y="114176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38990" y="1105762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6012160" y="136241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54814" y="76470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98072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1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264696"/>
          </a:xfrm>
        </p:spPr>
        <p:txBody>
          <a:bodyPr/>
          <a:lstStyle/>
          <a:p>
            <a:pPr marL="109537" indent="0">
              <a:buNone/>
            </a:pPr>
            <a:r>
              <a:rPr lang="pt-BR" sz="2500" dirty="0"/>
              <a:t>15. Empresas possuem funcionários que trabalham em departamentos específicos. Esses funcionários desenvolvem projetos para a empresa.</a:t>
            </a:r>
          </a:p>
          <a:p>
            <a:r>
              <a:rPr lang="pt-BR" u="sng" dirty="0">
                <a:solidFill>
                  <a:srgbClr val="002060"/>
                </a:solidFill>
              </a:rPr>
              <a:t>Restrições</a:t>
            </a:r>
          </a:p>
          <a:p>
            <a:pPr lvl="1"/>
            <a:r>
              <a:rPr lang="pt-BR" dirty="0"/>
              <a:t>Um funcionário somente pode trabalhar em um único departamento.</a:t>
            </a:r>
          </a:p>
          <a:p>
            <a:pPr lvl="1"/>
            <a:r>
              <a:rPr lang="pt-BR" dirty="0"/>
              <a:t>Para cada funcionário são armazenados: </a:t>
            </a:r>
            <a:r>
              <a:rPr lang="pt-BR" dirty="0">
                <a:solidFill>
                  <a:srgbClr val="FF0000"/>
                </a:solidFill>
              </a:rPr>
              <a:t>id, </a:t>
            </a:r>
            <a:r>
              <a:rPr lang="pt-BR" dirty="0" err="1">
                <a:solidFill>
                  <a:srgbClr val="FF0000"/>
                </a:solidFill>
              </a:rPr>
              <a:t>cpf</a:t>
            </a:r>
            <a:r>
              <a:rPr lang="pt-BR" dirty="0">
                <a:solidFill>
                  <a:srgbClr val="FF0000"/>
                </a:solidFill>
              </a:rPr>
              <a:t>, nome, salario, endereço completo, telefone.</a:t>
            </a:r>
          </a:p>
          <a:p>
            <a:pPr lvl="1"/>
            <a:r>
              <a:rPr lang="pt-BR" dirty="0"/>
              <a:t>Um departamento pode conter vários funcionários.</a:t>
            </a:r>
          </a:p>
          <a:p>
            <a:pPr lvl="1"/>
            <a:r>
              <a:rPr lang="pt-BR" dirty="0"/>
              <a:t>Para cada departamento são armazenados: </a:t>
            </a:r>
            <a:r>
              <a:rPr lang="pt-BR" dirty="0">
                <a:solidFill>
                  <a:srgbClr val="FF0000"/>
                </a:solidFill>
              </a:rPr>
              <a:t>id, descritivo.</a:t>
            </a:r>
          </a:p>
          <a:p>
            <a:pPr lvl="1"/>
            <a:r>
              <a:rPr lang="pt-BR" dirty="0"/>
              <a:t>Um funcionário pode participar do desenvolvimento de vários projetos.</a:t>
            </a:r>
          </a:p>
          <a:p>
            <a:pPr lvl="1"/>
            <a:r>
              <a:rPr lang="pt-BR" dirty="0"/>
              <a:t>Um projeto pode possuir vários funcionário fazendo parte de seu desenvolvimento.</a:t>
            </a:r>
          </a:p>
          <a:p>
            <a:pPr lvl="1"/>
            <a:r>
              <a:rPr lang="pt-BR" dirty="0"/>
              <a:t>Deseja-se armazenar a </a:t>
            </a:r>
            <a:r>
              <a:rPr lang="pt-BR" dirty="0">
                <a:solidFill>
                  <a:srgbClr val="FF0000"/>
                </a:solidFill>
              </a:rPr>
              <a:t>data</a:t>
            </a:r>
            <a:r>
              <a:rPr lang="pt-BR" dirty="0"/>
              <a:t> na qual o funcionário iniciou no projeto e o </a:t>
            </a:r>
            <a:r>
              <a:rPr lang="pt-BR" dirty="0">
                <a:solidFill>
                  <a:srgbClr val="FF0000"/>
                </a:solidFill>
              </a:rPr>
              <a:t>nro de horas </a:t>
            </a:r>
            <a:r>
              <a:rPr lang="pt-BR" dirty="0"/>
              <a:t>dedicados ao mesmo.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75465" y="134076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75856" y="14127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4" y="134076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940152" y="159279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31840" y="90872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264696"/>
          </a:xfrm>
        </p:spPr>
        <p:txBody>
          <a:bodyPr/>
          <a:lstStyle/>
          <a:p>
            <a:pPr marL="109537" indent="0">
              <a:buNone/>
            </a:pPr>
            <a:r>
              <a:rPr lang="pt-BR" sz="2500" dirty="0"/>
              <a:t>16. Elaborar um diagrama E-R para uma seguradora de automóveis.</a:t>
            </a:r>
          </a:p>
          <a:p>
            <a:r>
              <a:rPr lang="pt-BR" u="sng" dirty="0">
                <a:solidFill>
                  <a:srgbClr val="002060"/>
                </a:solidFill>
              </a:rPr>
              <a:t>Entidades: Cliente, Apólice, Carro e Acidentes</a:t>
            </a:r>
          </a:p>
          <a:p>
            <a:r>
              <a:rPr lang="pt-BR" u="sng" dirty="0">
                <a:solidFill>
                  <a:srgbClr val="002060"/>
                </a:solidFill>
              </a:rPr>
              <a:t>Restrições</a:t>
            </a:r>
          </a:p>
          <a:p>
            <a:pPr lvl="1"/>
            <a:r>
              <a:rPr lang="pt-BR" dirty="0"/>
              <a:t>A) Um cliente pode ter várias apólices (no mínimo uma).</a:t>
            </a:r>
          </a:p>
          <a:p>
            <a:pPr lvl="1"/>
            <a:r>
              <a:rPr lang="pt-BR" dirty="0"/>
              <a:t>B) Cada apólice somente dá cobertura a um carro.</a:t>
            </a:r>
          </a:p>
          <a:p>
            <a:pPr lvl="1"/>
            <a:r>
              <a:rPr lang="pt-BR" dirty="0"/>
              <a:t>C) Um carro pode ter zero ou N registros de acidentes.</a:t>
            </a:r>
          </a:p>
          <a:p>
            <a:pPr lvl="1"/>
            <a:endParaRPr lang="pt-BR" dirty="0"/>
          </a:p>
          <a:p>
            <a:pPr marL="392113" lvl="1" indent="0">
              <a:buNone/>
            </a:pPr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Atributos:</a:t>
            </a:r>
          </a:p>
          <a:p>
            <a:pPr marL="392113" lvl="1" indent="0">
              <a:buNone/>
            </a:pPr>
            <a:endParaRPr lang="pt-BR" dirty="0"/>
          </a:p>
          <a:p>
            <a:pPr marL="849313" lvl="1" indent="-457200">
              <a:buAutoNum type="alphaLcParenR"/>
            </a:pPr>
            <a:r>
              <a:rPr lang="pt-BR" dirty="0"/>
              <a:t>Cliente: número, Nome e Endereço.</a:t>
            </a:r>
          </a:p>
          <a:p>
            <a:pPr marL="849313" lvl="1" indent="-457200">
              <a:buAutoNum type="alphaLcParenR"/>
            </a:pPr>
            <a:r>
              <a:rPr lang="pt-BR" dirty="0"/>
              <a:t>Apólice: número e valor.</a:t>
            </a:r>
          </a:p>
          <a:p>
            <a:pPr marL="849313" lvl="1" indent="-457200">
              <a:buAutoNum type="alphaLcParenR"/>
            </a:pPr>
            <a:r>
              <a:rPr lang="pt-BR" dirty="0"/>
              <a:t>Carro: Registro e Marca.</a:t>
            </a:r>
          </a:p>
          <a:p>
            <a:pPr marL="849313" lvl="1" indent="-457200">
              <a:buAutoNum type="alphaLcParenR"/>
            </a:pPr>
            <a:r>
              <a:rPr lang="pt-BR" dirty="0"/>
              <a:t>Acidente: Data, Hora e Local.</a:t>
            </a:r>
          </a:p>
        </p:txBody>
      </p:sp>
    </p:spTree>
    <p:extLst>
      <p:ext uri="{BB962C8B-B14F-4D97-AF65-F5344CB8AC3E}">
        <p14:creationId xmlns:p14="http://schemas.microsoft.com/office/powerpoint/2010/main" val="425044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75465" y="134076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75856" y="14127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4" y="134076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940152" y="159279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31840" y="90872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5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/>
          <a:lstStyle/>
          <a:p>
            <a:pPr marL="109537" indent="0">
              <a:buNone/>
            </a:pPr>
            <a:r>
              <a:rPr lang="pt-BR" sz="2200" dirty="0"/>
              <a:t>17. Elaborar um diagrama E-R para uma indústria de peças.</a:t>
            </a:r>
          </a:p>
          <a:p>
            <a:r>
              <a:rPr lang="pt-BR" sz="2200" dirty="0">
                <a:solidFill>
                  <a:srgbClr val="002060"/>
                </a:solidFill>
              </a:rPr>
              <a:t>Entidades: peças, depósito, fornecedor, projeto, funcionário e departamento.</a:t>
            </a:r>
          </a:p>
          <a:p>
            <a:r>
              <a:rPr lang="pt-BR" sz="2200" u="sng" dirty="0">
                <a:solidFill>
                  <a:srgbClr val="002060"/>
                </a:solidFill>
              </a:rPr>
              <a:t>Restrições</a:t>
            </a:r>
          </a:p>
          <a:p>
            <a:pPr lvl="1"/>
            <a:r>
              <a:rPr lang="pt-BR" sz="2200" dirty="0"/>
              <a:t>A) Cada funcionário pode ser alocado a somente um departamento.</a:t>
            </a:r>
          </a:p>
          <a:p>
            <a:pPr lvl="1"/>
            <a:r>
              <a:rPr lang="pt-BR" sz="2200" dirty="0"/>
              <a:t>B) Cada funcionário pode pertencer a mais de um projeto.</a:t>
            </a:r>
          </a:p>
          <a:p>
            <a:pPr lvl="1"/>
            <a:r>
              <a:rPr lang="pt-BR" sz="2200" dirty="0"/>
              <a:t>C) Um projeto pode utilizar-se de vários fornecedores e de várias peças.</a:t>
            </a:r>
          </a:p>
          <a:p>
            <a:pPr lvl="1"/>
            <a:r>
              <a:rPr lang="pt-BR" sz="2200" dirty="0"/>
              <a:t>D) Uma peça pode ser fornecida por vários fornecedores e atender a vários projetos.</a:t>
            </a:r>
          </a:p>
          <a:p>
            <a:pPr lvl="1"/>
            <a:r>
              <a:rPr lang="pt-BR" sz="2200" dirty="0"/>
              <a:t>E) Um fornecedor pode atender a vários projetos e  fornecer várias peças.</a:t>
            </a:r>
          </a:p>
          <a:p>
            <a:pPr lvl="1"/>
            <a:r>
              <a:rPr lang="pt-BR" sz="2200" dirty="0"/>
              <a:t>F) Um depósito pode conter várias peças.</a:t>
            </a:r>
          </a:p>
          <a:p>
            <a:pPr lvl="1"/>
            <a:r>
              <a:rPr lang="pt-BR" sz="2200" dirty="0"/>
              <a:t>G) Deseja-se ter um controle do material utilizado por cada projeto, identificando  inclusive o seu fornecedor. Gravar as informações de data de inicio e horas trabalhadas no projeto.</a:t>
            </a:r>
          </a:p>
          <a:p>
            <a:pPr lvl="1"/>
            <a:endParaRPr lang="pt-BR" sz="1600" dirty="0"/>
          </a:p>
          <a:p>
            <a:pPr marL="392113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2464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/>
          <a:lstStyle/>
          <a:p>
            <a:pPr lvl="1"/>
            <a:endParaRPr lang="pt-BR" sz="1600" dirty="0"/>
          </a:p>
          <a:p>
            <a:pPr marL="392113" lvl="1" indent="0">
              <a:buNone/>
            </a:pPr>
            <a:r>
              <a:rPr lang="pt-BR" sz="3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Atributos:</a:t>
            </a:r>
          </a:p>
          <a:p>
            <a:pPr marL="392113" lvl="1" indent="0">
              <a:buNone/>
            </a:pPr>
            <a:endParaRPr lang="pt-BR" sz="3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6463" lvl="1" indent="-514350">
              <a:buAutoNum type="alphaLcParenR"/>
            </a:pPr>
            <a:r>
              <a:rPr lang="pt-BR" sz="3400" dirty="0"/>
              <a:t>Peças : código, cor e peso.</a:t>
            </a:r>
          </a:p>
          <a:p>
            <a:pPr marL="906463" lvl="1" indent="-514350">
              <a:buAutoNum type="alphaLcParenR"/>
            </a:pPr>
            <a:r>
              <a:rPr lang="pt-BR" sz="3400" dirty="0"/>
              <a:t>Depósito: número e endereço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Fornecedor: numero e endereço.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Projeto: número e orçamento.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Funcionário: número, salário e telefone.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Departamento: número e setor</a:t>
            </a:r>
          </a:p>
          <a:p>
            <a:pPr marL="849313" lvl="1" indent="-457200">
              <a:buAutoNum type="alphaL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6338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dirty="0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75465" y="134076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75856" y="14127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4" y="134076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940152" y="159279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31840" y="90872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048672"/>
          </a:xfrm>
        </p:spPr>
        <p:txBody>
          <a:bodyPr/>
          <a:lstStyle/>
          <a:p>
            <a:pPr marL="109537" indent="0" algn="just">
              <a:lnSpc>
                <a:spcPct val="150000"/>
              </a:lnSpc>
              <a:buNone/>
            </a:pPr>
            <a:r>
              <a:rPr lang="pt-BR" sz="2200" dirty="0"/>
              <a:t>11. Uma rede de </a:t>
            </a:r>
            <a:r>
              <a:rPr lang="pt-BR" sz="2200" b="1" dirty="0"/>
              <a:t>bibliotecas </a:t>
            </a:r>
            <a:r>
              <a:rPr lang="pt-BR" sz="2200" dirty="0"/>
              <a:t>deseja manter informações sobre seus </a:t>
            </a:r>
            <a:r>
              <a:rPr lang="pt-BR" sz="2200" b="1" dirty="0">
                <a:solidFill>
                  <a:srgbClr val="FF0000"/>
                </a:solidFill>
              </a:rPr>
              <a:t>livros</a:t>
            </a:r>
            <a:r>
              <a:rPr lang="pt-BR" sz="2200" dirty="0"/>
              <a:t>. Inicialmente, quer armazenar para os livros as seguintes características: id, ISBN, título, ano e autores deste livro. Para os </a:t>
            </a:r>
            <a:r>
              <a:rPr lang="pt-BR" sz="2200" b="1" dirty="0">
                <a:solidFill>
                  <a:srgbClr val="FF0000"/>
                </a:solidFill>
              </a:rPr>
              <a:t>autores</a:t>
            </a:r>
            <a:r>
              <a:rPr lang="pt-BR" sz="2200" dirty="0"/>
              <a:t>, deseja manter: id, nome e nacionalidade. Cabe salientar que um autor pode ter vários livros, assim como um livro pode ser escrito por vários autores. Cada livro da biblioteca pertence a uma </a:t>
            </a:r>
            <a:r>
              <a:rPr lang="pt-BR" sz="2200" b="1" dirty="0">
                <a:solidFill>
                  <a:srgbClr val="FF0000"/>
                </a:solidFill>
              </a:rPr>
              <a:t>categoria</a:t>
            </a:r>
            <a:r>
              <a:rPr lang="pt-BR" sz="2200" dirty="0">
                <a:solidFill>
                  <a:srgbClr val="FF0000"/>
                </a:solidFill>
              </a:rPr>
              <a:t>.  </a:t>
            </a:r>
            <a:r>
              <a:rPr lang="pt-BR" sz="2200" dirty="0"/>
              <a:t>A biblioteca deseja manter um cadastro de todas as categorias existentes, com informações como: código da categoria e descrição. Uma categoria pode ter vários livros associados a ela.</a:t>
            </a:r>
          </a:p>
          <a:p>
            <a:pPr marL="109537" indent="0" algn="just">
              <a:lnSpc>
                <a:spcPct val="150000"/>
              </a:lnSpc>
              <a:buNone/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144016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6385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Losango 6"/>
          <p:cNvSpPr/>
          <p:nvPr/>
        </p:nvSpPr>
        <p:spPr>
          <a:xfrm>
            <a:off x="2890819" y="1754815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cxnSp>
        <p:nvCxnSpPr>
          <p:cNvPr id="9" name="Conector reto 8"/>
          <p:cNvCxnSpPr>
            <a:endCxn id="7" idx="1"/>
          </p:cNvCxnSpPr>
          <p:nvPr/>
        </p:nvCxnSpPr>
        <p:spPr>
          <a:xfrm flipV="1">
            <a:off x="2275572" y="2006843"/>
            <a:ext cx="615247" cy="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35805" y="1698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93705" y="1698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Livros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228184" y="45584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Autores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521027" y="42877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categorias</a:t>
            </a:r>
          </a:p>
        </p:txBody>
      </p:sp>
      <p:sp>
        <p:nvSpPr>
          <p:cNvPr id="16" name="Elipse 15"/>
          <p:cNvSpPr/>
          <p:nvPr/>
        </p:nvSpPr>
        <p:spPr>
          <a:xfrm>
            <a:off x="51893" y="2452612"/>
            <a:ext cx="1469134" cy="570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telefone</a:t>
            </a:r>
          </a:p>
        </p:txBody>
      </p:sp>
      <p:sp>
        <p:nvSpPr>
          <p:cNvPr id="17" name="Elipse 16"/>
          <p:cNvSpPr/>
          <p:nvPr/>
        </p:nvSpPr>
        <p:spPr>
          <a:xfrm>
            <a:off x="235805" y="1002143"/>
            <a:ext cx="71489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8" name="Elipse 17"/>
          <p:cNvSpPr/>
          <p:nvPr/>
        </p:nvSpPr>
        <p:spPr>
          <a:xfrm>
            <a:off x="1314926" y="1052736"/>
            <a:ext cx="102482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end</a:t>
            </a:r>
          </a:p>
        </p:txBody>
      </p:sp>
      <p:cxnSp>
        <p:nvCxnSpPr>
          <p:cNvPr id="8" name="Conector reto 7"/>
          <p:cNvCxnSpPr>
            <a:stCxn id="17" idx="4"/>
          </p:cNvCxnSpPr>
          <p:nvPr/>
        </p:nvCxnSpPr>
        <p:spPr>
          <a:xfrm>
            <a:off x="593251" y="1434191"/>
            <a:ext cx="69414" cy="26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8" idx="4"/>
          </p:cNvCxnSpPr>
          <p:nvPr/>
        </p:nvCxnSpPr>
        <p:spPr>
          <a:xfrm flipH="1">
            <a:off x="1602959" y="1484784"/>
            <a:ext cx="224380" cy="23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18057" y="2274078"/>
            <a:ext cx="121495" cy="26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3070839" y="46208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6" name="Elipse 25"/>
          <p:cNvSpPr/>
          <p:nvPr/>
        </p:nvSpPr>
        <p:spPr>
          <a:xfrm>
            <a:off x="2277111" y="43787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27" name="Elipse 26"/>
          <p:cNvSpPr/>
          <p:nvPr/>
        </p:nvSpPr>
        <p:spPr>
          <a:xfrm>
            <a:off x="1548647" y="40466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cxnSp>
        <p:nvCxnSpPr>
          <p:cNvPr id="29" name="Conector reto 28"/>
          <p:cNvCxnSpPr>
            <a:stCxn id="18" idx="0"/>
            <a:endCxn id="27" idx="4"/>
          </p:cNvCxnSpPr>
          <p:nvPr/>
        </p:nvCxnSpPr>
        <p:spPr>
          <a:xfrm flipV="1">
            <a:off x="1827339" y="836712"/>
            <a:ext cx="93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8" idx="7"/>
            <a:endCxn id="26" idx="3"/>
          </p:cNvCxnSpPr>
          <p:nvPr/>
        </p:nvCxnSpPr>
        <p:spPr>
          <a:xfrm flipV="1">
            <a:off x="2189670" y="806650"/>
            <a:ext cx="171804" cy="30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8" idx="6"/>
            <a:endCxn id="25" idx="3"/>
          </p:cNvCxnSpPr>
          <p:nvPr/>
        </p:nvCxnSpPr>
        <p:spPr>
          <a:xfrm flipV="1">
            <a:off x="2339752" y="830859"/>
            <a:ext cx="815450" cy="43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3804382" y="2006843"/>
            <a:ext cx="615247" cy="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929015" y="162600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384880" y="162619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1836679" y="2542201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osango 40"/>
          <p:cNvSpPr/>
          <p:nvPr/>
        </p:nvSpPr>
        <p:spPr>
          <a:xfrm>
            <a:off x="5232686" y="5402117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671876" y="3849498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733306" y="2305572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1" name="Losango 50"/>
          <p:cNvSpPr/>
          <p:nvPr/>
        </p:nvSpPr>
        <p:spPr>
          <a:xfrm>
            <a:off x="6488595" y="3307786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53" name="Conector reto 52"/>
          <p:cNvCxnSpPr>
            <a:endCxn id="51" idx="0"/>
          </p:cNvCxnSpPr>
          <p:nvPr/>
        </p:nvCxnSpPr>
        <p:spPr>
          <a:xfrm>
            <a:off x="6119340" y="2305572"/>
            <a:ext cx="837307" cy="100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51" idx="2"/>
          </p:cNvCxnSpPr>
          <p:nvPr/>
        </p:nvCxnSpPr>
        <p:spPr>
          <a:xfrm flipH="1" flipV="1">
            <a:off x="6956647" y="3811842"/>
            <a:ext cx="15104" cy="74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016926" y="418432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443003" y="2330371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9" name="Elipse 58"/>
          <p:cNvSpPr/>
          <p:nvPr/>
        </p:nvSpPr>
        <p:spPr>
          <a:xfrm>
            <a:off x="7926127" y="5559107"/>
            <a:ext cx="9323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nome</a:t>
            </a:r>
          </a:p>
        </p:txBody>
      </p:sp>
      <p:sp>
        <p:nvSpPr>
          <p:cNvPr id="60" name="Elipse 59"/>
          <p:cNvSpPr/>
          <p:nvPr/>
        </p:nvSpPr>
        <p:spPr>
          <a:xfrm>
            <a:off x="7926127" y="372330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id</a:t>
            </a:r>
          </a:p>
        </p:txBody>
      </p:sp>
      <p:sp>
        <p:nvSpPr>
          <p:cNvPr id="61" name="Elipse 60"/>
          <p:cNvSpPr/>
          <p:nvPr/>
        </p:nvSpPr>
        <p:spPr>
          <a:xfrm>
            <a:off x="6683718" y="1756648"/>
            <a:ext cx="156069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Titulo</a:t>
            </a:r>
          </a:p>
        </p:txBody>
      </p:sp>
      <p:sp>
        <p:nvSpPr>
          <p:cNvPr id="63" name="Elipse 62"/>
          <p:cNvSpPr/>
          <p:nvPr/>
        </p:nvSpPr>
        <p:spPr>
          <a:xfrm>
            <a:off x="6805454" y="1196584"/>
            <a:ext cx="84343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ano</a:t>
            </a:r>
          </a:p>
        </p:txBody>
      </p:sp>
      <p:sp>
        <p:nvSpPr>
          <p:cNvPr id="64" name="Elipse 63"/>
          <p:cNvSpPr/>
          <p:nvPr/>
        </p:nvSpPr>
        <p:spPr>
          <a:xfrm>
            <a:off x="4626572" y="994811"/>
            <a:ext cx="7527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65" name="Elipse 64"/>
          <p:cNvSpPr/>
          <p:nvPr/>
        </p:nvSpPr>
        <p:spPr>
          <a:xfrm>
            <a:off x="5697028" y="1061914"/>
            <a:ext cx="87951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isbn</a:t>
            </a:r>
            <a:endParaRPr lang="pt-BR" sz="1400" dirty="0"/>
          </a:p>
        </p:txBody>
      </p:sp>
      <p:cxnSp>
        <p:nvCxnSpPr>
          <p:cNvPr id="67" name="Conector reto 66"/>
          <p:cNvCxnSpPr>
            <a:stCxn id="64" idx="4"/>
          </p:cNvCxnSpPr>
          <p:nvPr/>
        </p:nvCxnSpPr>
        <p:spPr>
          <a:xfrm>
            <a:off x="5002964" y="1426859"/>
            <a:ext cx="1084" cy="27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65" idx="3"/>
          </p:cNvCxnSpPr>
          <p:nvPr/>
        </p:nvCxnSpPr>
        <p:spPr>
          <a:xfrm flipH="1">
            <a:off x="5697028" y="1430690"/>
            <a:ext cx="128801" cy="19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3" idx="2"/>
          </p:cNvCxnSpPr>
          <p:nvPr/>
        </p:nvCxnSpPr>
        <p:spPr>
          <a:xfrm flipH="1">
            <a:off x="6488595" y="1412608"/>
            <a:ext cx="316859" cy="28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2"/>
            <a:endCxn id="12" idx="3"/>
          </p:cNvCxnSpPr>
          <p:nvPr/>
        </p:nvCxnSpPr>
        <p:spPr>
          <a:xfrm flipH="1">
            <a:off x="6481937" y="1972672"/>
            <a:ext cx="201781" cy="1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2008995" y="5432572"/>
            <a:ext cx="261757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Nacionalidades</a:t>
            </a:r>
          </a:p>
        </p:txBody>
      </p:sp>
      <p:sp>
        <p:nvSpPr>
          <p:cNvPr id="75" name="Losango 74"/>
          <p:cNvSpPr/>
          <p:nvPr/>
        </p:nvSpPr>
        <p:spPr>
          <a:xfrm>
            <a:off x="3488730" y="3181273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cxnSp>
        <p:nvCxnSpPr>
          <p:cNvPr id="77" name="Conector reto 76"/>
          <p:cNvCxnSpPr>
            <a:stCxn id="41" idx="0"/>
          </p:cNvCxnSpPr>
          <p:nvPr/>
        </p:nvCxnSpPr>
        <p:spPr>
          <a:xfrm flipV="1">
            <a:off x="5700738" y="5134488"/>
            <a:ext cx="527446" cy="26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41" idx="1"/>
          </p:cNvCxnSpPr>
          <p:nvPr/>
        </p:nvCxnSpPr>
        <p:spPr>
          <a:xfrm flipH="1">
            <a:off x="4626572" y="5654145"/>
            <a:ext cx="60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4711160" y="5279734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809052" y="4831193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83" name="Conector de Seta Reta 82"/>
          <p:cNvCxnSpPr/>
          <p:nvPr/>
        </p:nvCxnSpPr>
        <p:spPr>
          <a:xfrm flipV="1">
            <a:off x="4974383" y="4782134"/>
            <a:ext cx="926876" cy="55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flipH="1">
            <a:off x="7740352" y="4184326"/>
            <a:ext cx="341126" cy="39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8081478" y="5134488"/>
            <a:ext cx="234938" cy="40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137853" y="6080422"/>
            <a:ext cx="173328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sp>
        <p:nvSpPr>
          <p:cNvPr id="90" name="Elipse 89"/>
          <p:cNvSpPr/>
          <p:nvPr/>
        </p:nvSpPr>
        <p:spPr>
          <a:xfrm>
            <a:off x="827584" y="5135377"/>
            <a:ext cx="8424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cxnSp>
        <p:nvCxnSpPr>
          <p:cNvPr id="92" name="Conector reto 91"/>
          <p:cNvCxnSpPr>
            <a:stCxn id="90" idx="5"/>
          </p:cNvCxnSpPr>
          <p:nvPr/>
        </p:nvCxnSpPr>
        <p:spPr>
          <a:xfrm>
            <a:off x="1546670" y="5504153"/>
            <a:ext cx="462325" cy="3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1733289" y="5901888"/>
            <a:ext cx="275706" cy="17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75" idx="0"/>
          </p:cNvCxnSpPr>
          <p:nvPr/>
        </p:nvCxnSpPr>
        <p:spPr>
          <a:xfrm flipV="1">
            <a:off x="3956782" y="2330371"/>
            <a:ext cx="669790" cy="85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5" idx="1"/>
          </p:cNvCxnSpPr>
          <p:nvPr/>
        </p:nvCxnSpPr>
        <p:spPr>
          <a:xfrm flipH="1">
            <a:off x="3034473" y="3433301"/>
            <a:ext cx="454257" cy="82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V="1">
            <a:off x="4110313" y="2806679"/>
            <a:ext cx="963444" cy="134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1749217" y="3617359"/>
            <a:ext cx="8424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03" name="Elipse 102"/>
          <p:cNvSpPr/>
          <p:nvPr/>
        </p:nvSpPr>
        <p:spPr>
          <a:xfrm>
            <a:off x="-116975" y="3632183"/>
            <a:ext cx="173328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cxnSp>
        <p:nvCxnSpPr>
          <p:cNvPr id="105" name="Conector reto 104"/>
          <p:cNvCxnSpPr/>
          <p:nvPr/>
        </p:nvCxnSpPr>
        <p:spPr>
          <a:xfrm>
            <a:off x="950697" y="4080330"/>
            <a:ext cx="570330" cy="33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1988890" y="4080330"/>
            <a:ext cx="0" cy="15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88A65A1-18A4-4B0B-96C1-B76A9D131DA2}"/>
              </a:ext>
            </a:extLst>
          </p:cNvPr>
          <p:cNvSpPr txBox="1">
            <a:spLocks/>
          </p:cNvSpPr>
          <p:nvPr/>
        </p:nvSpPr>
        <p:spPr>
          <a:xfrm>
            <a:off x="234854" y="176283"/>
            <a:ext cx="407601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pt-BR" sz="3000" smtClean="0">
                <a:solidFill>
                  <a:srgbClr val="FF0000"/>
                </a:solidFill>
              </a:rPr>
              <a:t>Modelo Lógico</a:t>
            </a:r>
            <a:endParaRPr lang="pt-B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-36512" y="764704"/>
            <a:ext cx="9144000" cy="5328592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800" dirty="0"/>
              <a:t>12. Um médico trata de pacientes. Do médico deseja-se saber o CRM, nome e sua especialização. O médico possui uma única especialização, mas uma especialização pode ser atribuída a vários médicos. Um paciente, no qual há a necessidade de sabermos seu CPF, nome, endereço e idade, é tratado por vários médicos. Um paciente realiza vários tipos de exames. Um tipo de exame pode ser feito por vários pacientes, destes há a necessidade de guardar seu número, data e descrição e o paciente que realizou o exame.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82116" y="95007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74014" y="10220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98785" y="1022085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6012160" y="116546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203848" y="76470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028384" y="76470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9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27DBD1-2F40-437D-821F-CF5929A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E88A65A1-18A4-4B0B-96C1-B76A9D13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54" y="176283"/>
            <a:ext cx="4076019" cy="41805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000" dirty="0">
                <a:solidFill>
                  <a:srgbClr val="FF0000"/>
                </a:solidFill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96007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67544" y="415206"/>
            <a:ext cx="8229600" cy="6254154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500" dirty="0"/>
              <a:t>13. Você foi convidado a elaborar um banco de dados para uma empresa de consultoria que deseja registrar informações sobre seus projetos e consultores. De acordo com o solicitado pelo seu cliente, para cada projeto você deverá armazenar o código, nome e endereço da empresa que solicitou o projeto. Sobre o projeto deseja-se armazenar o numero do projeto, a data de inicio e termino do projeto, o valor do projeto. Sobre o consultor, o numero, nome, numero do documento de identidade e especialização (área de atuação) dos consultores que participam do projeto, as horas que trabalharam em cada projeto e a função que exerceu (líder ou membro). Note que uma mesma empresa pode solicitar diversos projetos.  </a:t>
            </a:r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889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 **</a:t>
            </a:r>
          </a:p>
        </p:txBody>
      </p:sp>
    </p:spTree>
    <p:extLst>
      <p:ext uri="{BB962C8B-B14F-4D97-AF65-F5344CB8AC3E}">
        <p14:creationId xmlns:p14="http://schemas.microsoft.com/office/powerpoint/2010/main" val="262262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83931" y="926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92061" y="111797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3" y="1016733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6012160" y="1268761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203847" y="692696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028384" y="88296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59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3A4F36670E64428312E5951326A43C" ma:contentTypeVersion="2" ma:contentTypeDescription="Crie um novo documento." ma:contentTypeScope="" ma:versionID="211523379f0fa77eea5558ae62930586">
  <xsd:schema xmlns:xsd="http://www.w3.org/2001/XMLSchema" xmlns:xs="http://www.w3.org/2001/XMLSchema" xmlns:p="http://schemas.microsoft.com/office/2006/metadata/properties" xmlns:ns2="992b736c-985a-4f8a-9dc8-6a16b959ba5f" targetNamespace="http://schemas.microsoft.com/office/2006/metadata/properties" ma:root="true" ma:fieldsID="10574f1b8997205b9a768b97e8694248" ns2:_="">
    <xsd:import namespace="992b736c-985a-4f8a-9dc8-6a16b959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736c-985a-4f8a-9dc8-6a16b959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0F521-8CE6-40B7-B05B-C0749949AE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CC107C-84BA-4B64-9A55-3E30FCC76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b736c-985a-4f8a-9dc8-6a16b959b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513300-D173-4501-B12A-FD4A067C55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3616</TotalTime>
  <Pages>27</Pages>
  <Words>894</Words>
  <Application>Microsoft Office PowerPoint</Application>
  <PresentationFormat>Apresentação na tela (4:3)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Book Antiqua</vt:lpstr>
      <vt:lpstr>Lucida Sans Unicode</vt:lpstr>
      <vt:lpstr>Times New Roman</vt:lpstr>
      <vt:lpstr>Verdana</vt:lpstr>
      <vt:lpstr>Wingdings 2</vt:lpstr>
      <vt:lpstr>Wingdings 3</vt:lpstr>
      <vt:lpstr>Concurso</vt:lpstr>
      <vt:lpstr>Banco de Dados</vt:lpstr>
      <vt:lpstr>Exercícios</vt:lpstr>
      <vt:lpstr>MER</vt:lpstr>
      <vt:lpstr>Apresentação do PowerPoint</vt:lpstr>
      <vt:lpstr>Exercícios </vt:lpstr>
      <vt:lpstr>MER</vt:lpstr>
      <vt:lpstr>Modelo Lógico</vt:lpstr>
      <vt:lpstr>Exercícios **</vt:lpstr>
      <vt:lpstr>MER</vt:lpstr>
      <vt:lpstr>Apresentação do PowerPoint</vt:lpstr>
      <vt:lpstr>MER</vt:lpstr>
      <vt:lpstr>Exercícios</vt:lpstr>
      <vt:lpstr>MER</vt:lpstr>
      <vt:lpstr>Exercícios</vt:lpstr>
      <vt:lpstr>MER</vt:lpstr>
      <vt:lpstr>Exercícios</vt:lpstr>
      <vt:lpstr>Exercícios</vt:lpstr>
      <vt:lpstr>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Usuário do Windows</cp:lastModifiedBy>
  <cp:revision>308</cp:revision>
  <cp:lastPrinted>1999-03-18T20:50:36Z</cp:lastPrinted>
  <dcterms:created xsi:type="dcterms:W3CDTF">1997-03-07T23:57:54Z</dcterms:created>
  <dcterms:modified xsi:type="dcterms:W3CDTF">2020-09-18T01:57:39Z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0x010100913A4F36670E64428312E5951326A43C</vt:lpwstr>
  </property>
</Properties>
</file>