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4"/>
  </p:sldMasterIdLst>
  <p:notesMasterIdLst>
    <p:notesMasterId r:id="rId12"/>
  </p:notesMasterIdLst>
  <p:handoutMasterIdLst>
    <p:handoutMasterId r:id="rId13"/>
  </p:handoutMasterIdLst>
  <p:sldIdLst>
    <p:sldId id="284" r:id="rId5"/>
    <p:sldId id="371" r:id="rId6"/>
    <p:sldId id="380" r:id="rId7"/>
    <p:sldId id="388" r:id="rId8"/>
    <p:sldId id="364" r:id="rId9"/>
    <p:sldId id="381" r:id="rId10"/>
    <p:sldId id="389" r:id="rId11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0BF144-5AAA-4239-81F6-105BB925D5CE}" v="12" dt="2020-09-18T01:49:28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DSON DE OLIVEIRA" userId="S::wdson.oliveira01@fatec.sp.gov.br::fc4b5927-bf8f-4cd5-9ca2-16af71ab6065" providerId="AD" clId="Web-{A80BF144-5AAA-4239-81F6-105BB925D5CE}"/>
    <pc:docChg chg="addSld modSld">
      <pc:chgData name="WDSON DE OLIVEIRA" userId="S::wdson.oliveira01@fatec.sp.gov.br::fc4b5927-bf8f-4cd5-9ca2-16af71ab6065" providerId="AD" clId="Web-{A80BF144-5AAA-4239-81F6-105BB925D5CE}" dt="2020-09-18T01:49:28.853" v="11" actId="14100"/>
      <pc:docMkLst>
        <pc:docMk/>
      </pc:docMkLst>
      <pc:sldChg chg="addSp delSp modSp new">
        <pc:chgData name="WDSON DE OLIVEIRA" userId="S::wdson.oliveira01@fatec.sp.gov.br::fc4b5927-bf8f-4cd5-9ca2-16af71ab6065" providerId="AD" clId="Web-{A80BF144-5AAA-4239-81F6-105BB925D5CE}" dt="2020-09-18T01:49:28.853" v="11" actId="14100"/>
        <pc:sldMkLst>
          <pc:docMk/>
          <pc:sldMk cId="960078178" sldId="389"/>
        </pc:sldMkLst>
        <pc:spChg chg="del">
          <ac:chgData name="WDSON DE OLIVEIRA" userId="S::wdson.oliveira01@fatec.sp.gov.br::fc4b5927-bf8f-4cd5-9ca2-16af71ab6065" providerId="AD" clId="Web-{A80BF144-5AAA-4239-81F6-105BB925D5CE}" dt="2020-09-18T01:48:33.337" v="2"/>
          <ac:spMkLst>
            <pc:docMk/>
            <pc:sldMk cId="960078178" sldId="389"/>
            <ac:spMk id="2" creationId="{94CAC6FA-640E-4B90-92D5-6B25C3C48F0A}"/>
          </ac:spMkLst>
        </pc:spChg>
        <pc:spChg chg="del">
          <ac:chgData name="WDSON DE OLIVEIRA" userId="S::wdson.oliveira01@fatec.sp.gov.br::fc4b5927-bf8f-4cd5-9ca2-16af71ab6065" providerId="AD" clId="Web-{A80BF144-5AAA-4239-81F6-105BB925D5CE}" dt="2020-09-18T01:48:30.337" v="1"/>
          <ac:spMkLst>
            <pc:docMk/>
            <pc:sldMk cId="960078178" sldId="389"/>
            <ac:spMk id="3" creationId="{FE041D79-6A8C-4F55-A14E-A0B324A71800}"/>
          </ac:spMkLst>
        </pc:spChg>
        <pc:spChg chg="add del mod">
          <ac:chgData name="WDSON DE OLIVEIRA" userId="S::wdson.oliveira01@fatec.sp.gov.br::fc4b5927-bf8f-4cd5-9ca2-16af71ab6065" providerId="AD" clId="Web-{A80BF144-5AAA-4239-81F6-105BB925D5CE}" dt="2020-09-18T01:48:37.744" v="6"/>
          <ac:spMkLst>
            <pc:docMk/>
            <pc:sldMk cId="960078178" sldId="389"/>
            <ac:spMk id="5" creationId="{E9C22B00-FD69-4C51-B83A-2228A0BDE900}"/>
          </ac:spMkLst>
        </pc:spChg>
        <pc:spChg chg="add mod">
          <ac:chgData name="WDSON DE OLIVEIRA" userId="S::wdson.oliveira01@fatec.sp.gov.br::fc4b5927-bf8f-4cd5-9ca2-16af71ab6065" providerId="AD" clId="Web-{A80BF144-5AAA-4239-81F6-105BB925D5CE}" dt="2020-09-18T01:49:28.853" v="11" actId="14100"/>
          <ac:spMkLst>
            <pc:docMk/>
            <pc:sldMk cId="960078178" sldId="389"/>
            <ac:spMk id="7" creationId="{E88A65A1-18A4-4B0B-96C1-B76A9D131DA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334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Cliquez pour modifier le style de texte du masque</a:t>
            </a:r>
          </a:p>
          <a:p>
            <a:pPr lvl="1"/>
            <a:r>
              <a:rPr lang="pt-BR" noProof="0"/>
              <a:t>Second niveau</a:t>
            </a:r>
          </a:p>
          <a:p>
            <a:pPr lvl="2"/>
            <a:r>
              <a:rPr lang="pt-BR" noProof="0"/>
              <a:t>Troisième niveau</a:t>
            </a:r>
          </a:p>
          <a:p>
            <a:pPr lvl="3"/>
            <a:r>
              <a:rPr lang="pt-BR" noProof="0"/>
              <a:t>Quatrième niveau</a:t>
            </a:r>
          </a:p>
          <a:p>
            <a:pPr lvl="4"/>
            <a:r>
              <a:rPr lang="pt-BR" noProof="0"/>
              <a:t>Cinquième niveau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38414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386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" name="Grupo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orma livre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7" name="Forma livre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8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1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13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B31EA98-7D17-4BE0-95D6-5ACDCF4CE0F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7F680-AE3F-46EC-857A-633A98DEBE0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67A4E-D3B2-4ED1-B01F-8A439617576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2D85B-41B7-4EB7-BD6B-0904A132B21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sa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Divisa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C74AAE-28A0-4925-89E3-823BAF46A58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45CCE4-E0FC-4548-B94F-E27CA7D2BCD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95CEBC4-5C43-4551-B890-D8A2D5745C4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17D4B9C-5008-438D-A3AA-F157E6FFAF4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F6693-B11F-4FCC-911F-382FA0A898A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AE183B-F39F-4E67-9D0B-BEF6B66B572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6" name="Forma livre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7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ivisa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Divisa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t-BR" noProof="0" dirty="0"/>
              <a:t>Clique no ícone para adicionar uma imagem</a:t>
            </a:r>
            <a:endParaRPr lang="en-U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1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13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4C634B3-087A-4B06-93AC-62F15ED49CB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33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dirty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dirty="0" err="1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84112C7-BBF8-4C2D-8337-AEBBA5C4F1D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90" r:id="rId3"/>
    <p:sldLayoutId id="2147483691" r:id="rId4"/>
    <p:sldLayoutId id="2147483692" r:id="rId5"/>
    <p:sldLayoutId id="2147483693" r:id="rId6"/>
    <p:sldLayoutId id="2147483687" r:id="rId7"/>
    <p:sldLayoutId id="2147483694" r:id="rId8"/>
    <p:sldLayoutId id="2147483695" r:id="rId9"/>
    <p:sldLayoutId id="2147483686" r:id="rId10"/>
    <p:sldLayoutId id="2147483685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05362"/>
          </a:xfrm>
        </p:spPr>
        <p:txBody>
          <a:bodyPr/>
          <a:lstStyle/>
          <a:p>
            <a:endParaRPr lang="pt-BR" dirty="0"/>
          </a:p>
          <a:p>
            <a:pPr algn="ctr"/>
            <a:endParaRPr lang="pt-BR" sz="3600" dirty="0"/>
          </a:p>
          <a:p>
            <a:pPr algn="ctr"/>
            <a:endParaRPr lang="pt-BR" sz="3600" dirty="0"/>
          </a:p>
          <a:p>
            <a:pPr marL="109537" indent="0" algn="ctr">
              <a:buNone/>
            </a:pPr>
            <a:r>
              <a:rPr lang="pt-BR" sz="3600" dirty="0"/>
              <a:t>Professor Wdson de Oliveira</a:t>
            </a:r>
          </a:p>
          <a:p>
            <a:pPr algn="ctr"/>
            <a:endParaRPr lang="pt-BR" dirty="0"/>
          </a:p>
          <a:p>
            <a:pPr marL="109537" indent="0" algn="ctr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4800" dirty="0">
                <a:solidFill>
                  <a:srgbClr val="FF0000"/>
                </a:solidFill>
              </a:rPr>
              <a:t>Banco de Dados</a:t>
            </a:r>
            <a:endParaRPr lang="pt-BR" sz="4800" dirty="0">
              <a:solidFill>
                <a:srgbClr val="FF0000"/>
              </a:solidFill>
              <a:effectLst/>
            </a:endParaRPr>
          </a:p>
        </p:txBody>
      </p:sp>
      <p:sp>
        <p:nvSpPr>
          <p:cNvPr id="15364" name="Espaço Reservado para Número de Slide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22064D9-2971-452A-AB40-321731AD17D8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6048672"/>
          </a:xfrm>
        </p:spPr>
        <p:txBody>
          <a:bodyPr/>
          <a:lstStyle/>
          <a:p>
            <a:pPr marL="109537" indent="0" algn="just">
              <a:lnSpc>
                <a:spcPct val="150000"/>
              </a:lnSpc>
              <a:buNone/>
            </a:pPr>
            <a:r>
              <a:rPr lang="pt-BR" sz="2200" dirty="0"/>
              <a:t>11. Uma rede de </a:t>
            </a:r>
            <a:r>
              <a:rPr lang="pt-BR" sz="2200" b="1" dirty="0"/>
              <a:t>bibliotecas </a:t>
            </a:r>
            <a:r>
              <a:rPr lang="pt-BR" sz="2200" dirty="0"/>
              <a:t>deseja manter informações sobre seus </a:t>
            </a:r>
            <a:r>
              <a:rPr lang="pt-BR" sz="2200" b="1" dirty="0">
                <a:solidFill>
                  <a:srgbClr val="FF0000"/>
                </a:solidFill>
              </a:rPr>
              <a:t>livros</a:t>
            </a:r>
            <a:r>
              <a:rPr lang="pt-BR" sz="2200" dirty="0"/>
              <a:t>. Inicialmente, quer armazenar para os livros as seguintes características: id, ISBN, título, ano e autores deste livro. Para os </a:t>
            </a:r>
            <a:r>
              <a:rPr lang="pt-BR" sz="2200" b="1" dirty="0">
                <a:solidFill>
                  <a:srgbClr val="FF0000"/>
                </a:solidFill>
              </a:rPr>
              <a:t>autores</a:t>
            </a:r>
            <a:r>
              <a:rPr lang="pt-BR" sz="2200" dirty="0"/>
              <a:t>, deseja manter: id, nome e nacionalidade. Cabe salientar que um autor pode ter vários livros, assim como um livro pode ser escrito por vários autores. Cada livro da biblioteca pertence a uma </a:t>
            </a:r>
            <a:r>
              <a:rPr lang="pt-BR" sz="2200" b="1" dirty="0">
                <a:solidFill>
                  <a:srgbClr val="FF0000"/>
                </a:solidFill>
              </a:rPr>
              <a:t>categoria</a:t>
            </a:r>
            <a:r>
              <a:rPr lang="pt-BR" sz="2200" dirty="0">
                <a:solidFill>
                  <a:srgbClr val="FF0000"/>
                </a:solidFill>
              </a:rPr>
              <a:t>.  </a:t>
            </a:r>
            <a:r>
              <a:rPr lang="pt-BR" sz="2200" dirty="0"/>
              <a:t>A biblioteca deseja manter um cadastro de todas as categorias existentes, com informações como: código da categoria e descrição. Uma categoria pode ter vários livros associados a ela.</a:t>
            </a:r>
          </a:p>
          <a:p>
            <a:pPr marL="109537" indent="0" algn="just">
              <a:lnSpc>
                <a:spcPct val="150000"/>
              </a:lnSpc>
              <a:buNone/>
            </a:pPr>
            <a:r>
              <a:rPr lang="pt-BR" sz="2400" dirty="0"/>
              <a:t/>
            </a:r>
            <a:br>
              <a:rPr lang="pt-BR" sz="2400" dirty="0"/>
            </a:br>
            <a:r>
              <a:rPr lang="pt-BR" sz="2200" dirty="0"/>
              <a:t> </a:t>
            </a:r>
            <a:br>
              <a:rPr lang="pt-BR" sz="2200" dirty="0"/>
            </a:br>
            <a:r>
              <a:rPr lang="pt-BR" sz="2200" dirty="0"/>
              <a:t>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467544" y="144016"/>
            <a:ext cx="8229600" cy="47667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376385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18057" y="108737"/>
            <a:ext cx="8229600" cy="43994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Losango 6"/>
          <p:cNvSpPr/>
          <p:nvPr/>
        </p:nvSpPr>
        <p:spPr>
          <a:xfrm>
            <a:off x="2890819" y="1754815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</a:t>
            </a:r>
          </a:p>
        </p:txBody>
      </p:sp>
      <p:cxnSp>
        <p:nvCxnSpPr>
          <p:cNvPr id="9" name="Conector reto 8"/>
          <p:cNvCxnSpPr>
            <a:endCxn id="7" idx="1"/>
          </p:cNvCxnSpPr>
          <p:nvPr/>
        </p:nvCxnSpPr>
        <p:spPr>
          <a:xfrm flipV="1">
            <a:off x="2275572" y="2006843"/>
            <a:ext cx="615247" cy="4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235805" y="1698014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Bibliotecas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393705" y="1698014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Livros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228184" y="4558424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Autores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521027" y="4287724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categorias</a:t>
            </a:r>
          </a:p>
        </p:txBody>
      </p:sp>
      <p:sp>
        <p:nvSpPr>
          <p:cNvPr id="16" name="Elipse 15"/>
          <p:cNvSpPr/>
          <p:nvPr/>
        </p:nvSpPr>
        <p:spPr>
          <a:xfrm>
            <a:off x="51893" y="2452612"/>
            <a:ext cx="1469134" cy="570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telefone</a:t>
            </a:r>
          </a:p>
        </p:txBody>
      </p:sp>
      <p:sp>
        <p:nvSpPr>
          <p:cNvPr id="17" name="Elipse 16"/>
          <p:cNvSpPr/>
          <p:nvPr/>
        </p:nvSpPr>
        <p:spPr>
          <a:xfrm>
            <a:off x="235805" y="1002143"/>
            <a:ext cx="71489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</a:t>
            </a:r>
          </a:p>
        </p:txBody>
      </p:sp>
      <p:sp>
        <p:nvSpPr>
          <p:cNvPr id="18" name="Elipse 17"/>
          <p:cNvSpPr/>
          <p:nvPr/>
        </p:nvSpPr>
        <p:spPr>
          <a:xfrm>
            <a:off x="1314926" y="1052736"/>
            <a:ext cx="102482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end</a:t>
            </a:r>
          </a:p>
        </p:txBody>
      </p:sp>
      <p:cxnSp>
        <p:nvCxnSpPr>
          <p:cNvPr id="8" name="Conector reto 7"/>
          <p:cNvCxnSpPr>
            <a:stCxn id="17" idx="4"/>
          </p:cNvCxnSpPr>
          <p:nvPr/>
        </p:nvCxnSpPr>
        <p:spPr>
          <a:xfrm>
            <a:off x="593251" y="1434191"/>
            <a:ext cx="69414" cy="263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8" idx="4"/>
          </p:cNvCxnSpPr>
          <p:nvPr/>
        </p:nvCxnSpPr>
        <p:spPr>
          <a:xfrm flipH="1">
            <a:off x="1602959" y="1484784"/>
            <a:ext cx="224380" cy="233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>
            <a:off x="418057" y="2274078"/>
            <a:ext cx="121495" cy="263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3070839" y="462083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6" name="Elipse 25"/>
          <p:cNvSpPr/>
          <p:nvPr/>
        </p:nvSpPr>
        <p:spPr>
          <a:xfrm>
            <a:off x="2277111" y="437874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  <p:sp>
        <p:nvSpPr>
          <p:cNvPr id="27" name="Elipse 26"/>
          <p:cNvSpPr/>
          <p:nvPr/>
        </p:nvSpPr>
        <p:spPr>
          <a:xfrm>
            <a:off x="1548647" y="404664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</a:t>
            </a:r>
          </a:p>
        </p:txBody>
      </p:sp>
      <p:cxnSp>
        <p:nvCxnSpPr>
          <p:cNvPr id="29" name="Conector reto 28"/>
          <p:cNvCxnSpPr>
            <a:stCxn id="18" idx="0"/>
            <a:endCxn id="27" idx="4"/>
          </p:cNvCxnSpPr>
          <p:nvPr/>
        </p:nvCxnSpPr>
        <p:spPr>
          <a:xfrm flipV="1">
            <a:off x="1827339" y="836712"/>
            <a:ext cx="934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8" idx="7"/>
            <a:endCxn id="26" idx="3"/>
          </p:cNvCxnSpPr>
          <p:nvPr/>
        </p:nvCxnSpPr>
        <p:spPr>
          <a:xfrm flipV="1">
            <a:off x="2189670" y="806650"/>
            <a:ext cx="171804" cy="309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8" idx="6"/>
            <a:endCxn id="25" idx="3"/>
          </p:cNvCxnSpPr>
          <p:nvPr/>
        </p:nvCxnSpPr>
        <p:spPr>
          <a:xfrm flipV="1">
            <a:off x="2339752" y="830859"/>
            <a:ext cx="815450" cy="43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flipV="1">
            <a:off x="3804382" y="2006843"/>
            <a:ext cx="615247" cy="4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3929015" y="1626006"/>
            <a:ext cx="36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2384880" y="1626196"/>
            <a:ext cx="36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cxnSp>
        <p:nvCxnSpPr>
          <p:cNvPr id="40" name="Conector de Seta Reta 39"/>
          <p:cNvCxnSpPr/>
          <p:nvPr/>
        </p:nvCxnSpPr>
        <p:spPr>
          <a:xfrm>
            <a:off x="1836679" y="2542201"/>
            <a:ext cx="252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osango 40"/>
          <p:cNvSpPr/>
          <p:nvPr/>
        </p:nvSpPr>
        <p:spPr>
          <a:xfrm>
            <a:off x="5232686" y="5402117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2671876" y="3849498"/>
            <a:ext cx="36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4733306" y="2305572"/>
            <a:ext cx="36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51" name="Losango 50"/>
          <p:cNvSpPr/>
          <p:nvPr/>
        </p:nvSpPr>
        <p:spPr>
          <a:xfrm>
            <a:off x="6488595" y="3307786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</a:t>
            </a:r>
          </a:p>
        </p:txBody>
      </p:sp>
      <p:cxnSp>
        <p:nvCxnSpPr>
          <p:cNvPr id="53" name="Conector reto 52"/>
          <p:cNvCxnSpPr>
            <a:endCxn id="51" idx="0"/>
          </p:cNvCxnSpPr>
          <p:nvPr/>
        </p:nvCxnSpPr>
        <p:spPr>
          <a:xfrm>
            <a:off x="6119340" y="2305572"/>
            <a:ext cx="837307" cy="1002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endCxn id="51" idx="2"/>
          </p:cNvCxnSpPr>
          <p:nvPr/>
        </p:nvCxnSpPr>
        <p:spPr>
          <a:xfrm flipH="1" flipV="1">
            <a:off x="6956647" y="3811842"/>
            <a:ext cx="15104" cy="74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7016926" y="4184326"/>
            <a:ext cx="36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6443003" y="2330371"/>
            <a:ext cx="36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59" name="Elipse 58"/>
          <p:cNvSpPr/>
          <p:nvPr/>
        </p:nvSpPr>
        <p:spPr>
          <a:xfrm>
            <a:off x="7926127" y="5559107"/>
            <a:ext cx="93234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/>
              <a:t>nome</a:t>
            </a:r>
          </a:p>
        </p:txBody>
      </p:sp>
      <p:sp>
        <p:nvSpPr>
          <p:cNvPr id="60" name="Elipse 59"/>
          <p:cNvSpPr/>
          <p:nvPr/>
        </p:nvSpPr>
        <p:spPr>
          <a:xfrm>
            <a:off x="7926127" y="3723303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id</a:t>
            </a:r>
          </a:p>
        </p:txBody>
      </p:sp>
      <p:sp>
        <p:nvSpPr>
          <p:cNvPr id="61" name="Elipse 60"/>
          <p:cNvSpPr/>
          <p:nvPr/>
        </p:nvSpPr>
        <p:spPr>
          <a:xfrm>
            <a:off x="6683718" y="1756648"/>
            <a:ext cx="156069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Titulo</a:t>
            </a:r>
          </a:p>
        </p:txBody>
      </p:sp>
      <p:sp>
        <p:nvSpPr>
          <p:cNvPr id="63" name="Elipse 62"/>
          <p:cNvSpPr/>
          <p:nvPr/>
        </p:nvSpPr>
        <p:spPr>
          <a:xfrm>
            <a:off x="6805454" y="1196584"/>
            <a:ext cx="84343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ano</a:t>
            </a:r>
          </a:p>
        </p:txBody>
      </p:sp>
      <p:sp>
        <p:nvSpPr>
          <p:cNvPr id="64" name="Elipse 63"/>
          <p:cNvSpPr/>
          <p:nvPr/>
        </p:nvSpPr>
        <p:spPr>
          <a:xfrm>
            <a:off x="4626572" y="994811"/>
            <a:ext cx="75278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</a:t>
            </a:r>
          </a:p>
        </p:txBody>
      </p:sp>
      <p:sp>
        <p:nvSpPr>
          <p:cNvPr id="65" name="Elipse 64"/>
          <p:cNvSpPr/>
          <p:nvPr/>
        </p:nvSpPr>
        <p:spPr>
          <a:xfrm>
            <a:off x="5697028" y="1061914"/>
            <a:ext cx="879511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isbn</a:t>
            </a:r>
            <a:endParaRPr lang="pt-BR" sz="1400" dirty="0"/>
          </a:p>
        </p:txBody>
      </p:sp>
      <p:cxnSp>
        <p:nvCxnSpPr>
          <p:cNvPr id="67" name="Conector reto 66"/>
          <p:cNvCxnSpPr>
            <a:stCxn id="64" idx="4"/>
          </p:cNvCxnSpPr>
          <p:nvPr/>
        </p:nvCxnSpPr>
        <p:spPr>
          <a:xfrm>
            <a:off x="5002964" y="1426859"/>
            <a:ext cx="1084" cy="271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>
            <a:stCxn id="65" idx="3"/>
          </p:cNvCxnSpPr>
          <p:nvPr/>
        </p:nvCxnSpPr>
        <p:spPr>
          <a:xfrm flipH="1">
            <a:off x="5697028" y="1430690"/>
            <a:ext cx="128801" cy="19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>
            <a:stCxn id="63" idx="2"/>
          </p:cNvCxnSpPr>
          <p:nvPr/>
        </p:nvCxnSpPr>
        <p:spPr>
          <a:xfrm flipH="1">
            <a:off x="6488595" y="1412608"/>
            <a:ext cx="316859" cy="28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61" idx="2"/>
            <a:endCxn id="12" idx="3"/>
          </p:cNvCxnSpPr>
          <p:nvPr/>
        </p:nvCxnSpPr>
        <p:spPr>
          <a:xfrm flipH="1">
            <a:off x="6481937" y="1972672"/>
            <a:ext cx="201781" cy="13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2008995" y="5432572"/>
            <a:ext cx="261757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Nacionalidades</a:t>
            </a:r>
          </a:p>
        </p:txBody>
      </p:sp>
      <p:sp>
        <p:nvSpPr>
          <p:cNvPr id="75" name="Losango 74"/>
          <p:cNvSpPr/>
          <p:nvPr/>
        </p:nvSpPr>
        <p:spPr>
          <a:xfrm>
            <a:off x="3488730" y="3181273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cxnSp>
        <p:nvCxnSpPr>
          <p:cNvPr id="77" name="Conector reto 76"/>
          <p:cNvCxnSpPr>
            <a:stCxn id="41" idx="0"/>
          </p:cNvCxnSpPr>
          <p:nvPr/>
        </p:nvCxnSpPr>
        <p:spPr>
          <a:xfrm flipV="1">
            <a:off x="5700738" y="5134488"/>
            <a:ext cx="527446" cy="267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>
            <a:stCxn id="41" idx="1"/>
          </p:cNvCxnSpPr>
          <p:nvPr/>
        </p:nvCxnSpPr>
        <p:spPr>
          <a:xfrm flipH="1">
            <a:off x="4626572" y="5654145"/>
            <a:ext cx="606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/>
          <p:cNvSpPr txBox="1"/>
          <p:nvPr/>
        </p:nvSpPr>
        <p:spPr>
          <a:xfrm>
            <a:off x="4711160" y="5279734"/>
            <a:ext cx="36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5809052" y="4831193"/>
            <a:ext cx="36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cxnSp>
        <p:nvCxnSpPr>
          <p:cNvPr id="83" name="Conector de Seta Reta 82"/>
          <p:cNvCxnSpPr/>
          <p:nvPr/>
        </p:nvCxnSpPr>
        <p:spPr>
          <a:xfrm flipV="1">
            <a:off x="4974383" y="4782134"/>
            <a:ext cx="926876" cy="55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/>
          <p:nvPr/>
        </p:nvCxnSpPr>
        <p:spPr>
          <a:xfrm flipH="1">
            <a:off x="7740352" y="4184326"/>
            <a:ext cx="341126" cy="39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>
            <a:off x="8081478" y="5134488"/>
            <a:ext cx="234938" cy="403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/>
          <p:cNvSpPr/>
          <p:nvPr/>
        </p:nvSpPr>
        <p:spPr>
          <a:xfrm>
            <a:off x="137853" y="6080422"/>
            <a:ext cx="1733289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Descritivo</a:t>
            </a:r>
          </a:p>
        </p:txBody>
      </p:sp>
      <p:sp>
        <p:nvSpPr>
          <p:cNvPr id="90" name="Elipse 89"/>
          <p:cNvSpPr/>
          <p:nvPr/>
        </p:nvSpPr>
        <p:spPr>
          <a:xfrm>
            <a:off x="827584" y="5135377"/>
            <a:ext cx="8424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</a:t>
            </a:r>
          </a:p>
        </p:txBody>
      </p:sp>
      <p:cxnSp>
        <p:nvCxnSpPr>
          <p:cNvPr id="92" name="Conector reto 91"/>
          <p:cNvCxnSpPr>
            <a:stCxn id="90" idx="5"/>
          </p:cNvCxnSpPr>
          <p:nvPr/>
        </p:nvCxnSpPr>
        <p:spPr>
          <a:xfrm>
            <a:off x="1546670" y="5504153"/>
            <a:ext cx="462325" cy="33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flipV="1">
            <a:off x="1733289" y="5901888"/>
            <a:ext cx="275706" cy="178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>
            <a:stCxn id="75" idx="0"/>
          </p:cNvCxnSpPr>
          <p:nvPr/>
        </p:nvCxnSpPr>
        <p:spPr>
          <a:xfrm flipV="1">
            <a:off x="3956782" y="2330371"/>
            <a:ext cx="669790" cy="850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>
            <a:stCxn id="75" idx="1"/>
          </p:cNvCxnSpPr>
          <p:nvPr/>
        </p:nvCxnSpPr>
        <p:spPr>
          <a:xfrm flipH="1">
            <a:off x="3034473" y="3433301"/>
            <a:ext cx="454257" cy="829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/>
          <p:nvPr/>
        </p:nvCxnSpPr>
        <p:spPr>
          <a:xfrm flipV="1">
            <a:off x="4110313" y="2806679"/>
            <a:ext cx="963444" cy="1348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1749217" y="3617359"/>
            <a:ext cx="8424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</a:t>
            </a:r>
          </a:p>
        </p:txBody>
      </p:sp>
      <p:sp>
        <p:nvSpPr>
          <p:cNvPr id="103" name="Elipse 102"/>
          <p:cNvSpPr/>
          <p:nvPr/>
        </p:nvSpPr>
        <p:spPr>
          <a:xfrm>
            <a:off x="30091" y="3594041"/>
            <a:ext cx="1638002" cy="498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Descritivo</a:t>
            </a:r>
          </a:p>
        </p:txBody>
      </p:sp>
      <p:cxnSp>
        <p:nvCxnSpPr>
          <p:cNvPr id="105" name="Conector reto 104"/>
          <p:cNvCxnSpPr/>
          <p:nvPr/>
        </p:nvCxnSpPr>
        <p:spPr>
          <a:xfrm>
            <a:off x="950697" y="4080330"/>
            <a:ext cx="570330" cy="334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/>
          <p:cNvCxnSpPr/>
          <p:nvPr/>
        </p:nvCxnSpPr>
        <p:spPr>
          <a:xfrm>
            <a:off x="1988890" y="4080330"/>
            <a:ext cx="0" cy="15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3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88A65A1-18A4-4B0B-96C1-B76A9D131DA2}"/>
              </a:ext>
            </a:extLst>
          </p:cNvPr>
          <p:cNvSpPr txBox="1">
            <a:spLocks/>
          </p:cNvSpPr>
          <p:nvPr/>
        </p:nvSpPr>
        <p:spPr>
          <a:xfrm>
            <a:off x="234854" y="176283"/>
            <a:ext cx="4076019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r>
              <a:rPr lang="pt-BR" sz="3000" smtClean="0">
                <a:solidFill>
                  <a:srgbClr val="FF0000"/>
                </a:solidFill>
              </a:rPr>
              <a:t>Modelo Lógico</a:t>
            </a:r>
            <a:endParaRPr lang="pt-BR" sz="3000" dirty="0">
              <a:solidFill>
                <a:srgbClr val="FF0000"/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493324"/>
              </p:ext>
            </p:extLst>
          </p:nvPr>
        </p:nvGraphicFramePr>
        <p:xfrm>
          <a:off x="35496" y="1270395"/>
          <a:ext cx="290033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168">
                  <a:extLst>
                    <a:ext uri="{9D8B030D-6E8A-4147-A177-3AD203B41FA5}">
                      <a16:colId xmlns:a16="http://schemas.microsoft.com/office/drawing/2014/main" val="411415783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70197006"/>
                    </a:ext>
                  </a:extLst>
                </a:gridCol>
              </a:tblGrid>
              <a:tr h="316856">
                <a:tc>
                  <a:txBody>
                    <a:bodyPr/>
                    <a:lstStyle/>
                    <a:p>
                      <a:r>
                        <a:rPr lang="pt-BR" dirty="0" smtClean="0"/>
                        <a:t>Id (PK)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descritivo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810185"/>
                  </a:ext>
                </a:extLst>
              </a:tr>
              <a:tr h="316856">
                <a:tc>
                  <a:txBody>
                    <a:bodyPr/>
                    <a:lstStyle/>
                    <a:p>
                      <a:r>
                        <a:rPr lang="pt-BR" dirty="0" smtClean="0"/>
                        <a:t>numérico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35805"/>
                  </a:ext>
                </a:extLst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395536" y="80873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Categorias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464056"/>
              </p:ext>
            </p:extLst>
          </p:nvPr>
        </p:nvGraphicFramePr>
        <p:xfrm>
          <a:off x="3563888" y="1270395"/>
          <a:ext cx="44749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120393978"/>
                    </a:ext>
                  </a:extLst>
                </a:gridCol>
                <a:gridCol w="2890776">
                  <a:extLst>
                    <a:ext uri="{9D8B030D-6E8A-4147-A177-3AD203B41FA5}">
                      <a16:colId xmlns:a16="http://schemas.microsoft.com/office/drawing/2014/main" val="3551145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 (PK)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descritivo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7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numérico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929525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3851920" y="873734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Nacionalidades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0661"/>
              </p:ext>
            </p:extLst>
          </p:nvPr>
        </p:nvGraphicFramePr>
        <p:xfrm>
          <a:off x="67650" y="2665831"/>
          <a:ext cx="71686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079">
                  <a:extLst>
                    <a:ext uri="{9D8B030D-6E8A-4147-A177-3AD203B41FA5}">
                      <a16:colId xmlns:a16="http://schemas.microsoft.com/office/drawing/2014/main" val="2980000432"/>
                    </a:ext>
                  </a:extLst>
                </a:gridCol>
                <a:gridCol w="1524212">
                  <a:extLst>
                    <a:ext uri="{9D8B030D-6E8A-4147-A177-3AD203B41FA5}">
                      <a16:colId xmlns:a16="http://schemas.microsoft.com/office/drawing/2014/main" val="609136073"/>
                    </a:ext>
                  </a:extLst>
                </a:gridCol>
                <a:gridCol w="1481067">
                  <a:extLst>
                    <a:ext uri="{9D8B030D-6E8A-4147-A177-3AD203B41FA5}">
                      <a16:colId xmlns:a16="http://schemas.microsoft.com/office/drawing/2014/main" val="326280277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93369525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206911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 (PK)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logradouro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bairro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9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numérico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numérico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8695"/>
                  </a:ext>
                </a:extLst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242741" y="2232747"/>
            <a:ext cx="164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Bibliotecas</a:t>
            </a:r>
            <a:endParaRPr lang="pt-BR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26258"/>
              </p:ext>
            </p:extLst>
          </p:nvPr>
        </p:nvGraphicFramePr>
        <p:xfrm>
          <a:off x="169951" y="3987476"/>
          <a:ext cx="4792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705">
                  <a:extLst>
                    <a:ext uri="{9D8B030D-6E8A-4147-A177-3AD203B41FA5}">
                      <a16:colId xmlns:a16="http://schemas.microsoft.com/office/drawing/2014/main" val="48438261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46729499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222620548"/>
                    </a:ext>
                  </a:extLst>
                </a:gridCol>
                <a:gridCol w="1326437">
                  <a:extLst>
                    <a:ext uri="{9D8B030D-6E8A-4147-A177-3AD203B41FA5}">
                      <a16:colId xmlns:a16="http://schemas.microsoft.com/office/drawing/2014/main" val="3698260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 (PK)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isbn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titulo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63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numérico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numérico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034706"/>
                  </a:ext>
                </a:extLst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202681" y="3525811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Livros</a:t>
            </a:r>
            <a:endParaRPr lang="pt-BR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24512"/>
              </p:ext>
            </p:extLst>
          </p:nvPr>
        </p:nvGraphicFramePr>
        <p:xfrm>
          <a:off x="5023596" y="4011312"/>
          <a:ext cx="37248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668">
                  <a:extLst>
                    <a:ext uri="{9D8B030D-6E8A-4147-A177-3AD203B41FA5}">
                      <a16:colId xmlns:a16="http://schemas.microsoft.com/office/drawing/2014/main" val="2129217046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257012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Id_categoria(FK)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Id_biblioteca (FK)</a:t>
                      </a:r>
                      <a:endParaRPr lang="pt-B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830634"/>
                  </a:ext>
                </a:extLst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29152"/>
              </p:ext>
            </p:extLst>
          </p:nvPr>
        </p:nvGraphicFramePr>
        <p:xfrm>
          <a:off x="5004048" y="4346268"/>
          <a:ext cx="37077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561">
                  <a:extLst>
                    <a:ext uri="{9D8B030D-6E8A-4147-A177-3AD203B41FA5}">
                      <a16:colId xmlns:a16="http://schemas.microsoft.com/office/drawing/2014/main" val="305301178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173256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numérico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numérico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150425"/>
                  </a:ext>
                </a:extLst>
              </a:tr>
            </a:tbl>
          </a:graphicData>
        </a:graphic>
      </p:graphicFrame>
      <p:cxnSp>
        <p:nvCxnSpPr>
          <p:cNvPr id="16" name="Conector de Seta Reta 15"/>
          <p:cNvCxnSpPr/>
          <p:nvPr/>
        </p:nvCxnSpPr>
        <p:spPr>
          <a:xfrm flipH="1" flipV="1">
            <a:off x="323528" y="2012075"/>
            <a:ext cx="5194584" cy="197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 flipV="1">
            <a:off x="827584" y="3284984"/>
            <a:ext cx="6768752" cy="72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79683"/>
              </p:ext>
            </p:extLst>
          </p:nvPr>
        </p:nvGraphicFramePr>
        <p:xfrm>
          <a:off x="169950" y="5052064"/>
          <a:ext cx="670630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435">
                  <a:extLst>
                    <a:ext uri="{9D8B030D-6E8A-4147-A177-3AD203B41FA5}">
                      <a16:colId xmlns:a16="http://schemas.microsoft.com/office/drawing/2014/main" val="2065850657"/>
                    </a:ext>
                  </a:extLst>
                </a:gridCol>
                <a:gridCol w="1734567">
                  <a:extLst>
                    <a:ext uri="{9D8B030D-6E8A-4147-A177-3AD203B41FA5}">
                      <a16:colId xmlns:a16="http://schemas.microsoft.com/office/drawing/2014/main" val="4182397793"/>
                    </a:ext>
                  </a:extLst>
                </a:gridCol>
                <a:gridCol w="2736303">
                  <a:extLst>
                    <a:ext uri="{9D8B030D-6E8A-4147-A177-3AD203B41FA5}">
                      <a16:colId xmlns:a16="http://schemas.microsoft.com/office/drawing/2014/main" val="3435319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 (PK)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Id_nacionalidade(FK)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6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numérico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numérico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23444"/>
                  </a:ext>
                </a:extLst>
              </a:tr>
            </a:tbl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125734" y="4668180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Autores</a:t>
            </a:r>
            <a:endParaRPr lang="pt-BR" dirty="0"/>
          </a:p>
        </p:txBody>
      </p:sp>
      <p:cxnSp>
        <p:nvCxnSpPr>
          <p:cNvPr id="23" name="Conector de Seta Reta 22"/>
          <p:cNvCxnSpPr/>
          <p:nvPr/>
        </p:nvCxnSpPr>
        <p:spPr>
          <a:xfrm flipH="1" flipV="1">
            <a:off x="4211960" y="2001915"/>
            <a:ext cx="1125223" cy="329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592871"/>
              </p:ext>
            </p:extLst>
          </p:nvPr>
        </p:nvGraphicFramePr>
        <p:xfrm>
          <a:off x="2734469" y="608586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239123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422544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904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 (</a:t>
                      </a:r>
                      <a:r>
                        <a:rPr lang="pt-BR" dirty="0" err="1" smtClean="0"/>
                        <a:t>pk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Id_livro</a:t>
                      </a:r>
                      <a:r>
                        <a:rPr lang="pt-BR" dirty="0" smtClean="0"/>
                        <a:t> (FK)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Id_autor</a:t>
                      </a:r>
                      <a:r>
                        <a:rPr lang="pt-BR" dirty="0" smtClean="0"/>
                        <a:t> (FK)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7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numérico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numérico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numérico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940281"/>
                  </a:ext>
                </a:extLst>
              </a:tr>
            </a:tbl>
          </a:graphicData>
        </a:graphic>
      </p:graphicFrame>
      <p:sp>
        <p:nvSpPr>
          <p:cNvPr id="25" name="CaixaDeTexto 24"/>
          <p:cNvSpPr txBox="1"/>
          <p:nvPr/>
        </p:nvSpPr>
        <p:spPr>
          <a:xfrm>
            <a:off x="2640398" y="5777518"/>
            <a:ext cx="1947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/>
              <a:t>Livros_Autores</a:t>
            </a:r>
            <a:endParaRPr lang="pt-BR" sz="2000" dirty="0"/>
          </a:p>
        </p:txBody>
      </p:sp>
      <p:cxnSp>
        <p:nvCxnSpPr>
          <p:cNvPr id="27" name="Conector de Seta Reta 26"/>
          <p:cNvCxnSpPr/>
          <p:nvPr/>
        </p:nvCxnSpPr>
        <p:spPr>
          <a:xfrm flipH="1" flipV="1">
            <a:off x="1257778" y="4668180"/>
            <a:ext cx="4394342" cy="150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 flipV="1">
            <a:off x="1257778" y="5777518"/>
            <a:ext cx="5978518" cy="30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24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-36512" y="764704"/>
            <a:ext cx="9144000" cy="5328592"/>
          </a:xfrm>
        </p:spPr>
        <p:txBody>
          <a:bodyPr/>
          <a:lstStyle/>
          <a:p>
            <a:pPr marL="109537" indent="0" algn="just">
              <a:buNone/>
            </a:pPr>
            <a:r>
              <a:rPr lang="pt-BR" sz="2800" dirty="0"/>
              <a:t>12. Um </a:t>
            </a:r>
            <a:r>
              <a:rPr lang="pt-BR" sz="2800" dirty="0">
                <a:solidFill>
                  <a:srgbClr val="FF0000"/>
                </a:solidFill>
              </a:rPr>
              <a:t>médico </a:t>
            </a:r>
            <a:r>
              <a:rPr lang="pt-BR" sz="2800" dirty="0">
                <a:solidFill>
                  <a:schemeClr val="accent3"/>
                </a:solidFill>
              </a:rPr>
              <a:t>trata</a:t>
            </a:r>
            <a:r>
              <a:rPr lang="pt-BR" sz="2800" dirty="0"/>
              <a:t> de </a:t>
            </a:r>
            <a:r>
              <a:rPr lang="pt-BR" sz="2800" dirty="0">
                <a:solidFill>
                  <a:srgbClr val="FF0000"/>
                </a:solidFill>
              </a:rPr>
              <a:t>pacientes</a:t>
            </a:r>
            <a:r>
              <a:rPr lang="pt-BR" sz="2800" dirty="0"/>
              <a:t>. Do médico deseja-se saber o </a:t>
            </a:r>
            <a:r>
              <a:rPr lang="pt-BR" sz="2800" dirty="0">
                <a:solidFill>
                  <a:srgbClr val="00B050"/>
                </a:solidFill>
              </a:rPr>
              <a:t>CRM, nome </a:t>
            </a:r>
            <a:r>
              <a:rPr lang="pt-BR" sz="2800" dirty="0"/>
              <a:t>e sua especialização. O médico </a:t>
            </a:r>
            <a:r>
              <a:rPr lang="pt-BR" sz="2800" dirty="0">
                <a:solidFill>
                  <a:schemeClr val="accent3"/>
                </a:solidFill>
              </a:rPr>
              <a:t>possui</a:t>
            </a:r>
            <a:r>
              <a:rPr lang="pt-BR" sz="2800" dirty="0"/>
              <a:t> uma única </a:t>
            </a:r>
            <a:r>
              <a:rPr lang="pt-BR" sz="2800" dirty="0">
                <a:solidFill>
                  <a:srgbClr val="FF0000"/>
                </a:solidFill>
              </a:rPr>
              <a:t>especialização</a:t>
            </a:r>
            <a:r>
              <a:rPr lang="pt-BR" sz="2800" dirty="0"/>
              <a:t>, mas uma especialização pode ser atribuída a vários médicos. Um paciente, no qual há a necessidade de sabermos seu </a:t>
            </a:r>
            <a:r>
              <a:rPr lang="pt-BR" sz="2800" dirty="0">
                <a:solidFill>
                  <a:srgbClr val="00B050"/>
                </a:solidFill>
              </a:rPr>
              <a:t>CPF, nome, endereço e idade</a:t>
            </a:r>
            <a:r>
              <a:rPr lang="pt-BR" sz="2800" dirty="0"/>
              <a:t>, é tratado por vários médicos. Um paciente </a:t>
            </a:r>
            <a:r>
              <a:rPr lang="pt-BR" sz="2800" dirty="0">
                <a:solidFill>
                  <a:schemeClr val="accent3"/>
                </a:solidFill>
              </a:rPr>
              <a:t>realiza</a:t>
            </a:r>
            <a:r>
              <a:rPr lang="pt-BR" sz="2800" dirty="0"/>
              <a:t> vários tipos de </a:t>
            </a:r>
            <a:r>
              <a:rPr lang="pt-BR" sz="2800" dirty="0">
                <a:solidFill>
                  <a:srgbClr val="FF0000"/>
                </a:solidFill>
              </a:rPr>
              <a:t>exames. </a:t>
            </a:r>
            <a:r>
              <a:rPr lang="pt-BR" sz="2800" dirty="0"/>
              <a:t>Um tipo de exame pode ser feito por vários pacientes, destes há a necessidade de guardar seu </a:t>
            </a:r>
            <a:r>
              <a:rPr lang="pt-BR" sz="2800" dirty="0">
                <a:solidFill>
                  <a:srgbClr val="00B050"/>
                </a:solidFill>
              </a:rPr>
              <a:t>número, data e descrição</a:t>
            </a:r>
            <a:r>
              <a:rPr lang="pt-BR" sz="2800" dirty="0"/>
              <a:t> e o paciente que realizou o exame.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Exercícios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2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836341" y="6453336"/>
            <a:ext cx="366712" cy="365125"/>
          </a:xfrm>
        </p:spPr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266909" y="4795790"/>
            <a:ext cx="25447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Especialidades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71852" y="1573432"/>
            <a:ext cx="760585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ID</a:t>
            </a:r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2091553" y="2601963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314346" y="292358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5266837" y="4815135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Exames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5236550" y="2396040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Pacientes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266909" y="2347518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Médicos</a:t>
            </a:r>
            <a:endParaRPr lang="pt-BR" dirty="0"/>
          </a:p>
        </p:txBody>
      </p:sp>
      <p:sp>
        <p:nvSpPr>
          <p:cNvPr id="15" name="Losango 14"/>
          <p:cNvSpPr/>
          <p:nvPr/>
        </p:nvSpPr>
        <p:spPr>
          <a:xfrm>
            <a:off x="842973" y="3607658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16" name="Losango 15"/>
          <p:cNvSpPr/>
          <p:nvPr/>
        </p:nvSpPr>
        <p:spPr>
          <a:xfrm>
            <a:off x="3188822" y="2349935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17" name="Losango 16"/>
          <p:cNvSpPr/>
          <p:nvPr/>
        </p:nvSpPr>
        <p:spPr>
          <a:xfrm>
            <a:off x="5796136" y="3549533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</a:t>
            </a:r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1123999" y="1486307"/>
            <a:ext cx="1231141" cy="62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CRM</a:t>
            </a:r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1300539" y="5538555"/>
            <a:ext cx="76657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ID</a:t>
            </a:r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6368230" y="5682571"/>
            <a:ext cx="203699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descritivo</a:t>
            </a:r>
            <a:endParaRPr lang="pt-BR" sz="1800" dirty="0"/>
          </a:p>
        </p:txBody>
      </p:sp>
      <p:sp>
        <p:nvSpPr>
          <p:cNvPr id="21" name="Elipse 20"/>
          <p:cNvSpPr/>
          <p:nvPr/>
        </p:nvSpPr>
        <p:spPr>
          <a:xfrm>
            <a:off x="7526065" y="4864546"/>
            <a:ext cx="1453824" cy="493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valor</a:t>
            </a:r>
            <a:endParaRPr lang="pt-BR" dirty="0"/>
          </a:p>
        </p:txBody>
      </p:sp>
      <p:sp>
        <p:nvSpPr>
          <p:cNvPr id="22" name="Elipse 21"/>
          <p:cNvSpPr/>
          <p:nvPr/>
        </p:nvSpPr>
        <p:spPr>
          <a:xfrm>
            <a:off x="7059996" y="1653043"/>
            <a:ext cx="1061101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CPF</a:t>
            </a:r>
            <a:endParaRPr lang="pt-BR" dirty="0"/>
          </a:p>
        </p:txBody>
      </p:sp>
      <p:sp>
        <p:nvSpPr>
          <p:cNvPr id="23" name="Elipse 22"/>
          <p:cNvSpPr/>
          <p:nvPr/>
        </p:nvSpPr>
        <p:spPr>
          <a:xfrm>
            <a:off x="5663436" y="1626076"/>
            <a:ext cx="764621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id</a:t>
            </a:r>
            <a:endParaRPr lang="pt-BR" dirty="0"/>
          </a:p>
        </p:txBody>
      </p:sp>
      <p:sp>
        <p:nvSpPr>
          <p:cNvPr id="24" name="Elipse 23"/>
          <p:cNvSpPr/>
          <p:nvPr/>
        </p:nvSpPr>
        <p:spPr>
          <a:xfrm>
            <a:off x="246692" y="945557"/>
            <a:ext cx="155397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Nome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2430144" y="5682571"/>
            <a:ext cx="228843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descritivo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5324952" y="5704647"/>
            <a:ext cx="905262" cy="5101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id</a:t>
            </a:r>
            <a:endParaRPr lang="pt-BR" dirty="0"/>
          </a:p>
        </p:txBody>
      </p:sp>
      <p:sp>
        <p:nvSpPr>
          <p:cNvPr id="28" name="Elipse 27"/>
          <p:cNvSpPr/>
          <p:nvPr/>
        </p:nvSpPr>
        <p:spPr>
          <a:xfrm>
            <a:off x="7440742" y="2310641"/>
            <a:ext cx="1609419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nome</a:t>
            </a:r>
            <a:endParaRPr lang="pt-BR" dirty="0"/>
          </a:p>
        </p:txBody>
      </p:sp>
      <p:sp>
        <p:nvSpPr>
          <p:cNvPr id="29" name="Elipse 28"/>
          <p:cNvSpPr/>
          <p:nvPr/>
        </p:nvSpPr>
        <p:spPr>
          <a:xfrm>
            <a:off x="6084168" y="997034"/>
            <a:ext cx="1270901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end</a:t>
            </a:r>
            <a:endParaRPr lang="pt-BR" dirty="0"/>
          </a:p>
        </p:txBody>
      </p:sp>
      <p:sp>
        <p:nvSpPr>
          <p:cNvPr id="30" name="Elipse 29"/>
          <p:cNvSpPr/>
          <p:nvPr/>
        </p:nvSpPr>
        <p:spPr>
          <a:xfrm>
            <a:off x="7150260" y="3059167"/>
            <a:ext cx="1598204" cy="445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datan</a:t>
            </a:r>
            <a:endParaRPr lang="pt-BR" dirty="0"/>
          </a:p>
        </p:txBody>
      </p:sp>
      <p:sp>
        <p:nvSpPr>
          <p:cNvPr id="31" name="Elipse 30"/>
          <p:cNvSpPr/>
          <p:nvPr/>
        </p:nvSpPr>
        <p:spPr>
          <a:xfrm>
            <a:off x="3880275" y="3009429"/>
            <a:ext cx="1783161" cy="57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analise</a:t>
            </a:r>
            <a:endParaRPr lang="pt-BR" dirty="0"/>
          </a:p>
        </p:txBody>
      </p:sp>
      <p:sp>
        <p:nvSpPr>
          <p:cNvPr id="32" name="Elipse 31"/>
          <p:cNvSpPr/>
          <p:nvPr/>
        </p:nvSpPr>
        <p:spPr>
          <a:xfrm>
            <a:off x="2739098" y="1701862"/>
            <a:ext cx="1879431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Horario</a:t>
            </a:r>
            <a:endParaRPr lang="pt-BR" dirty="0"/>
          </a:p>
        </p:txBody>
      </p:sp>
      <p:sp>
        <p:nvSpPr>
          <p:cNvPr id="33" name="Elipse 32"/>
          <p:cNvSpPr/>
          <p:nvPr/>
        </p:nvSpPr>
        <p:spPr>
          <a:xfrm>
            <a:off x="2544253" y="3118771"/>
            <a:ext cx="122807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Data</a:t>
            </a:r>
            <a:endParaRPr lang="pt-BR" dirty="0"/>
          </a:p>
        </p:txBody>
      </p:sp>
      <p:cxnSp>
        <p:nvCxnSpPr>
          <p:cNvPr id="34" name="Conector reto 33"/>
          <p:cNvCxnSpPr/>
          <p:nvPr/>
        </p:nvCxnSpPr>
        <p:spPr>
          <a:xfrm>
            <a:off x="3991998" y="263555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6253699" y="407571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6253699" y="2829453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1311025" y="4053589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4559678" y="2203502"/>
            <a:ext cx="516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544253" y="2140298"/>
            <a:ext cx="516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41" name="Conector reto 40"/>
          <p:cNvCxnSpPr>
            <a:endCxn id="16" idx="0"/>
          </p:cNvCxnSpPr>
          <p:nvPr/>
        </p:nvCxnSpPr>
        <p:spPr>
          <a:xfrm flipH="1">
            <a:off x="3656874" y="2109373"/>
            <a:ext cx="5299" cy="240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endCxn id="31" idx="1"/>
          </p:cNvCxnSpPr>
          <p:nvPr/>
        </p:nvCxnSpPr>
        <p:spPr>
          <a:xfrm>
            <a:off x="3747575" y="2765850"/>
            <a:ext cx="393838" cy="327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33" idx="0"/>
          </p:cNvCxnSpPr>
          <p:nvPr/>
        </p:nvCxnSpPr>
        <p:spPr>
          <a:xfrm flipV="1">
            <a:off x="3158290" y="2765850"/>
            <a:ext cx="292682" cy="352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/>
          <p:cNvSpPr/>
          <p:nvPr/>
        </p:nvSpPr>
        <p:spPr>
          <a:xfrm>
            <a:off x="7855641" y="955617"/>
            <a:ext cx="79147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UF</a:t>
            </a:r>
            <a:endParaRPr lang="pt-BR" dirty="0"/>
          </a:p>
        </p:txBody>
      </p:sp>
      <p:sp>
        <p:nvSpPr>
          <p:cNvPr id="53" name="Elipse 52"/>
          <p:cNvSpPr/>
          <p:nvPr/>
        </p:nvSpPr>
        <p:spPr>
          <a:xfrm>
            <a:off x="7852828" y="350393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54" name="Elipse 53"/>
          <p:cNvSpPr/>
          <p:nvPr/>
        </p:nvSpPr>
        <p:spPr>
          <a:xfrm>
            <a:off x="6864678" y="260648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55" name="Elipse 54"/>
          <p:cNvSpPr/>
          <p:nvPr/>
        </p:nvSpPr>
        <p:spPr>
          <a:xfrm>
            <a:off x="5876528" y="272088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</a:t>
            </a:r>
            <a:endParaRPr lang="pt-BR" dirty="0"/>
          </a:p>
        </p:txBody>
      </p:sp>
      <p:cxnSp>
        <p:nvCxnSpPr>
          <p:cNvPr id="57" name="Conector reto 56"/>
          <p:cNvCxnSpPr>
            <a:endCxn id="55" idx="5"/>
          </p:cNvCxnSpPr>
          <p:nvPr/>
        </p:nvCxnSpPr>
        <p:spPr>
          <a:xfrm flipH="1" flipV="1">
            <a:off x="6368229" y="640864"/>
            <a:ext cx="59828" cy="356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endCxn id="54" idx="4"/>
          </p:cNvCxnSpPr>
          <p:nvPr/>
        </p:nvCxnSpPr>
        <p:spPr>
          <a:xfrm flipV="1">
            <a:off x="6864678" y="692696"/>
            <a:ext cx="288032" cy="262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>
            <a:endCxn id="53" idx="3"/>
          </p:cNvCxnSpPr>
          <p:nvPr/>
        </p:nvCxnSpPr>
        <p:spPr>
          <a:xfrm flipV="1">
            <a:off x="7302515" y="719169"/>
            <a:ext cx="634676" cy="332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stCxn id="29" idx="6"/>
            <a:endCxn id="52" idx="2"/>
          </p:cNvCxnSpPr>
          <p:nvPr/>
        </p:nvCxnSpPr>
        <p:spPr>
          <a:xfrm flipV="1">
            <a:off x="7355069" y="1171641"/>
            <a:ext cx="500572" cy="4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29" idx="4"/>
          </p:cNvCxnSpPr>
          <p:nvPr/>
        </p:nvCxnSpPr>
        <p:spPr>
          <a:xfrm>
            <a:off x="6719619" y="1429082"/>
            <a:ext cx="12621" cy="990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23" idx="4"/>
          </p:cNvCxnSpPr>
          <p:nvPr/>
        </p:nvCxnSpPr>
        <p:spPr>
          <a:xfrm flipH="1">
            <a:off x="5945941" y="2058124"/>
            <a:ext cx="99806" cy="25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>
            <a:stCxn id="22" idx="3"/>
          </p:cNvCxnSpPr>
          <p:nvPr/>
        </p:nvCxnSpPr>
        <p:spPr>
          <a:xfrm flipH="1">
            <a:off x="7177146" y="2021819"/>
            <a:ext cx="38245" cy="288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>
            <a:stCxn id="28" idx="3"/>
          </p:cNvCxnSpPr>
          <p:nvPr/>
        </p:nvCxnSpPr>
        <p:spPr>
          <a:xfrm flipH="1">
            <a:off x="7355069" y="2679417"/>
            <a:ext cx="321367" cy="15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30" idx="2"/>
          </p:cNvCxnSpPr>
          <p:nvPr/>
        </p:nvCxnSpPr>
        <p:spPr>
          <a:xfrm flipH="1" flipV="1">
            <a:off x="6864678" y="3009429"/>
            <a:ext cx="285582" cy="27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/>
          <p:cNvCxnSpPr/>
          <p:nvPr/>
        </p:nvCxnSpPr>
        <p:spPr>
          <a:xfrm>
            <a:off x="462681" y="2017314"/>
            <a:ext cx="76871" cy="293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>
            <a:stCxn id="24" idx="4"/>
          </p:cNvCxnSpPr>
          <p:nvPr/>
        </p:nvCxnSpPr>
        <p:spPr>
          <a:xfrm flipH="1">
            <a:off x="842973" y="1377605"/>
            <a:ext cx="180708" cy="969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>
            <a:stCxn id="18" idx="3"/>
            <a:endCxn id="13" idx="0"/>
          </p:cNvCxnSpPr>
          <p:nvPr/>
        </p:nvCxnSpPr>
        <p:spPr>
          <a:xfrm>
            <a:off x="1304295" y="2018127"/>
            <a:ext cx="6730" cy="329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1318719" y="4290209"/>
            <a:ext cx="516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1300539" y="2914398"/>
            <a:ext cx="516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83" name="Conector de Seta Reta 82"/>
          <p:cNvCxnSpPr/>
          <p:nvPr/>
        </p:nvCxnSpPr>
        <p:spPr>
          <a:xfrm flipV="1">
            <a:off x="539552" y="2995590"/>
            <a:ext cx="0" cy="163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/>
          <p:cNvCxnSpPr>
            <a:endCxn id="19" idx="2"/>
          </p:cNvCxnSpPr>
          <p:nvPr/>
        </p:nvCxnSpPr>
        <p:spPr>
          <a:xfrm>
            <a:off x="1023681" y="5391199"/>
            <a:ext cx="276858" cy="363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>
            <a:off x="2802442" y="5415770"/>
            <a:ext cx="113374" cy="24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/>
          <p:cNvSpPr txBox="1"/>
          <p:nvPr/>
        </p:nvSpPr>
        <p:spPr>
          <a:xfrm>
            <a:off x="6280666" y="4343797"/>
            <a:ext cx="516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6248127" y="2943423"/>
            <a:ext cx="516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91" name="Elipse 90"/>
          <p:cNvSpPr/>
          <p:nvPr/>
        </p:nvSpPr>
        <p:spPr>
          <a:xfrm>
            <a:off x="7177146" y="3801561"/>
            <a:ext cx="122807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Data</a:t>
            </a:r>
            <a:endParaRPr lang="pt-BR" dirty="0"/>
          </a:p>
        </p:txBody>
      </p:sp>
      <p:sp>
        <p:nvSpPr>
          <p:cNvPr id="92" name="Elipse 91"/>
          <p:cNvSpPr/>
          <p:nvPr/>
        </p:nvSpPr>
        <p:spPr>
          <a:xfrm>
            <a:off x="4178782" y="4092324"/>
            <a:ext cx="1879431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Horario</a:t>
            </a:r>
            <a:endParaRPr lang="pt-BR" dirty="0"/>
          </a:p>
        </p:txBody>
      </p:sp>
      <p:cxnSp>
        <p:nvCxnSpPr>
          <p:cNvPr id="94" name="Conector reto 93"/>
          <p:cNvCxnSpPr/>
          <p:nvPr/>
        </p:nvCxnSpPr>
        <p:spPr>
          <a:xfrm flipV="1">
            <a:off x="5663436" y="3859686"/>
            <a:ext cx="282505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>
            <a:stCxn id="91" idx="2"/>
            <a:endCxn id="17" idx="3"/>
          </p:cNvCxnSpPr>
          <p:nvPr/>
        </p:nvCxnSpPr>
        <p:spPr>
          <a:xfrm flipH="1" flipV="1">
            <a:off x="6732240" y="3801561"/>
            <a:ext cx="44490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 flipV="1">
            <a:off x="5777583" y="5415770"/>
            <a:ext cx="0" cy="266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/>
          <p:cNvCxnSpPr/>
          <p:nvPr/>
        </p:nvCxnSpPr>
        <p:spPr>
          <a:xfrm flipH="1" flipV="1">
            <a:off x="6797044" y="5358029"/>
            <a:ext cx="67634" cy="301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/>
          <p:cNvCxnSpPr/>
          <p:nvPr/>
        </p:nvCxnSpPr>
        <p:spPr>
          <a:xfrm flipV="1">
            <a:off x="7945715" y="5371854"/>
            <a:ext cx="17538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ixaDeTexto 109"/>
          <p:cNvSpPr txBox="1"/>
          <p:nvPr/>
        </p:nvSpPr>
        <p:spPr>
          <a:xfrm>
            <a:off x="190959" y="124768"/>
            <a:ext cx="105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509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27DBD1-2F40-437D-821F-CF5929A7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E88A65A1-18A4-4B0B-96C1-B76A9D13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32401"/>
            <a:ext cx="4076019" cy="418058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3000" dirty="0">
                <a:solidFill>
                  <a:srgbClr val="FF0000"/>
                </a:solidFill>
              </a:rPr>
              <a:t>Modelo Lógico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34854" y="448426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Médicos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519276"/>
              </p:ext>
            </p:extLst>
          </p:nvPr>
        </p:nvGraphicFramePr>
        <p:xfrm>
          <a:off x="234854" y="2081103"/>
          <a:ext cx="354505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778">
                  <a:extLst>
                    <a:ext uri="{9D8B030D-6E8A-4147-A177-3AD203B41FA5}">
                      <a16:colId xmlns:a16="http://schemas.microsoft.com/office/drawing/2014/main" val="609478724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1947763051"/>
                    </a:ext>
                  </a:extLst>
                </a:gridCol>
              </a:tblGrid>
              <a:tr h="238855">
                <a:tc>
                  <a:txBody>
                    <a:bodyPr/>
                    <a:lstStyle/>
                    <a:p>
                      <a:r>
                        <a:rPr lang="pt-BR" dirty="0" smtClean="0"/>
                        <a:t>Id(PK)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Descritivo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446980"/>
                  </a:ext>
                </a:extLst>
              </a:tr>
              <a:tr h="238855">
                <a:tc>
                  <a:txBody>
                    <a:bodyPr/>
                    <a:lstStyle/>
                    <a:p>
                      <a:r>
                        <a:rPr lang="pt-BR" dirty="0" smtClean="0"/>
                        <a:t>num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00330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80087" y="1619545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Especialidades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590514"/>
              </p:ext>
            </p:extLst>
          </p:nvPr>
        </p:nvGraphicFramePr>
        <p:xfrm>
          <a:off x="4335526" y="2081103"/>
          <a:ext cx="40266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546">
                  <a:extLst>
                    <a:ext uri="{9D8B030D-6E8A-4147-A177-3AD203B41FA5}">
                      <a16:colId xmlns:a16="http://schemas.microsoft.com/office/drawing/2014/main" val="254989896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885261069"/>
                    </a:ext>
                  </a:extLst>
                </a:gridCol>
                <a:gridCol w="1413957">
                  <a:extLst>
                    <a:ext uri="{9D8B030D-6E8A-4147-A177-3AD203B41FA5}">
                      <a16:colId xmlns:a16="http://schemas.microsoft.com/office/drawing/2014/main" val="2863445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Id(PK)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descritivo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num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numérico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35106"/>
                  </a:ext>
                </a:extLst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4308142" y="1619544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Exames</a:t>
            </a:r>
            <a:endParaRPr lang="pt-BR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624581"/>
              </p:ext>
            </p:extLst>
          </p:nvPr>
        </p:nvGraphicFramePr>
        <p:xfrm>
          <a:off x="252874" y="873743"/>
          <a:ext cx="71274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101">
                  <a:extLst>
                    <a:ext uri="{9D8B030D-6E8A-4147-A177-3AD203B41FA5}">
                      <a16:colId xmlns:a16="http://schemas.microsoft.com/office/drawing/2014/main" val="1535053398"/>
                    </a:ext>
                  </a:extLst>
                </a:gridCol>
                <a:gridCol w="2020601">
                  <a:extLst>
                    <a:ext uri="{9D8B030D-6E8A-4147-A177-3AD203B41FA5}">
                      <a16:colId xmlns:a16="http://schemas.microsoft.com/office/drawing/2014/main" val="4250885121"/>
                    </a:ext>
                  </a:extLst>
                </a:gridCol>
                <a:gridCol w="1697488">
                  <a:extLst>
                    <a:ext uri="{9D8B030D-6E8A-4147-A177-3AD203B41FA5}">
                      <a16:colId xmlns:a16="http://schemas.microsoft.com/office/drawing/2014/main" val="1060499003"/>
                    </a:ext>
                  </a:extLst>
                </a:gridCol>
                <a:gridCol w="2232249">
                  <a:extLst>
                    <a:ext uri="{9D8B030D-6E8A-4147-A177-3AD203B41FA5}">
                      <a16:colId xmlns:a16="http://schemas.microsoft.com/office/drawing/2014/main" val="1539283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 (PK)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Id_especialidade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4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num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numérico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numérico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96534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486456"/>
              </p:ext>
            </p:extLst>
          </p:nvPr>
        </p:nvGraphicFramePr>
        <p:xfrm>
          <a:off x="227620" y="3349810"/>
          <a:ext cx="7512732" cy="978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369">
                  <a:extLst>
                    <a:ext uri="{9D8B030D-6E8A-4147-A177-3AD203B41FA5}">
                      <a16:colId xmlns:a16="http://schemas.microsoft.com/office/drawing/2014/main" val="2171749374"/>
                    </a:ext>
                  </a:extLst>
                </a:gridCol>
                <a:gridCol w="1064915">
                  <a:extLst>
                    <a:ext uri="{9D8B030D-6E8A-4147-A177-3AD203B41FA5}">
                      <a16:colId xmlns:a16="http://schemas.microsoft.com/office/drawing/2014/main" val="2636517474"/>
                    </a:ext>
                  </a:extLst>
                </a:gridCol>
                <a:gridCol w="1153658">
                  <a:extLst>
                    <a:ext uri="{9D8B030D-6E8A-4147-A177-3AD203B41FA5}">
                      <a16:colId xmlns:a16="http://schemas.microsoft.com/office/drawing/2014/main" val="535288599"/>
                    </a:ext>
                  </a:extLst>
                </a:gridCol>
                <a:gridCol w="914513">
                  <a:extLst>
                    <a:ext uri="{9D8B030D-6E8A-4147-A177-3AD203B41FA5}">
                      <a16:colId xmlns:a16="http://schemas.microsoft.com/office/drawing/2014/main" val="2769580546"/>
                    </a:ext>
                  </a:extLst>
                </a:gridCol>
                <a:gridCol w="916821">
                  <a:extLst>
                    <a:ext uri="{9D8B030D-6E8A-4147-A177-3AD203B41FA5}">
                      <a16:colId xmlns:a16="http://schemas.microsoft.com/office/drawing/2014/main" val="1747280664"/>
                    </a:ext>
                  </a:extLst>
                </a:gridCol>
                <a:gridCol w="687616">
                  <a:extLst>
                    <a:ext uri="{9D8B030D-6E8A-4147-A177-3AD203B41FA5}">
                      <a16:colId xmlns:a16="http://schemas.microsoft.com/office/drawing/2014/main" val="786767019"/>
                    </a:ext>
                  </a:extLst>
                </a:gridCol>
                <a:gridCol w="916821">
                  <a:extLst>
                    <a:ext uri="{9D8B030D-6E8A-4147-A177-3AD203B41FA5}">
                      <a16:colId xmlns:a16="http://schemas.microsoft.com/office/drawing/2014/main" val="3757492755"/>
                    </a:ext>
                  </a:extLst>
                </a:gridCol>
                <a:gridCol w="764019">
                  <a:extLst>
                    <a:ext uri="{9D8B030D-6E8A-4147-A177-3AD203B41FA5}">
                      <a16:colId xmlns:a16="http://schemas.microsoft.com/office/drawing/2014/main" val="3776067261"/>
                    </a:ext>
                  </a:extLst>
                </a:gridCol>
              </a:tblGrid>
              <a:tr h="613236">
                <a:tc>
                  <a:txBody>
                    <a:bodyPr/>
                    <a:lstStyle/>
                    <a:p>
                      <a:r>
                        <a:rPr lang="pt-BR" dirty="0" smtClean="0"/>
                        <a:t>Id(</a:t>
                      </a:r>
                      <a:r>
                        <a:rPr lang="pt-BR" dirty="0" err="1" smtClean="0"/>
                        <a:t>Pk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cpf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log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bai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UF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320476"/>
                  </a:ext>
                </a:extLst>
              </a:tr>
              <a:tr h="355288">
                <a:tc>
                  <a:txBody>
                    <a:bodyPr/>
                    <a:lstStyle/>
                    <a:p>
                      <a:r>
                        <a:rPr lang="pt-BR" dirty="0" smtClean="0"/>
                        <a:t>num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text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text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text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15800"/>
                  </a:ext>
                </a:extLst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167224" y="2847844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Pacientes</a:t>
            </a:r>
            <a:endParaRPr lang="pt-BR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9829"/>
              </p:ext>
            </p:extLst>
          </p:nvPr>
        </p:nvGraphicFramePr>
        <p:xfrm>
          <a:off x="243085" y="4717948"/>
          <a:ext cx="84040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671">
                  <a:extLst>
                    <a:ext uri="{9D8B030D-6E8A-4147-A177-3AD203B41FA5}">
                      <a16:colId xmlns:a16="http://schemas.microsoft.com/office/drawing/2014/main" val="1490863295"/>
                    </a:ext>
                  </a:extLst>
                </a:gridCol>
                <a:gridCol w="2190032">
                  <a:extLst>
                    <a:ext uri="{9D8B030D-6E8A-4147-A177-3AD203B41FA5}">
                      <a16:colId xmlns:a16="http://schemas.microsoft.com/office/drawing/2014/main" val="1092652090"/>
                    </a:ext>
                  </a:extLst>
                </a:gridCol>
                <a:gridCol w="1676136">
                  <a:extLst>
                    <a:ext uri="{9D8B030D-6E8A-4147-A177-3AD203B41FA5}">
                      <a16:colId xmlns:a16="http://schemas.microsoft.com/office/drawing/2014/main" val="1299890173"/>
                    </a:ext>
                  </a:extLst>
                </a:gridCol>
                <a:gridCol w="1102255">
                  <a:extLst>
                    <a:ext uri="{9D8B030D-6E8A-4147-A177-3AD203B41FA5}">
                      <a16:colId xmlns:a16="http://schemas.microsoft.com/office/drawing/2014/main" val="2682291362"/>
                    </a:ext>
                  </a:extLst>
                </a:gridCol>
                <a:gridCol w="840141">
                  <a:extLst>
                    <a:ext uri="{9D8B030D-6E8A-4147-A177-3AD203B41FA5}">
                      <a16:colId xmlns:a16="http://schemas.microsoft.com/office/drawing/2014/main" val="2937823071"/>
                    </a:ext>
                  </a:extLst>
                </a:gridCol>
                <a:gridCol w="1194793">
                  <a:extLst>
                    <a:ext uri="{9D8B030D-6E8A-4147-A177-3AD203B41FA5}">
                      <a16:colId xmlns:a16="http://schemas.microsoft.com/office/drawing/2014/main" val="1809121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Id(PK)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ID_med</a:t>
                      </a:r>
                      <a:r>
                        <a:rPr lang="pt-BR" dirty="0" smtClean="0"/>
                        <a:t> (FK)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Id_pac</a:t>
                      </a:r>
                      <a:r>
                        <a:rPr lang="pt-BR" dirty="0" smtClean="0"/>
                        <a:t>(FK)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analise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459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num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366293"/>
                  </a:ext>
                </a:extLst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190130" y="4263479"/>
            <a:ext cx="27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Medicos_Pacientes</a:t>
            </a:r>
            <a:endParaRPr lang="pt-BR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05509"/>
              </p:ext>
            </p:extLst>
          </p:nvPr>
        </p:nvGraphicFramePr>
        <p:xfrm>
          <a:off x="2734469" y="599076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056689887"/>
                    </a:ext>
                  </a:extLst>
                </a:gridCol>
                <a:gridCol w="1482427">
                  <a:extLst>
                    <a:ext uri="{9D8B030D-6E8A-4147-A177-3AD203B41FA5}">
                      <a16:colId xmlns:a16="http://schemas.microsoft.com/office/drawing/2014/main" val="252776680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76877351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578277271"/>
                    </a:ext>
                  </a:extLst>
                </a:gridCol>
                <a:gridCol w="1234133">
                  <a:extLst>
                    <a:ext uri="{9D8B030D-6E8A-4147-A177-3AD203B41FA5}">
                      <a16:colId xmlns:a16="http://schemas.microsoft.com/office/drawing/2014/main" val="1130843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Id(PK)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Id_pac</a:t>
                      </a:r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Fk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Id_ex</a:t>
                      </a:r>
                      <a:r>
                        <a:rPr lang="pt-BR" dirty="0" smtClean="0"/>
                        <a:t>(FK)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horario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9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num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time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342339"/>
                  </a:ext>
                </a:extLst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2739915" y="5494365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Exames Pacientes</a:t>
            </a:r>
            <a:endParaRPr lang="pt-BR" dirty="0"/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899592" y="1364128"/>
            <a:ext cx="4670567" cy="75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927550" y="1429330"/>
            <a:ext cx="1628226" cy="369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 flipV="1">
            <a:off x="1095466" y="4036526"/>
            <a:ext cx="3888432" cy="127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H="1" flipV="1">
            <a:off x="443644" y="4042848"/>
            <a:ext cx="4488396" cy="256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H="1" flipV="1">
            <a:off x="4932040" y="2564904"/>
            <a:ext cx="1224136" cy="396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078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13A4F36670E64428312E5951326A43C" ma:contentTypeVersion="7" ma:contentTypeDescription="Crie um novo documento." ma:contentTypeScope="" ma:versionID="1398b22ae3761831017820453c94751b">
  <xsd:schema xmlns:xsd="http://www.w3.org/2001/XMLSchema" xmlns:xs="http://www.w3.org/2001/XMLSchema" xmlns:p="http://schemas.microsoft.com/office/2006/metadata/properties" xmlns:ns2="992b736c-985a-4f8a-9dc8-6a16b959ba5f" targetNamespace="http://schemas.microsoft.com/office/2006/metadata/properties" ma:root="true" ma:fieldsID="2e7d54a310ef01ec6c4632fdbda42c3e" ns2:_="">
    <xsd:import namespace="992b736c-985a-4f8a-9dc8-6a16b959ba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2b736c-985a-4f8a-9dc8-6a16b959ba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513300-D173-4501-B12A-FD4A067C55D0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92b736c-985a-4f8a-9dc8-6a16b959ba5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10F521-8CE6-40B7-B05B-C0749949AE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AB62EB-3C0F-47FB-8232-958410FE8B86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3831</TotalTime>
  <Pages>27</Pages>
  <Words>456</Words>
  <Application>Microsoft Office PowerPoint</Application>
  <PresentationFormat>Apresentação na tela (4:3)</PresentationFormat>
  <Paragraphs>199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Book Antiqua</vt:lpstr>
      <vt:lpstr>Lucida Sans Unicode</vt:lpstr>
      <vt:lpstr>Times New Roman</vt:lpstr>
      <vt:lpstr>Verdana</vt:lpstr>
      <vt:lpstr>Wingdings 2</vt:lpstr>
      <vt:lpstr>Wingdings 3</vt:lpstr>
      <vt:lpstr>Concurso</vt:lpstr>
      <vt:lpstr>Banco de Dados</vt:lpstr>
      <vt:lpstr>Exercícios</vt:lpstr>
      <vt:lpstr>MER</vt:lpstr>
      <vt:lpstr>Apresentação do PowerPoint</vt:lpstr>
      <vt:lpstr>Exercícios </vt:lpstr>
      <vt:lpstr>Apresentação do PowerPoint</vt:lpstr>
      <vt:lpstr>Modelo Lógico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Wdson de Oliveira</dc:creator>
  <cp:lastModifiedBy>Usuário do Windows</cp:lastModifiedBy>
  <cp:revision>325</cp:revision>
  <cp:lastPrinted>1999-03-18T20:50:36Z</cp:lastPrinted>
  <dcterms:created xsi:type="dcterms:W3CDTF">1997-03-07T23:57:54Z</dcterms:created>
  <dcterms:modified xsi:type="dcterms:W3CDTF">2020-09-18T16:02:42Z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0x010100913A4F36670E64428312E5951326A43C</vt:lpwstr>
  </property>
</Properties>
</file>