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11"/>
  </p:notesMasterIdLst>
  <p:handoutMasterIdLst>
    <p:handoutMasterId r:id="rId12"/>
  </p:handoutMasterIdLst>
  <p:sldIdLst>
    <p:sldId id="284" r:id="rId5"/>
    <p:sldId id="355" r:id="rId6"/>
    <p:sldId id="388" r:id="rId7"/>
    <p:sldId id="387" r:id="rId8"/>
    <p:sldId id="389" r:id="rId9"/>
    <p:sldId id="390" r:id="rId10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BF144-5AAA-4239-81F6-105BB925D5CE}" v="12" dt="2020-09-18T01:49:28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DSON DE OLIVEIRA" userId="S::wdson.oliveira01@fatec.sp.gov.br::fc4b5927-bf8f-4cd5-9ca2-16af71ab6065" providerId="AD" clId="Web-{A80BF144-5AAA-4239-81F6-105BB925D5CE}"/>
    <pc:docChg chg="addSld modSld">
      <pc:chgData name="WDSON DE OLIVEIRA" userId="S::wdson.oliveira01@fatec.sp.gov.br::fc4b5927-bf8f-4cd5-9ca2-16af71ab6065" providerId="AD" clId="Web-{A80BF144-5AAA-4239-81F6-105BB925D5CE}" dt="2020-09-18T01:49:28.853" v="11" actId="14100"/>
      <pc:docMkLst>
        <pc:docMk/>
      </pc:docMkLst>
      <pc:sldChg chg="addSp delSp modSp new">
        <pc:chgData name="WDSON DE OLIVEIRA" userId="S::wdson.oliveira01@fatec.sp.gov.br::fc4b5927-bf8f-4cd5-9ca2-16af71ab6065" providerId="AD" clId="Web-{A80BF144-5AAA-4239-81F6-105BB925D5CE}" dt="2020-09-18T01:49:28.853" v="11" actId="14100"/>
        <pc:sldMkLst>
          <pc:docMk/>
          <pc:sldMk cId="960078178" sldId="389"/>
        </pc:sldMkLst>
        <pc:spChg chg="del">
          <ac:chgData name="WDSON DE OLIVEIRA" userId="S::wdson.oliveira01@fatec.sp.gov.br::fc4b5927-bf8f-4cd5-9ca2-16af71ab6065" providerId="AD" clId="Web-{A80BF144-5AAA-4239-81F6-105BB925D5CE}" dt="2020-09-18T01:48:33.337" v="2"/>
          <ac:spMkLst>
            <pc:docMk/>
            <pc:sldMk cId="960078178" sldId="389"/>
            <ac:spMk id="2" creationId="{94CAC6FA-640E-4B90-92D5-6B25C3C48F0A}"/>
          </ac:spMkLst>
        </pc:spChg>
        <pc:spChg chg="del">
          <ac:chgData name="WDSON DE OLIVEIRA" userId="S::wdson.oliveira01@fatec.sp.gov.br::fc4b5927-bf8f-4cd5-9ca2-16af71ab6065" providerId="AD" clId="Web-{A80BF144-5AAA-4239-81F6-105BB925D5CE}" dt="2020-09-18T01:48:30.337" v="1"/>
          <ac:spMkLst>
            <pc:docMk/>
            <pc:sldMk cId="960078178" sldId="389"/>
            <ac:spMk id="3" creationId="{FE041D79-6A8C-4F55-A14E-A0B324A71800}"/>
          </ac:spMkLst>
        </pc:spChg>
        <pc:spChg chg="add del mod">
          <ac:chgData name="WDSON DE OLIVEIRA" userId="S::wdson.oliveira01@fatec.sp.gov.br::fc4b5927-bf8f-4cd5-9ca2-16af71ab6065" providerId="AD" clId="Web-{A80BF144-5AAA-4239-81F6-105BB925D5CE}" dt="2020-09-18T01:48:37.744" v="6"/>
          <ac:spMkLst>
            <pc:docMk/>
            <pc:sldMk cId="960078178" sldId="389"/>
            <ac:spMk id="5" creationId="{E9C22B00-FD69-4C51-B83A-2228A0BDE900}"/>
          </ac:spMkLst>
        </pc:spChg>
        <pc:spChg chg="add mod">
          <ac:chgData name="WDSON DE OLIVEIRA" userId="S::wdson.oliveira01@fatec.sp.gov.br::fc4b5927-bf8f-4cd5-9ca2-16af71ab6065" providerId="AD" clId="Web-{A80BF144-5AAA-4239-81F6-105BB925D5CE}" dt="2020-09-18T01:49:28.853" v="11" actId="14100"/>
          <ac:spMkLst>
            <pc:docMk/>
            <pc:sldMk cId="960078178" sldId="389"/>
            <ac:spMk id="7" creationId="{E88A65A1-18A4-4B0B-96C1-B76A9D131D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334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Cliquez pour modifier le style de texte du masque</a:t>
            </a:r>
          </a:p>
          <a:p>
            <a:pPr lvl="1"/>
            <a:r>
              <a:rPr lang="pt-BR" noProof="0"/>
              <a:t>Second niveau</a:t>
            </a:r>
          </a:p>
          <a:p>
            <a:pPr lvl="2"/>
            <a:r>
              <a:rPr lang="pt-BR" noProof="0"/>
              <a:t>Troisième niveau</a:t>
            </a:r>
          </a:p>
          <a:p>
            <a:pPr lvl="3"/>
            <a:r>
              <a:rPr lang="pt-BR" noProof="0"/>
              <a:t>Quatrième niveau</a:t>
            </a:r>
          </a:p>
          <a:p>
            <a:pPr lvl="4"/>
            <a:r>
              <a:rPr lang="pt-BR" noProof="0"/>
              <a:t>Cinquième niveau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38414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6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75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upo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orma livre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7" name="Forma livre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8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1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3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B31EA98-7D17-4BE0-95D6-5ACDCF4CE0F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7F680-AE3F-46EC-857A-633A98DEBE0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67A4E-D3B2-4ED1-B01F-8A439617576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2D85B-41B7-4EB7-BD6B-0904A132B21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Divisa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C74AAE-28A0-4925-89E3-823BAF46A58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45CCE4-E0FC-4548-B94F-E27CA7D2BCD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5CEBC4-5C43-4551-B890-D8A2D5745C4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7D4B9C-5008-438D-A3AA-F157E6FFAF4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F6693-B11F-4FCC-911F-382FA0A898A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AE183B-F39F-4E67-9D0B-BEF6B66B572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6" name="Forma livre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7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visa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Divisa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dirty="0"/>
              <a:t>Clique no ícone para adicionar uma imagem</a:t>
            </a:r>
            <a:endParaRPr lang="en-U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3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4C634B3-087A-4B06-93AC-62F15ED49CB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33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dirty="0" err="1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84112C7-BBF8-4C2D-8337-AEBBA5C4F1D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90" r:id="rId3"/>
    <p:sldLayoutId id="2147483691" r:id="rId4"/>
    <p:sldLayoutId id="2147483692" r:id="rId5"/>
    <p:sldLayoutId id="2147483693" r:id="rId6"/>
    <p:sldLayoutId id="2147483687" r:id="rId7"/>
    <p:sldLayoutId id="2147483694" r:id="rId8"/>
    <p:sldLayoutId id="2147483695" r:id="rId9"/>
    <p:sldLayoutId id="2147483686" r:id="rId10"/>
    <p:sldLayoutId id="214748368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05362"/>
          </a:xfrm>
        </p:spPr>
        <p:txBody>
          <a:bodyPr/>
          <a:lstStyle/>
          <a:p>
            <a:endParaRPr lang="pt-BR" dirty="0"/>
          </a:p>
          <a:p>
            <a:pPr algn="ctr"/>
            <a:endParaRPr lang="pt-BR" sz="3600" dirty="0"/>
          </a:p>
          <a:p>
            <a:pPr algn="ctr"/>
            <a:endParaRPr lang="pt-BR" sz="3600" dirty="0"/>
          </a:p>
          <a:p>
            <a:pPr marL="109537" indent="0" algn="ctr">
              <a:buNone/>
            </a:pPr>
            <a:r>
              <a:rPr lang="pt-BR" sz="3600" dirty="0"/>
              <a:t>Professor Wdson de Oliveira</a:t>
            </a:r>
          </a:p>
          <a:p>
            <a:pPr algn="ctr"/>
            <a:endParaRPr lang="pt-BR" dirty="0"/>
          </a:p>
          <a:p>
            <a:pPr marL="109537" indent="0" algn="ctr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800" dirty="0">
                <a:solidFill>
                  <a:srgbClr val="FF0000"/>
                </a:solidFill>
              </a:rPr>
              <a:t>Banco de Dados</a:t>
            </a:r>
            <a:endParaRPr lang="pt-BR" sz="4800" dirty="0">
              <a:solidFill>
                <a:srgbClr val="FF0000"/>
              </a:solidFill>
              <a:effectLst/>
            </a:endParaRPr>
          </a:p>
        </p:txBody>
      </p:sp>
      <p:sp>
        <p:nvSpPr>
          <p:cNvPr id="15364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22064D9-2971-452A-AB40-321731AD17D8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264696"/>
          </a:xfrm>
        </p:spPr>
        <p:txBody>
          <a:bodyPr/>
          <a:lstStyle/>
          <a:p>
            <a:pPr marL="109537" indent="0" algn="just">
              <a:buNone/>
            </a:pPr>
            <a:r>
              <a:rPr lang="pt-BR" sz="2000" dirty="0" smtClean="0"/>
              <a:t>Uma </a:t>
            </a:r>
            <a:r>
              <a:rPr lang="pt-BR" sz="2000" dirty="0" smtClean="0"/>
              <a:t>Rede decidiu desenvolver um banco de dados para o controle dos funcionários, cargos e projetos desenvolvidos nas unidades da mesma.</a:t>
            </a:r>
          </a:p>
          <a:p>
            <a:pPr marL="109537" indent="0" algn="just">
              <a:buNone/>
            </a:pPr>
            <a:endParaRPr lang="pt-BR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u="sng" dirty="0" smtClean="0">
                <a:solidFill>
                  <a:srgbClr val="FF0000"/>
                </a:solidFill>
              </a:rPr>
              <a:t>Regras de negocio:</a:t>
            </a:r>
          </a:p>
          <a:p>
            <a:pPr marL="347662" lvl="2" indent="0" algn="just">
              <a:spcBef>
                <a:spcPts val="400"/>
              </a:spcBef>
              <a:buSzPct val="68000"/>
              <a:buNone/>
            </a:pPr>
            <a:endParaRPr lang="pt-BR" sz="2000" u="sng" dirty="0">
              <a:solidFill>
                <a:srgbClr val="002060"/>
              </a:solidFill>
            </a:endParaRPr>
          </a:p>
          <a:p>
            <a:pPr marL="690562" lvl="2" indent="-342900" algn="just">
              <a:spcBef>
                <a:spcPts val="400"/>
              </a:spcBef>
              <a:buSzPct val="68000"/>
              <a:buFont typeface="Arial" panose="020B0604020202020204" pitchFamily="34" charset="0"/>
              <a:buChar char="•"/>
            </a:pPr>
            <a:r>
              <a:rPr lang="pt-BR" sz="2000" dirty="0" smtClean="0"/>
              <a:t>Um funcionário </a:t>
            </a:r>
            <a:r>
              <a:rPr lang="pt-BR" sz="2000" dirty="0"/>
              <a:t>pertence a uma única unidade da empresa</a:t>
            </a:r>
            <a:r>
              <a:rPr lang="pt-BR" sz="2000" dirty="0" smtClean="0"/>
              <a:t>.</a:t>
            </a:r>
          </a:p>
          <a:p>
            <a:pPr marL="347662" lvl="2" indent="0" algn="just">
              <a:spcBef>
                <a:spcPts val="400"/>
              </a:spcBef>
              <a:buSzPct val="68000"/>
              <a:buNone/>
            </a:pPr>
            <a:r>
              <a:rPr lang="pt-BR" sz="2000" dirty="0" smtClean="0"/>
              <a:t> </a:t>
            </a:r>
          </a:p>
          <a:p>
            <a:pPr marL="690562" lvl="2" indent="-342900" algn="just">
              <a:spcBef>
                <a:spcPts val="400"/>
              </a:spcBef>
              <a:buSzPct val="68000"/>
              <a:buFont typeface="Arial" panose="020B0604020202020204" pitchFamily="34" charset="0"/>
              <a:buChar char="•"/>
            </a:pPr>
            <a:r>
              <a:rPr lang="pt-BR" sz="2000" dirty="0" smtClean="0"/>
              <a:t>Uma </a:t>
            </a:r>
            <a:r>
              <a:rPr lang="pt-BR" sz="2000" dirty="0"/>
              <a:t>unidade da empresa possui vários </a:t>
            </a:r>
            <a:r>
              <a:rPr lang="pt-BR" sz="2000" dirty="0" smtClean="0"/>
              <a:t>funcionários. </a:t>
            </a:r>
          </a:p>
          <a:p>
            <a:pPr marL="690562" lvl="2" indent="-342900" algn="just">
              <a:spcBef>
                <a:spcPts val="400"/>
              </a:spcBef>
              <a:buSzPct val="68000"/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690562" lvl="2" indent="-342900" algn="just">
              <a:spcBef>
                <a:spcPts val="400"/>
              </a:spcBef>
              <a:buSzPct val="68000"/>
              <a:buFont typeface="Arial" panose="020B0604020202020204" pitchFamily="34" charset="0"/>
              <a:buChar char="•"/>
            </a:pPr>
            <a:r>
              <a:rPr lang="pt-BR" sz="2000" dirty="0" smtClean="0"/>
              <a:t>Para cada unidade da empresa são armazenados : </a:t>
            </a:r>
            <a:r>
              <a:rPr lang="pt-BR" sz="2000" dirty="0" err="1" smtClean="0"/>
              <a:t>id_unidade</a:t>
            </a:r>
            <a:r>
              <a:rPr lang="pt-BR" sz="2000" dirty="0" smtClean="0"/>
              <a:t>, </a:t>
            </a:r>
            <a:r>
              <a:rPr lang="pt-BR" sz="2000" dirty="0" smtClean="0"/>
              <a:t>descritivo e o telefone.</a:t>
            </a:r>
          </a:p>
          <a:p>
            <a:pPr marL="690562" lvl="2" indent="-342900" algn="just">
              <a:spcBef>
                <a:spcPts val="400"/>
              </a:spcBef>
              <a:buSzPct val="68000"/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633412" lvl="2" indent="-285750" algn="just">
              <a:spcBef>
                <a:spcPts val="400"/>
              </a:spcBef>
              <a:buSzPct val="68000"/>
              <a:buFont typeface="Arial" panose="020B0604020202020204" pitchFamily="34" charset="0"/>
              <a:buChar char="•"/>
            </a:pPr>
            <a:r>
              <a:rPr lang="pt-BR" sz="2000" dirty="0" smtClean="0"/>
              <a:t>As unidades possuem departamentos. </a:t>
            </a:r>
          </a:p>
          <a:p>
            <a:pPr marL="633412" lvl="2" indent="-285750" algn="just">
              <a:spcBef>
                <a:spcPts val="400"/>
              </a:spcBef>
              <a:buSzPct val="68000"/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633412" lvl="2" indent="-285750" algn="just">
              <a:spcBef>
                <a:spcPts val="400"/>
              </a:spcBef>
              <a:buSzPct val="68000"/>
              <a:buFont typeface="Arial" panose="020B0604020202020204" pitchFamily="34" charset="0"/>
              <a:buChar char="•"/>
            </a:pPr>
            <a:r>
              <a:rPr lang="pt-BR" sz="2000" dirty="0" smtClean="0"/>
              <a:t>Um </a:t>
            </a:r>
            <a:r>
              <a:rPr lang="pt-BR" sz="2000" dirty="0"/>
              <a:t>funcionário somente pode trabalhar em um único departamento</a:t>
            </a:r>
            <a:r>
              <a:rPr lang="pt-BR" sz="2000" dirty="0" smtClean="0"/>
              <a:t>. </a:t>
            </a:r>
          </a:p>
          <a:p>
            <a:pPr marL="633412" lvl="2" indent="-285750" algn="just">
              <a:spcBef>
                <a:spcPts val="400"/>
              </a:spcBef>
              <a:buSzPct val="68000"/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633412" lvl="2" indent="-285750" algn="just">
              <a:spcBef>
                <a:spcPts val="400"/>
              </a:spcBef>
              <a:buSzPct val="68000"/>
              <a:buFont typeface="Arial" panose="020B0604020202020204" pitchFamily="34" charset="0"/>
              <a:buChar char="•"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Autofit/>
          </a:bodyPr>
          <a:lstStyle/>
          <a:p>
            <a:pPr algn="ctr"/>
            <a:r>
              <a:rPr lang="pt-BR" sz="3300" dirty="0"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" y="-27384"/>
            <a:ext cx="9013824" cy="6885384"/>
          </a:xfrm>
        </p:spPr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pt-BR" sz="1900" dirty="0" smtClean="0"/>
              <a:t>Para </a:t>
            </a:r>
            <a:r>
              <a:rPr lang="pt-BR" sz="1900" dirty="0"/>
              <a:t>cada funcionário são armazenados: id_funcionario, nome, salario, sexo e datan</a:t>
            </a:r>
            <a:r>
              <a:rPr lang="pt-BR" sz="1900" dirty="0" smtClean="0"/>
              <a:t>.</a:t>
            </a:r>
          </a:p>
          <a:p>
            <a:pPr marL="392113" lvl="1" indent="0" algn="just">
              <a:buNone/>
            </a:pPr>
            <a:endParaRPr lang="pt-BR" sz="19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1900" dirty="0" smtClean="0"/>
              <a:t>Um </a:t>
            </a:r>
            <a:r>
              <a:rPr lang="pt-BR" sz="1900" dirty="0"/>
              <a:t>departamento pode conter vários funcionários. Para cada  departamento são armazenados: id_departamento, descritivo.</a:t>
            </a:r>
          </a:p>
          <a:p>
            <a:pPr lvl="3" algn="just"/>
            <a:endParaRPr lang="pt-BR" dirty="0"/>
          </a:p>
          <a:p>
            <a:pPr lvl="1" algn="just"/>
            <a:r>
              <a:rPr lang="pt-BR" sz="1900" dirty="0"/>
              <a:t>O funcionário possui um único cargo, mas na unidade pode existir mais de um funcionário com o mesmo cargo. </a:t>
            </a:r>
            <a:endParaRPr lang="pt-BR" sz="1900" dirty="0" smtClean="0"/>
          </a:p>
          <a:p>
            <a:pPr marL="392113" lvl="1" indent="0" algn="just">
              <a:buNone/>
            </a:pPr>
            <a:endParaRPr lang="pt-BR" sz="1900" dirty="0" smtClean="0"/>
          </a:p>
          <a:p>
            <a:pPr lvl="1" algn="just"/>
            <a:r>
              <a:rPr lang="pt-BR" sz="1900" dirty="0" smtClean="0"/>
              <a:t>Para </a:t>
            </a:r>
            <a:r>
              <a:rPr lang="pt-BR" sz="1900" dirty="0"/>
              <a:t>cada  </a:t>
            </a:r>
            <a:r>
              <a:rPr lang="pt-BR" sz="1900" dirty="0" smtClean="0"/>
              <a:t>cargo </a:t>
            </a:r>
            <a:r>
              <a:rPr lang="pt-BR" sz="1900" dirty="0"/>
              <a:t>são armazenados: </a:t>
            </a:r>
            <a:r>
              <a:rPr lang="pt-BR" sz="1900" dirty="0" smtClean="0"/>
              <a:t>id_cargo, </a:t>
            </a:r>
            <a:r>
              <a:rPr lang="pt-BR" sz="1900" dirty="0"/>
              <a:t>descritivo</a:t>
            </a:r>
            <a:r>
              <a:rPr lang="pt-BR" sz="1900" dirty="0" smtClean="0"/>
              <a:t>.</a:t>
            </a:r>
          </a:p>
          <a:p>
            <a:pPr lvl="1" algn="just"/>
            <a:endParaRPr lang="pt-BR" sz="1900" dirty="0" smtClean="0"/>
          </a:p>
          <a:p>
            <a:pPr lvl="1" algn="just"/>
            <a:r>
              <a:rPr lang="pt-BR" sz="1900" dirty="0" smtClean="0"/>
              <a:t>Um </a:t>
            </a:r>
            <a:r>
              <a:rPr lang="pt-BR" sz="1900" dirty="0"/>
              <a:t>funcionário pode participar do desenvolvimento de vários projetos</a:t>
            </a:r>
            <a:r>
              <a:rPr lang="pt-BR" sz="1900" dirty="0" smtClean="0"/>
              <a:t>.</a:t>
            </a:r>
          </a:p>
          <a:p>
            <a:pPr marL="392113" lvl="1" indent="0" algn="just">
              <a:buNone/>
            </a:pPr>
            <a:r>
              <a:rPr lang="pt-BR" sz="1900" dirty="0" smtClean="0"/>
              <a:t> </a:t>
            </a:r>
          </a:p>
          <a:p>
            <a:pPr lvl="1" algn="just"/>
            <a:r>
              <a:rPr lang="pt-BR" sz="1900" dirty="0" smtClean="0"/>
              <a:t>Um </a:t>
            </a:r>
            <a:r>
              <a:rPr lang="pt-BR" sz="1900" dirty="0"/>
              <a:t>projeto pode possuir vários funcionário fazendo parte de seu desenvolvimento. </a:t>
            </a:r>
            <a:endParaRPr lang="pt-BR" sz="1900" dirty="0" smtClean="0"/>
          </a:p>
          <a:p>
            <a:pPr lvl="1" algn="just"/>
            <a:endParaRPr lang="pt-BR" sz="1900" dirty="0" smtClean="0"/>
          </a:p>
          <a:p>
            <a:pPr lvl="1" algn="just"/>
            <a:r>
              <a:rPr lang="pt-BR" sz="1900" dirty="0" smtClean="0"/>
              <a:t>Sempre </a:t>
            </a:r>
            <a:r>
              <a:rPr lang="pt-BR" sz="1900" dirty="0"/>
              <a:t>que um funcionário participa de um projeto, deseja-se armazenar a data na qual o funcionário iniciou no projeto e o nro de horas dedicados ao mesmo.</a:t>
            </a:r>
          </a:p>
          <a:p>
            <a:pPr marL="109537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9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287524" y="725689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Unidades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Losango 6"/>
          <p:cNvSpPr/>
          <p:nvPr/>
        </p:nvSpPr>
        <p:spPr>
          <a:xfrm>
            <a:off x="651203" y="1692462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271719" y="515719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Projetos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23528" y="515719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Cargos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338391" y="3033138"/>
            <a:ext cx="232407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rgbClr val="FF0000"/>
                </a:solidFill>
              </a:rPr>
              <a:t>Departamentos</a:t>
            </a:r>
            <a:endParaRPr lang="pt-BR" sz="2200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87524" y="310496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Funcionarios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833845" y="4167082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7" name="Losango 16"/>
          <p:cNvSpPr/>
          <p:nvPr/>
        </p:nvSpPr>
        <p:spPr>
          <a:xfrm>
            <a:off x="3829590" y="4293278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8" name="Losango 17"/>
          <p:cNvSpPr/>
          <p:nvPr/>
        </p:nvSpPr>
        <p:spPr>
          <a:xfrm>
            <a:off x="3829590" y="3069142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</a:t>
            </a:r>
            <a:endParaRPr lang="pt-BR" dirty="0"/>
          </a:p>
        </p:txBody>
      </p:sp>
      <p:cxnSp>
        <p:nvCxnSpPr>
          <p:cNvPr id="22" name="Conector reto 21"/>
          <p:cNvCxnSpPr/>
          <p:nvPr/>
        </p:nvCxnSpPr>
        <p:spPr>
          <a:xfrm>
            <a:off x="1311044" y="4615616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1315326" y="357319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H="1">
            <a:off x="1095020" y="1301753"/>
            <a:ext cx="24235" cy="39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8" idx="3"/>
          </p:cNvCxnSpPr>
          <p:nvPr/>
        </p:nvCxnSpPr>
        <p:spPr>
          <a:xfrm>
            <a:off x="4765694" y="3321170"/>
            <a:ext cx="1531522" cy="1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2389430" y="332117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561542" y="234059"/>
            <a:ext cx="44010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/>
              <a:t>MER – Modelo Conceitual</a:t>
            </a:r>
            <a:endParaRPr lang="pt-BR" sz="2500" dirty="0"/>
          </a:p>
        </p:txBody>
      </p:sp>
      <p:cxnSp>
        <p:nvCxnSpPr>
          <p:cNvPr id="32" name="Conector reto 31"/>
          <p:cNvCxnSpPr>
            <a:endCxn id="17" idx="1"/>
          </p:cNvCxnSpPr>
          <p:nvPr/>
        </p:nvCxnSpPr>
        <p:spPr>
          <a:xfrm>
            <a:off x="2411760" y="3681028"/>
            <a:ext cx="1417830" cy="86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2476174" y="287403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878996" y="368262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257898" y="366997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9" name="Elipse 38"/>
          <p:cNvSpPr/>
          <p:nvPr/>
        </p:nvSpPr>
        <p:spPr>
          <a:xfrm>
            <a:off x="1293129" y="126727"/>
            <a:ext cx="1447754" cy="34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ID_unidade</a:t>
            </a:r>
            <a:endParaRPr lang="pt-BR" sz="1200" dirty="0"/>
          </a:p>
        </p:txBody>
      </p:sp>
      <p:sp>
        <p:nvSpPr>
          <p:cNvPr id="40" name="Elipse 39"/>
          <p:cNvSpPr/>
          <p:nvPr/>
        </p:nvSpPr>
        <p:spPr>
          <a:xfrm>
            <a:off x="1231857" y="2354956"/>
            <a:ext cx="1850059" cy="34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Id_funcionario</a:t>
            </a:r>
            <a:endParaRPr lang="pt-BR" sz="1200" dirty="0"/>
          </a:p>
        </p:txBody>
      </p:sp>
      <p:sp>
        <p:nvSpPr>
          <p:cNvPr id="41" name="Elipse 40"/>
          <p:cNvSpPr/>
          <p:nvPr/>
        </p:nvSpPr>
        <p:spPr>
          <a:xfrm>
            <a:off x="1293129" y="6018860"/>
            <a:ext cx="1447754" cy="34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ID_cargo</a:t>
            </a:r>
            <a:endParaRPr lang="pt-BR" sz="1200" dirty="0"/>
          </a:p>
        </p:txBody>
      </p:sp>
      <p:sp>
        <p:nvSpPr>
          <p:cNvPr id="42" name="Elipse 41"/>
          <p:cNvSpPr/>
          <p:nvPr/>
        </p:nvSpPr>
        <p:spPr>
          <a:xfrm>
            <a:off x="7500428" y="6070690"/>
            <a:ext cx="1447754" cy="34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ID_projeto</a:t>
            </a:r>
            <a:endParaRPr lang="pt-BR" sz="1200" dirty="0"/>
          </a:p>
        </p:txBody>
      </p:sp>
      <p:sp>
        <p:nvSpPr>
          <p:cNvPr id="43" name="Elipse 42"/>
          <p:cNvSpPr/>
          <p:nvPr/>
        </p:nvSpPr>
        <p:spPr>
          <a:xfrm>
            <a:off x="5738142" y="2150826"/>
            <a:ext cx="1868188" cy="475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ID_departamento</a:t>
            </a:r>
            <a:endParaRPr lang="pt-BR" sz="10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687062" y="285950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5876546" y="5379985"/>
            <a:ext cx="250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47" name="Conector reto 46"/>
          <p:cNvCxnSpPr>
            <a:stCxn id="17" idx="3"/>
            <a:endCxn id="10" idx="1"/>
          </p:cNvCxnSpPr>
          <p:nvPr/>
        </p:nvCxnSpPr>
        <p:spPr>
          <a:xfrm>
            <a:off x="4765694" y="4545306"/>
            <a:ext cx="1506025" cy="899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868289" y="4720063"/>
            <a:ext cx="250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50" name="Elipse 49"/>
          <p:cNvSpPr/>
          <p:nvPr/>
        </p:nvSpPr>
        <p:spPr>
          <a:xfrm>
            <a:off x="2626322" y="737070"/>
            <a:ext cx="1447754" cy="34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descritivo</a:t>
            </a:r>
            <a:endParaRPr lang="pt-BR" sz="1200" dirty="0"/>
          </a:p>
        </p:txBody>
      </p:sp>
      <p:sp>
        <p:nvSpPr>
          <p:cNvPr id="53" name="Elipse 52"/>
          <p:cNvSpPr/>
          <p:nvPr/>
        </p:nvSpPr>
        <p:spPr>
          <a:xfrm>
            <a:off x="2778722" y="5610817"/>
            <a:ext cx="1447754" cy="34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descritivo</a:t>
            </a:r>
            <a:endParaRPr lang="pt-BR" sz="1200" dirty="0"/>
          </a:p>
        </p:txBody>
      </p:sp>
      <p:sp>
        <p:nvSpPr>
          <p:cNvPr id="54" name="Elipse 53"/>
          <p:cNvSpPr/>
          <p:nvPr/>
        </p:nvSpPr>
        <p:spPr>
          <a:xfrm>
            <a:off x="7351311" y="4561714"/>
            <a:ext cx="1447754" cy="34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descritivo</a:t>
            </a:r>
            <a:endParaRPr lang="pt-BR" sz="1200" dirty="0"/>
          </a:p>
        </p:txBody>
      </p:sp>
      <p:sp>
        <p:nvSpPr>
          <p:cNvPr id="55" name="Elipse 54"/>
          <p:cNvSpPr/>
          <p:nvPr/>
        </p:nvSpPr>
        <p:spPr>
          <a:xfrm>
            <a:off x="7636074" y="2501159"/>
            <a:ext cx="1447754" cy="34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descritivo</a:t>
            </a:r>
            <a:endParaRPr lang="pt-BR" sz="1200" dirty="0"/>
          </a:p>
        </p:txBody>
      </p:sp>
      <p:cxnSp>
        <p:nvCxnSpPr>
          <p:cNvPr id="58" name="Conector reto 57"/>
          <p:cNvCxnSpPr>
            <a:stCxn id="43" idx="4"/>
          </p:cNvCxnSpPr>
          <p:nvPr/>
        </p:nvCxnSpPr>
        <p:spPr>
          <a:xfrm>
            <a:off x="6672236" y="2626556"/>
            <a:ext cx="132012" cy="4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55" idx="3"/>
          </p:cNvCxnSpPr>
          <p:nvPr/>
        </p:nvCxnSpPr>
        <p:spPr>
          <a:xfrm flipH="1">
            <a:off x="7825611" y="2793405"/>
            <a:ext cx="22482" cy="23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54" idx="3"/>
          </p:cNvCxnSpPr>
          <p:nvPr/>
        </p:nvCxnSpPr>
        <p:spPr>
          <a:xfrm flipH="1">
            <a:off x="7500428" y="4853960"/>
            <a:ext cx="62902" cy="30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42" idx="1"/>
          </p:cNvCxnSpPr>
          <p:nvPr/>
        </p:nvCxnSpPr>
        <p:spPr>
          <a:xfrm flipH="1" flipV="1">
            <a:off x="7606330" y="5841650"/>
            <a:ext cx="106117" cy="27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flipH="1" flipV="1">
            <a:off x="1260134" y="5597734"/>
            <a:ext cx="304843" cy="440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53" idx="1"/>
            <a:endCxn id="11" idx="3"/>
          </p:cNvCxnSpPr>
          <p:nvPr/>
        </p:nvCxnSpPr>
        <p:spPr>
          <a:xfrm flipH="1" flipV="1">
            <a:off x="2411760" y="5445224"/>
            <a:ext cx="578981" cy="215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7" idx="2"/>
          </p:cNvCxnSpPr>
          <p:nvPr/>
        </p:nvCxnSpPr>
        <p:spPr>
          <a:xfrm>
            <a:off x="1119255" y="2196518"/>
            <a:ext cx="0" cy="83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717675" y="268206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717675" y="132563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75" name="Elipse 74"/>
          <p:cNvSpPr/>
          <p:nvPr/>
        </p:nvSpPr>
        <p:spPr>
          <a:xfrm>
            <a:off x="4547138" y="3965418"/>
            <a:ext cx="816950" cy="291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datai</a:t>
            </a:r>
            <a:endParaRPr lang="pt-BR" sz="1200" dirty="0"/>
          </a:p>
        </p:txBody>
      </p:sp>
      <p:sp>
        <p:nvSpPr>
          <p:cNvPr id="76" name="Elipse 75"/>
          <p:cNvSpPr/>
          <p:nvPr/>
        </p:nvSpPr>
        <p:spPr>
          <a:xfrm>
            <a:off x="3829590" y="4977354"/>
            <a:ext cx="1027466" cy="335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horast</a:t>
            </a:r>
            <a:endParaRPr lang="pt-BR" sz="1200" dirty="0"/>
          </a:p>
        </p:txBody>
      </p:sp>
      <p:cxnSp>
        <p:nvCxnSpPr>
          <p:cNvPr id="78" name="Conector reto 77"/>
          <p:cNvCxnSpPr>
            <a:stCxn id="75" idx="3"/>
          </p:cNvCxnSpPr>
          <p:nvPr/>
        </p:nvCxnSpPr>
        <p:spPr>
          <a:xfrm flipH="1">
            <a:off x="4547138" y="4214533"/>
            <a:ext cx="119640" cy="22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76" idx="1"/>
          </p:cNvCxnSpPr>
          <p:nvPr/>
        </p:nvCxnSpPr>
        <p:spPr>
          <a:xfrm flipV="1">
            <a:off x="3980059" y="4720063"/>
            <a:ext cx="94017" cy="306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V="1">
            <a:off x="1520065" y="500580"/>
            <a:ext cx="132475" cy="2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 flipV="1">
            <a:off x="2411760" y="1013721"/>
            <a:ext cx="289490" cy="12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 flipV="1">
            <a:off x="1361320" y="2663014"/>
            <a:ext cx="233263" cy="39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81062" y="2409317"/>
            <a:ext cx="816950" cy="291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sexo</a:t>
            </a:r>
            <a:endParaRPr lang="pt-BR" sz="1200" dirty="0"/>
          </a:p>
        </p:txBody>
      </p:sp>
      <p:cxnSp>
        <p:nvCxnSpPr>
          <p:cNvPr id="91" name="Conector reto 90"/>
          <p:cNvCxnSpPr>
            <a:endCxn id="89" idx="4"/>
          </p:cNvCxnSpPr>
          <p:nvPr/>
        </p:nvCxnSpPr>
        <p:spPr>
          <a:xfrm flipH="1" flipV="1">
            <a:off x="489537" y="2701173"/>
            <a:ext cx="54321" cy="38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/>
          <p:cNvSpPr/>
          <p:nvPr/>
        </p:nvSpPr>
        <p:spPr>
          <a:xfrm>
            <a:off x="2257898" y="1891950"/>
            <a:ext cx="1017958" cy="336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nome</a:t>
            </a:r>
            <a:endParaRPr lang="pt-BR" sz="1200" dirty="0"/>
          </a:p>
        </p:txBody>
      </p:sp>
      <p:cxnSp>
        <p:nvCxnSpPr>
          <p:cNvPr id="94" name="Conector reto 93"/>
          <p:cNvCxnSpPr>
            <a:endCxn id="92" idx="3"/>
          </p:cNvCxnSpPr>
          <p:nvPr/>
        </p:nvCxnSpPr>
        <p:spPr>
          <a:xfrm flipV="1">
            <a:off x="2055359" y="2179590"/>
            <a:ext cx="351615" cy="889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3202272" y="2237675"/>
            <a:ext cx="1447754" cy="34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salario</a:t>
            </a:r>
            <a:endParaRPr lang="pt-BR" sz="1200" dirty="0"/>
          </a:p>
        </p:txBody>
      </p:sp>
      <p:cxnSp>
        <p:nvCxnSpPr>
          <p:cNvPr id="97" name="Conector reto 96"/>
          <p:cNvCxnSpPr>
            <a:endCxn id="95" idx="3"/>
          </p:cNvCxnSpPr>
          <p:nvPr/>
        </p:nvCxnSpPr>
        <p:spPr>
          <a:xfrm flipV="1">
            <a:off x="2306766" y="2529921"/>
            <a:ext cx="1107525" cy="51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ipse 97"/>
          <p:cNvSpPr/>
          <p:nvPr/>
        </p:nvSpPr>
        <p:spPr>
          <a:xfrm>
            <a:off x="-45626" y="3906249"/>
            <a:ext cx="899868" cy="291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datan</a:t>
            </a:r>
            <a:endParaRPr lang="pt-BR" sz="1200" dirty="0"/>
          </a:p>
        </p:txBody>
      </p:sp>
      <p:cxnSp>
        <p:nvCxnSpPr>
          <p:cNvPr id="100" name="Conector reto 99"/>
          <p:cNvCxnSpPr/>
          <p:nvPr/>
        </p:nvCxnSpPr>
        <p:spPr>
          <a:xfrm flipV="1">
            <a:off x="543858" y="3681028"/>
            <a:ext cx="53920" cy="28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/>
          <p:nvPr/>
        </p:nvCxnSpPr>
        <p:spPr>
          <a:xfrm>
            <a:off x="81062" y="786157"/>
            <a:ext cx="0" cy="149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e 102"/>
          <p:cNvSpPr/>
          <p:nvPr/>
        </p:nvSpPr>
        <p:spPr>
          <a:xfrm>
            <a:off x="2459375" y="1189705"/>
            <a:ext cx="1447754" cy="34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telefone</a:t>
            </a:r>
            <a:endParaRPr lang="pt-BR" sz="1200" dirty="0"/>
          </a:p>
        </p:txBody>
      </p:sp>
      <p:cxnSp>
        <p:nvCxnSpPr>
          <p:cNvPr id="105" name="Conector de Seta Reta 104"/>
          <p:cNvCxnSpPr/>
          <p:nvPr/>
        </p:nvCxnSpPr>
        <p:spPr>
          <a:xfrm flipH="1" flipV="1">
            <a:off x="2908222" y="3669975"/>
            <a:ext cx="3363497" cy="1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 flipV="1">
            <a:off x="2055359" y="3906249"/>
            <a:ext cx="0" cy="107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7099" y="10053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7098" y="-7103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Unidades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7099" y="89296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73959" y="1120875"/>
            <a:ext cx="259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Departamentos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35733"/>
              </p:ext>
            </p:extLst>
          </p:nvPr>
        </p:nvGraphicFramePr>
        <p:xfrm>
          <a:off x="173959" y="2772911"/>
          <a:ext cx="33899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721">
                  <a:extLst>
                    <a:ext uri="{9D8B030D-6E8A-4147-A177-3AD203B41FA5}">
                      <a16:colId xmlns:a16="http://schemas.microsoft.com/office/drawing/2014/main" val="185971840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45098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Id_cargo 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0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numerico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16352"/>
                  </a:ext>
                </a:extLst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173959" y="2281623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Cargos</a:t>
            </a:r>
            <a:endParaRPr lang="pt-BR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76629"/>
              </p:ext>
            </p:extLst>
          </p:nvPr>
        </p:nvGraphicFramePr>
        <p:xfrm>
          <a:off x="230721" y="1631990"/>
          <a:ext cx="4773326" cy="733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095">
                  <a:extLst>
                    <a:ext uri="{9D8B030D-6E8A-4147-A177-3AD203B41FA5}">
                      <a16:colId xmlns:a16="http://schemas.microsoft.com/office/drawing/2014/main" val="1239842239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1670823925"/>
                    </a:ext>
                  </a:extLst>
                </a:gridCol>
              </a:tblGrid>
              <a:tr h="362613">
                <a:tc>
                  <a:txBody>
                    <a:bodyPr/>
                    <a:lstStyle/>
                    <a:p>
                      <a:r>
                        <a:rPr lang="pt-BR" dirty="0" smtClean="0"/>
                        <a:t>Id_departamento 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350220"/>
                  </a:ext>
                </a:extLst>
              </a:tr>
              <a:tr h="367649">
                <a:tc>
                  <a:txBody>
                    <a:bodyPr/>
                    <a:lstStyle/>
                    <a:p>
                      <a:r>
                        <a:rPr lang="pt-BR" dirty="0" smtClean="0"/>
                        <a:t>numerico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88962"/>
                  </a:ext>
                </a:extLst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68307"/>
              </p:ext>
            </p:extLst>
          </p:nvPr>
        </p:nvGraphicFramePr>
        <p:xfrm>
          <a:off x="144397" y="3777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42911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37846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4488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Id_unidade 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6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numerico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6"/>
                  </a:ext>
                </a:extLst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107504" y="350100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Projetos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83216"/>
              </p:ext>
            </p:extLst>
          </p:nvPr>
        </p:nvGraphicFramePr>
        <p:xfrm>
          <a:off x="144397" y="3933056"/>
          <a:ext cx="45716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339">
                  <a:extLst>
                    <a:ext uri="{9D8B030D-6E8A-4147-A177-3AD203B41FA5}">
                      <a16:colId xmlns:a16="http://schemas.microsoft.com/office/drawing/2014/main" val="3627957615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716925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Id_projeto 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36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numerico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27816"/>
                  </a:ext>
                </a:extLst>
              </a:tr>
            </a:tbl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107504" y="4653136"/>
            <a:ext cx="24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Funcionarios</a:t>
            </a:r>
            <a:endParaRPr lang="pt-BR" dirty="0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74590"/>
              </p:ext>
            </p:extLst>
          </p:nvPr>
        </p:nvGraphicFramePr>
        <p:xfrm>
          <a:off x="147298" y="5114801"/>
          <a:ext cx="89967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55">
                  <a:extLst>
                    <a:ext uri="{9D8B030D-6E8A-4147-A177-3AD203B41FA5}">
                      <a16:colId xmlns:a16="http://schemas.microsoft.com/office/drawing/2014/main" val="488786539"/>
                    </a:ext>
                  </a:extLst>
                </a:gridCol>
                <a:gridCol w="730652">
                  <a:extLst>
                    <a:ext uri="{9D8B030D-6E8A-4147-A177-3AD203B41FA5}">
                      <a16:colId xmlns:a16="http://schemas.microsoft.com/office/drawing/2014/main" val="3307874970"/>
                    </a:ext>
                  </a:extLst>
                </a:gridCol>
                <a:gridCol w="730652">
                  <a:extLst>
                    <a:ext uri="{9D8B030D-6E8A-4147-A177-3AD203B41FA5}">
                      <a16:colId xmlns:a16="http://schemas.microsoft.com/office/drawing/2014/main" val="2554138268"/>
                    </a:ext>
                  </a:extLst>
                </a:gridCol>
                <a:gridCol w="730652">
                  <a:extLst>
                    <a:ext uri="{9D8B030D-6E8A-4147-A177-3AD203B41FA5}">
                      <a16:colId xmlns:a16="http://schemas.microsoft.com/office/drawing/2014/main" val="1917843369"/>
                    </a:ext>
                  </a:extLst>
                </a:gridCol>
                <a:gridCol w="1095978">
                  <a:extLst>
                    <a:ext uri="{9D8B030D-6E8A-4147-A177-3AD203B41FA5}">
                      <a16:colId xmlns:a16="http://schemas.microsoft.com/office/drawing/2014/main" val="1971388334"/>
                    </a:ext>
                  </a:extLst>
                </a:gridCol>
                <a:gridCol w="1242108">
                  <a:extLst>
                    <a:ext uri="{9D8B030D-6E8A-4147-A177-3AD203B41FA5}">
                      <a16:colId xmlns:a16="http://schemas.microsoft.com/office/drawing/2014/main" val="3141875853"/>
                    </a:ext>
                  </a:extLst>
                </a:gridCol>
                <a:gridCol w="991901">
                  <a:extLst>
                    <a:ext uri="{9D8B030D-6E8A-4147-A177-3AD203B41FA5}">
                      <a16:colId xmlns:a16="http://schemas.microsoft.com/office/drawing/2014/main" val="222201731"/>
                    </a:ext>
                  </a:extLst>
                </a:gridCol>
                <a:gridCol w="1907703">
                  <a:extLst>
                    <a:ext uri="{9D8B030D-6E8A-4147-A177-3AD203B41FA5}">
                      <a16:colId xmlns:a16="http://schemas.microsoft.com/office/drawing/2014/main" val="424592610"/>
                    </a:ext>
                  </a:extLst>
                </a:gridCol>
              </a:tblGrid>
              <a:tr h="474439">
                <a:tc>
                  <a:txBody>
                    <a:bodyPr/>
                    <a:lstStyle/>
                    <a:p>
                      <a:r>
                        <a:rPr lang="pt-BR" sz="1500" dirty="0" err="1" smtClean="0"/>
                        <a:t>Id_funcionário</a:t>
                      </a:r>
                      <a:endParaRPr lang="pt-BR" sz="1500" dirty="0" smtClean="0"/>
                    </a:p>
                    <a:p>
                      <a:r>
                        <a:rPr lang="pt-BR" sz="1500" dirty="0" smtClean="0"/>
                        <a:t>PK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nome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sexo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datan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salario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>
                          <a:solidFill>
                            <a:srgbClr val="FF0000"/>
                          </a:solidFill>
                        </a:rPr>
                        <a:t>Id_unidade</a:t>
                      </a:r>
                    </a:p>
                    <a:p>
                      <a:r>
                        <a:rPr lang="pt-BR" sz="1500" dirty="0" smtClean="0"/>
                        <a:t>FK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>
                          <a:solidFill>
                            <a:srgbClr val="FF0000"/>
                          </a:solidFill>
                        </a:rPr>
                        <a:t>Id_cargo</a:t>
                      </a:r>
                    </a:p>
                    <a:p>
                      <a:r>
                        <a:rPr lang="pt-BR" sz="1500" dirty="0" smtClean="0"/>
                        <a:t>FK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solidFill>
                            <a:srgbClr val="FF0000"/>
                          </a:solidFill>
                        </a:rPr>
                        <a:t>Id_departamento</a:t>
                      </a:r>
                    </a:p>
                    <a:p>
                      <a:r>
                        <a:rPr lang="pt-BR" sz="1500" dirty="0" smtClean="0">
                          <a:solidFill>
                            <a:schemeClr val="bg1"/>
                          </a:solidFill>
                        </a:rPr>
                        <a:t>FK</a:t>
                      </a:r>
                      <a:endParaRPr lang="pt-BR" sz="15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23528"/>
                  </a:ext>
                </a:extLst>
              </a:tr>
              <a:tr h="315149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numerico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texto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texto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date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numerico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numerico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numerico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numerico</a:t>
                      </a:r>
                      <a:endParaRPr lang="pt-B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95886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19146"/>
              </p:ext>
            </p:extLst>
          </p:nvPr>
        </p:nvGraphicFramePr>
        <p:xfrm>
          <a:off x="3798531" y="2806834"/>
          <a:ext cx="536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818">
                  <a:extLst>
                    <a:ext uri="{9D8B030D-6E8A-4147-A177-3AD203B41FA5}">
                      <a16:colId xmlns:a16="http://schemas.microsoft.com/office/drawing/2014/main" val="2014415249"/>
                    </a:ext>
                  </a:extLst>
                </a:gridCol>
                <a:gridCol w="1375454">
                  <a:extLst>
                    <a:ext uri="{9D8B030D-6E8A-4147-A177-3AD203B41FA5}">
                      <a16:colId xmlns:a16="http://schemas.microsoft.com/office/drawing/2014/main" val="291886035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83225194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644021899"/>
                    </a:ext>
                  </a:extLst>
                </a:gridCol>
                <a:gridCol w="1259632">
                  <a:extLst>
                    <a:ext uri="{9D8B030D-6E8A-4147-A177-3AD203B41FA5}">
                      <a16:colId xmlns:a16="http://schemas.microsoft.com/office/drawing/2014/main" val="176449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Id_proj_fun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Id_funcionario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Id_projeto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datai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horast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40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numerico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numerico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numerico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date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time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11559"/>
                  </a:ext>
                </a:extLst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5364088" y="231240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Projetos_Funcionarios</a:t>
            </a:r>
            <a:endParaRPr lang="pt-BR" sz="2000" dirty="0"/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1330070" y="3177674"/>
            <a:ext cx="4250042" cy="1937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>
            <a:off x="1597646" y="3356992"/>
            <a:ext cx="5368943" cy="720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 flipV="1">
            <a:off x="881430" y="371175"/>
            <a:ext cx="4252819" cy="44802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 flipV="1">
            <a:off x="1059437" y="3177674"/>
            <a:ext cx="5780816" cy="21773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8100392" y="5373216"/>
            <a:ext cx="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 flipV="1">
            <a:off x="1330070" y="1997099"/>
            <a:ext cx="6770322" cy="33579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6652269" y="371175"/>
            <a:ext cx="224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Modelo Lógico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0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38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3A4F36670E64428312E5951326A43C" ma:contentTypeVersion="7" ma:contentTypeDescription="Crie um novo documento." ma:contentTypeScope="" ma:versionID="1398b22ae3761831017820453c94751b">
  <xsd:schema xmlns:xsd="http://www.w3.org/2001/XMLSchema" xmlns:xs="http://www.w3.org/2001/XMLSchema" xmlns:p="http://schemas.microsoft.com/office/2006/metadata/properties" xmlns:ns2="992b736c-985a-4f8a-9dc8-6a16b959ba5f" targetNamespace="http://schemas.microsoft.com/office/2006/metadata/properties" ma:root="true" ma:fieldsID="2e7d54a310ef01ec6c4632fdbda42c3e" ns2:_="">
    <xsd:import namespace="992b736c-985a-4f8a-9dc8-6a16b959ba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b736c-985a-4f8a-9dc8-6a16b959b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141A97-878C-41FB-836F-FF13F7AE5D27}"/>
</file>

<file path=customXml/itemProps2.xml><?xml version="1.0" encoding="utf-8"?>
<ds:datastoreItem xmlns:ds="http://schemas.openxmlformats.org/officeDocument/2006/customXml" ds:itemID="{5B10F521-8CE6-40B7-B05B-C0749949AE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513300-D173-4501-B12A-FD4A067C55D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4296</TotalTime>
  <Pages>27</Pages>
  <Words>303</Words>
  <Application>Microsoft Office PowerPoint</Application>
  <PresentationFormat>Apresentação na tela (4:3)</PresentationFormat>
  <Paragraphs>128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Lucida Sans Unicode</vt:lpstr>
      <vt:lpstr>Times New Roman</vt:lpstr>
      <vt:lpstr>Verdana</vt:lpstr>
      <vt:lpstr>Wingdings 2</vt:lpstr>
      <vt:lpstr>Wingdings 3</vt:lpstr>
      <vt:lpstr>Concurso</vt:lpstr>
      <vt:lpstr>Banco de Dados</vt:lpstr>
      <vt:lpstr>Exercícios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Wdson de Oliveira</dc:creator>
  <cp:lastModifiedBy>Usuário do Windows</cp:lastModifiedBy>
  <cp:revision>353</cp:revision>
  <cp:lastPrinted>1999-03-18T20:50:36Z</cp:lastPrinted>
  <dcterms:created xsi:type="dcterms:W3CDTF">1997-03-07T23:57:54Z</dcterms:created>
  <dcterms:modified xsi:type="dcterms:W3CDTF">2020-10-09T15:57:22Z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0x010100913A4F36670E64428312E5951326A43C</vt:lpwstr>
  </property>
</Properties>
</file>