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4"/>
  </p:sldMasterIdLst>
  <p:sldIdLst>
    <p:sldId id="256" r:id="rId5"/>
    <p:sldId id="257" r:id="rId6"/>
    <p:sldId id="258" r:id="rId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7FEB61FF-2607-47A1-B327-3866F8384B56}" type="datetimeFigureOut">
              <a:rPr lang="pt-BR" smtClean="0"/>
              <a:t>06/11/2020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07086DF-94BC-481F-B733-9379B9FC521B}" type="slidenum">
              <a:rPr lang="pt-BR" smtClean="0"/>
              <a:t>‹nº›</a:t>
            </a:fld>
            <a:endParaRPr lang="pt-BR"/>
          </a:p>
        </p:txBody>
      </p:sp>
    </p:spTree>
    <p:extLst>
      <p:ext uri="{BB962C8B-B14F-4D97-AF65-F5344CB8AC3E}">
        <p14:creationId xmlns:p14="http://schemas.microsoft.com/office/powerpoint/2010/main" val="446908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FEB61FF-2607-47A1-B327-3866F8384B56}" type="datetimeFigureOut">
              <a:rPr lang="pt-BR" smtClean="0"/>
              <a:t>06/11/2020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07086DF-94BC-481F-B733-9379B9FC521B}" type="slidenum">
              <a:rPr lang="pt-BR" smtClean="0"/>
              <a:t>‹nº›</a:t>
            </a:fld>
            <a:endParaRPr lang="pt-BR"/>
          </a:p>
        </p:txBody>
      </p:sp>
    </p:spTree>
    <p:extLst>
      <p:ext uri="{BB962C8B-B14F-4D97-AF65-F5344CB8AC3E}">
        <p14:creationId xmlns:p14="http://schemas.microsoft.com/office/powerpoint/2010/main" val="4027715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FEB61FF-2607-47A1-B327-3866F8384B56}" type="datetimeFigureOut">
              <a:rPr lang="pt-BR" smtClean="0"/>
              <a:t>06/11/2020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07086DF-94BC-481F-B733-9379B9FC521B}" type="slidenum">
              <a:rPr lang="pt-BR" smtClean="0"/>
              <a:t>‹nº›</a:t>
            </a:fld>
            <a:endParaRPr lang="pt-BR"/>
          </a:p>
        </p:txBody>
      </p:sp>
    </p:spTree>
    <p:extLst>
      <p:ext uri="{BB962C8B-B14F-4D97-AF65-F5344CB8AC3E}">
        <p14:creationId xmlns:p14="http://schemas.microsoft.com/office/powerpoint/2010/main" val="428361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FEB61FF-2607-47A1-B327-3866F8384B56}" type="datetimeFigureOut">
              <a:rPr lang="pt-BR" smtClean="0"/>
              <a:t>06/11/2020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07086DF-94BC-481F-B733-9379B9FC521B}" type="slidenum">
              <a:rPr lang="pt-BR" smtClean="0"/>
              <a:t>‹nº›</a:t>
            </a:fld>
            <a:endParaRPr lang="pt-BR"/>
          </a:p>
        </p:txBody>
      </p:sp>
    </p:spTree>
    <p:extLst>
      <p:ext uri="{BB962C8B-B14F-4D97-AF65-F5344CB8AC3E}">
        <p14:creationId xmlns:p14="http://schemas.microsoft.com/office/powerpoint/2010/main" val="3382734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7FEB61FF-2607-47A1-B327-3866F8384B56}" type="datetimeFigureOut">
              <a:rPr lang="pt-BR" smtClean="0"/>
              <a:t>06/11/2020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07086DF-94BC-481F-B733-9379B9FC521B}" type="slidenum">
              <a:rPr lang="pt-BR" smtClean="0"/>
              <a:t>‹nº›</a:t>
            </a:fld>
            <a:endParaRPr lang="pt-BR"/>
          </a:p>
        </p:txBody>
      </p:sp>
    </p:spTree>
    <p:extLst>
      <p:ext uri="{BB962C8B-B14F-4D97-AF65-F5344CB8AC3E}">
        <p14:creationId xmlns:p14="http://schemas.microsoft.com/office/powerpoint/2010/main" val="1255644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7FEB61FF-2607-47A1-B327-3866F8384B56}" type="datetimeFigureOut">
              <a:rPr lang="pt-BR" smtClean="0"/>
              <a:t>06/11/2020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07086DF-94BC-481F-B733-9379B9FC521B}" type="slidenum">
              <a:rPr lang="pt-BR" smtClean="0"/>
              <a:t>‹nº›</a:t>
            </a:fld>
            <a:endParaRPr lang="pt-BR"/>
          </a:p>
        </p:txBody>
      </p:sp>
    </p:spTree>
    <p:extLst>
      <p:ext uri="{BB962C8B-B14F-4D97-AF65-F5344CB8AC3E}">
        <p14:creationId xmlns:p14="http://schemas.microsoft.com/office/powerpoint/2010/main" val="2348710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7FEB61FF-2607-47A1-B327-3866F8384B56}" type="datetimeFigureOut">
              <a:rPr lang="pt-BR" smtClean="0"/>
              <a:t>06/11/2020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C07086DF-94BC-481F-B733-9379B9FC521B}" type="slidenum">
              <a:rPr lang="pt-BR" smtClean="0"/>
              <a:t>‹nº›</a:t>
            </a:fld>
            <a:endParaRPr lang="pt-BR"/>
          </a:p>
        </p:txBody>
      </p:sp>
    </p:spTree>
    <p:extLst>
      <p:ext uri="{BB962C8B-B14F-4D97-AF65-F5344CB8AC3E}">
        <p14:creationId xmlns:p14="http://schemas.microsoft.com/office/powerpoint/2010/main" val="393327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7FEB61FF-2607-47A1-B327-3866F8384B56}" type="datetimeFigureOut">
              <a:rPr lang="pt-BR" smtClean="0"/>
              <a:t>06/11/2020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C07086DF-94BC-481F-B733-9379B9FC521B}" type="slidenum">
              <a:rPr lang="pt-BR" smtClean="0"/>
              <a:t>‹nº›</a:t>
            </a:fld>
            <a:endParaRPr lang="pt-BR"/>
          </a:p>
        </p:txBody>
      </p:sp>
    </p:spTree>
    <p:extLst>
      <p:ext uri="{BB962C8B-B14F-4D97-AF65-F5344CB8AC3E}">
        <p14:creationId xmlns:p14="http://schemas.microsoft.com/office/powerpoint/2010/main" val="2019577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7FEB61FF-2607-47A1-B327-3866F8384B56}" type="datetimeFigureOut">
              <a:rPr lang="pt-BR" smtClean="0"/>
              <a:t>06/11/2020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C07086DF-94BC-481F-B733-9379B9FC521B}" type="slidenum">
              <a:rPr lang="pt-BR" smtClean="0"/>
              <a:t>‹nº›</a:t>
            </a:fld>
            <a:endParaRPr lang="pt-BR"/>
          </a:p>
        </p:txBody>
      </p:sp>
    </p:spTree>
    <p:extLst>
      <p:ext uri="{BB962C8B-B14F-4D97-AF65-F5344CB8AC3E}">
        <p14:creationId xmlns:p14="http://schemas.microsoft.com/office/powerpoint/2010/main" val="1202362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7FEB61FF-2607-47A1-B327-3866F8384B56}" type="datetimeFigureOut">
              <a:rPr lang="pt-BR" smtClean="0"/>
              <a:t>06/11/2020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07086DF-94BC-481F-B733-9379B9FC521B}" type="slidenum">
              <a:rPr lang="pt-BR" smtClean="0"/>
              <a:t>‹nº›</a:t>
            </a:fld>
            <a:endParaRPr lang="pt-BR"/>
          </a:p>
        </p:txBody>
      </p:sp>
    </p:spTree>
    <p:extLst>
      <p:ext uri="{BB962C8B-B14F-4D97-AF65-F5344CB8AC3E}">
        <p14:creationId xmlns:p14="http://schemas.microsoft.com/office/powerpoint/2010/main" val="157114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7FEB61FF-2607-47A1-B327-3866F8384B56}" type="datetimeFigureOut">
              <a:rPr lang="pt-BR" smtClean="0"/>
              <a:t>06/11/2020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07086DF-94BC-481F-B733-9379B9FC521B}" type="slidenum">
              <a:rPr lang="pt-BR" smtClean="0"/>
              <a:t>‹nº›</a:t>
            </a:fld>
            <a:endParaRPr lang="pt-BR"/>
          </a:p>
        </p:txBody>
      </p:sp>
    </p:spTree>
    <p:extLst>
      <p:ext uri="{BB962C8B-B14F-4D97-AF65-F5344CB8AC3E}">
        <p14:creationId xmlns:p14="http://schemas.microsoft.com/office/powerpoint/2010/main" val="961897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B61FF-2607-47A1-B327-3866F8384B56}" type="datetimeFigureOut">
              <a:rPr lang="pt-BR" smtClean="0"/>
              <a:t>06/11/2020</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086DF-94BC-481F-B733-9379B9FC521B}" type="slidenum">
              <a:rPr lang="pt-BR" smtClean="0"/>
              <a:t>‹nº›</a:t>
            </a:fld>
            <a:endParaRPr lang="pt-BR"/>
          </a:p>
        </p:txBody>
      </p:sp>
    </p:spTree>
    <p:extLst>
      <p:ext uri="{BB962C8B-B14F-4D97-AF65-F5344CB8AC3E}">
        <p14:creationId xmlns:p14="http://schemas.microsoft.com/office/powerpoint/2010/main" val="315080836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tângulo 5"/>
          <p:cNvSpPr/>
          <p:nvPr/>
        </p:nvSpPr>
        <p:spPr>
          <a:xfrm>
            <a:off x="0" y="0"/>
            <a:ext cx="11929403" cy="6524863"/>
          </a:xfrm>
          <a:prstGeom prst="rect">
            <a:avLst/>
          </a:prstGeom>
        </p:spPr>
        <p:txBody>
          <a:bodyPr wrap="square">
            <a:spAutoFit/>
          </a:bodyPr>
          <a:lstStyle/>
          <a:p>
            <a:pPr algn="ctr">
              <a:spcAft>
                <a:spcPts val="0"/>
              </a:spcAft>
            </a:pPr>
            <a:r>
              <a:rPr lang="pt-BR" sz="1900" b="1" dirty="0" smtClean="0">
                <a:solidFill>
                  <a:srgbClr val="000000"/>
                </a:solidFill>
                <a:latin typeface="Arial" panose="020B0604020202020204" pitchFamily="34" charset="0"/>
                <a:ea typeface="Calibri" panose="020F0502020204030204" pitchFamily="34" charset="0"/>
                <a:cs typeface="Arial" panose="020B0604020202020204" pitchFamily="34" charset="0"/>
              </a:rPr>
              <a:t>FATEC - Jahu</a:t>
            </a:r>
            <a:endParaRPr lang="pt-BR" sz="1900" dirty="0" smtClean="0">
              <a:latin typeface="Arial" panose="020B0604020202020204" pitchFamily="34" charset="0"/>
              <a:ea typeface="Calibri" panose="020F0502020204030204" pitchFamily="34" charset="0"/>
              <a:cs typeface="Arial" panose="020B0604020202020204" pitchFamily="34" charset="0"/>
            </a:endParaRPr>
          </a:p>
          <a:p>
            <a:pPr algn="ctr">
              <a:spcAft>
                <a:spcPts val="0"/>
              </a:spcAft>
            </a:pPr>
            <a:r>
              <a:rPr lang="pt-BR" sz="1900" b="1" dirty="0" smtClean="0">
                <a:solidFill>
                  <a:srgbClr val="000000"/>
                </a:solidFill>
                <a:latin typeface="Arial" panose="020B0604020202020204" pitchFamily="34" charset="0"/>
                <a:ea typeface="Calibri" panose="020F0502020204030204" pitchFamily="34" charset="0"/>
                <a:cs typeface="Arial" panose="020B0604020202020204" pitchFamily="34" charset="0"/>
              </a:rPr>
              <a:t>Curso Sistemas para Internet - Prof. Wdson de Oliveira</a:t>
            </a:r>
            <a:endParaRPr lang="pt-BR" sz="1900" dirty="0" smtClean="0">
              <a:latin typeface="Arial" panose="020B0604020202020204" pitchFamily="34" charset="0"/>
              <a:ea typeface="Calibri" panose="020F0502020204030204" pitchFamily="34" charset="0"/>
              <a:cs typeface="Arial" panose="020B0604020202020204" pitchFamily="34" charset="0"/>
            </a:endParaRPr>
          </a:p>
          <a:p>
            <a:pPr algn="ctr">
              <a:spcAft>
                <a:spcPts val="0"/>
              </a:spcAft>
            </a:pPr>
            <a:r>
              <a:rPr lang="pt-BR" sz="1900" b="1" dirty="0" smtClean="0">
                <a:solidFill>
                  <a:srgbClr val="000000"/>
                </a:solidFill>
                <a:latin typeface="Arial" panose="020B0604020202020204" pitchFamily="34" charset="0"/>
                <a:ea typeface="Calibri" panose="020F0502020204030204" pitchFamily="34" charset="0"/>
                <a:cs typeface="Arial" panose="020B0604020202020204" pitchFamily="34" charset="0"/>
              </a:rPr>
              <a:t>Disciplina: Banco de Dados I – Prova 1</a:t>
            </a:r>
          </a:p>
          <a:p>
            <a:pPr algn="ctr">
              <a:spcAft>
                <a:spcPts val="0"/>
              </a:spcAft>
            </a:pPr>
            <a:endParaRPr lang="pt-BR" sz="1900" dirty="0" smtClean="0">
              <a:latin typeface="Arial" panose="020B0604020202020204" pitchFamily="34" charset="0"/>
              <a:ea typeface="Calibri" panose="020F0502020204030204" pitchFamily="34" charset="0"/>
              <a:cs typeface="Arial" panose="020B0604020202020204" pitchFamily="34" charset="0"/>
            </a:endParaRPr>
          </a:p>
          <a:p>
            <a:pPr algn="just">
              <a:lnSpc>
                <a:spcPct val="150000"/>
              </a:lnSpc>
              <a:spcAft>
                <a:spcPts val="0"/>
              </a:spcAft>
            </a:pPr>
            <a:r>
              <a:rPr lang="pt-BR" sz="1900" b="1" dirty="0" smtClean="0">
                <a:solidFill>
                  <a:srgbClr val="000000"/>
                </a:solidFill>
                <a:latin typeface="Arial" panose="020B0604020202020204" pitchFamily="34" charset="0"/>
                <a:ea typeface="Calibri" panose="020F0502020204030204" pitchFamily="34" charset="0"/>
                <a:cs typeface="Arial" panose="020B0604020202020204" pitchFamily="34" charset="0"/>
              </a:rPr>
              <a:t> </a:t>
            </a:r>
            <a:r>
              <a:rPr lang="pt-BR" sz="1900" dirty="0" smtClean="0">
                <a:solidFill>
                  <a:srgbClr val="000000"/>
                </a:solidFill>
                <a:latin typeface="Arial" panose="020B0604020202020204" pitchFamily="34" charset="0"/>
                <a:ea typeface="Calibri" panose="020F0502020204030204" pitchFamily="34" charset="0"/>
                <a:cs typeface="Arial" panose="020B0604020202020204" pitchFamily="34" charset="0"/>
              </a:rPr>
              <a:t>A empresa </a:t>
            </a:r>
            <a:r>
              <a:rPr lang="pt-BR" sz="1900" b="1" dirty="0" smtClean="0">
                <a:solidFill>
                  <a:srgbClr val="000000"/>
                </a:solidFill>
                <a:latin typeface="Arial" panose="020B0604020202020204" pitchFamily="34" charset="0"/>
                <a:ea typeface="Calibri" panose="020F0502020204030204" pitchFamily="34" charset="0"/>
                <a:cs typeface="Arial" panose="020B0604020202020204" pitchFamily="34" charset="0"/>
              </a:rPr>
              <a:t>AlugueSemSairdeCasa</a:t>
            </a:r>
            <a:r>
              <a:rPr lang="pt-BR" sz="1900" dirty="0" smtClean="0">
                <a:solidFill>
                  <a:srgbClr val="000000"/>
                </a:solidFill>
                <a:latin typeface="Arial" panose="020B0604020202020204" pitchFamily="34" charset="0"/>
                <a:ea typeface="Calibri" panose="020F0502020204030204" pitchFamily="34" charset="0"/>
                <a:cs typeface="Arial" panose="020B0604020202020204" pitchFamily="34" charset="0"/>
              </a:rPr>
              <a:t> quer automatizar o controle de alugueis de seus filmes digitais e contratou você para essa tarefa. Para isso você deverá construir uma base de dados que armazene as informações necessárias para esse controle. Os usuários alugam filmes de vários gêneros. As seguintes regras orientam esse controle:</a:t>
            </a:r>
            <a:endParaRPr lang="pt-BR" sz="1900" dirty="0" smtClean="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pPr>
            <a:r>
              <a:rPr lang="pt-BR" sz="1900" dirty="0" smtClean="0">
                <a:solidFill>
                  <a:srgbClr val="000000"/>
                </a:solidFill>
                <a:latin typeface="Arial" panose="020B0604020202020204" pitchFamily="34" charset="0"/>
                <a:ea typeface="Calibri" panose="020F0502020204030204" pitchFamily="34" charset="0"/>
                <a:cs typeface="Arial" panose="020B0604020202020204" pitchFamily="34" charset="0"/>
              </a:rPr>
              <a:t>Um </a:t>
            </a:r>
            <a:r>
              <a:rPr lang="pt-BR" sz="1900" dirty="0">
                <a:solidFill>
                  <a:srgbClr val="000000"/>
                </a:solidFill>
                <a:latin typeface="Arial" panose="020B0604020202020204" pitchFamily="34" charset="0"/>
                <a:ea typeface="Calibri" panose="020F0502020204030204" pitchFamily="34" charset="0"/>
                <a:cs typeface="Arial" panose="020B0604020202020204" pitchFamily="34" charset="0"/>
              </a:rPr>
              <a:t>usuário pode alugar vários filmes e um filme pode ser alugado por vários usuários em datas diferentes</a:t>
            </a:r>
            <a:r>
              <a:rPr lang="pt-BR" sz="1900" dirty="0" smtClean="0">
                <a:solidFill>
                  <a:srgbClr val="000000"/>
                </a:solidFill>
                <a:latin typeface="Arial" panose="020B0604020202020204" pitchFamily="34" charset="0"/>
                <a:ea typeface="Calibri" panose="020F0502020204030204" pitchFamily="34" charset="0"/>
                <a:cs typeface="Arial" panose="020B0604020202020204" pitchFamily="34" charset="0"/>
              </a:rPr>
              <a:t>.</a:t>
            </a:r>
            <a:r>
              <a:rPr lang="pt-BR" sz="1900" dirty="0">
                <a:solidFill>
                  <a:srgbClr val="000000"/>
                </a:solidFill>
                <a:latin typeface="Arial" panose="020B0604020202020204" pitchFamily="34" charset="0"/>
                <a:ea typeface="Calibri" panose="020F0502020204030204" pitchFamily="34" charset="0"/>
                <a:cs typeface="Arial" panose="020B0604020202020204" pitchFamily="34" charset="0"/>
              </a:rPr>
              <a:t> </a:t>
            </a:r>
            <a:endParaRPr lang="pt-BR" sz="1900" dirty="0" smtClean="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pPr>
            <a:r>
              <a:rPr lang="pt-BR" sz="1900" dirty="0" smtClean="0">
                <a:solidFill>
                  <a:srgbClr val="000000"/>
                </a:solidFill>
                <a:latin typeface="Arial" panose="020B0604020202020204" pitchFamily="34" charset="0"/>
                <a:ea typeface="Calibri" panose="020F0502020204030204" pitchFamily="34" charset="0"/>
                <a:cs typeface="Arial" panose="020B0604020202020204" pitchFamily="34" charset="0"/>
              </a:rPr>
              <a:t>Quando um usuário aluga um filme é necessário armazenar: a data que o mesmo foi alugado.</a:t>
            </a:r>
            <a:r>
              <a:rPr lang="pt-BR" sz="1900" dirty="0">
                <a:solidFill>
                  <a:srgbClr val="000000"/>
                </a:solidFill>
                <a:latin typeface="Arial" panose="020B0604020202020204" pitchFamily="34" charset="0"/>
                <a:ea typeface="Calibri" panose="020F0502020204030204" pitchFamily="34" charset="0"/>
                <a:cs typeface="Arial" panose="020B0604020202020204" pitchFamily="34" charset="0"/>
              </a:rPr>
              <a:t> </a:t>
            </a:r>
            <a:endParaRPr lang="pt-BR" sz="19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pPr>
            <a:r>
              <a:rPr lang="pt-BR" sz="1900" dirty="0">
                <a:solidFill>
                  <a:srgbClr val="000000"/>
                </a:solidFill>
                <a:latin typeface="Arial" panose="020B0604020202020204" pitchFamily="34" charset="0"/>
                <a:ea typeface="Calibri" panose="020F0502020204030204" pitchFamily="34" charset="0"/>
                <a:cs typeface="Arial" panose="020B0604020202020204" pitchFamily="34" charset="0"/>
              </a:rPr>
              <a:t>É necessário armazenar as seguintes informações do usuário: id, nome sexo, data de nascimento e endereço completo. É necessário armazenar as seguintes informações dos filmes: id, título e valor do aluguel</a:t>
            </a:r>
            <a:r>
              <a:rPr lang="pt-BR" sz="1900" dirty="0" smtClean="0">
                <a:solidFill>
                  <a:srgbClr val="000000"/>
                </a:solidFill>
                <a:latin typeface="Arial" panose="020B0604020202020204" pitchFamily="34" charset="0"/>
                <a:ea typeface="Calibri" panose="020F0502020204030204" pitchFamily="34" charset="0"/>
                <a:cs typeface="Arial" panose="020B0604020202020204" pitchFamily="34" charset="0"/>
              </a:rPr>
              <a:t>.</a:t>
            </a:r>
            <a:r>
              <a:rPr lang="pt-BR" sz="1900" dirty="0">
                <a:solidFill>
                  <a:srgbClr val="000000"/>
                </a:solidFill>
                <a:latin typeface="Arial" panose="020B0604020202020204" pitchFamily="34" charset="0"/>
                <a:ea typeface="Calibri" panose="020F0502020204030204" pitchFamily="34" charset="0"/>
                <a:cs typeface="Arial" panose="020B0604020202020204" pitchFamily="34" charset="0"/>
              </a:rPr>
              <a:t> </a:t>
            </a:r>
            <a:endParaRPr lang="pt-BR" sz="19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pPr>
            <a:r>
              <a:rPr lang="pt-BR" sz="1900" dirty="0">
                <a:solidFill>
                  <a:srgbClr val="000000"/>
                </a:solidFill>
                <a:latin typeface="Arial" panose="020B0604020202020204" pitchFamily="34" charset="0"/>
                <a:ea typeface="Calibri" panose="020F0502020204030204" pitchFamily="34" charset="0"/>
                <a:cs typeface="Arial" panose="020B0604020202020204" pitchFamily="34" charset="0"/>
              </a:rPr>
              <a:t>Um filme pertence a um único gênero, mas pode existir vários filmes do mesmo gênero. É necessário armazenar as seguintes informações do gênero: id, descritivo.</a:t>
            </a:r>
            <a:endParaRPr lang="pt-BR" sz="19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85399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2AEB7634-0BD0-43E0-B191-8ED7B1FC9097}"/>
              </a:ext>
            </a:extLst>
          </p:cNvPr>
          <p:cNvSpPr/>
          <p:nvPr/>
        </p:nvSpPr>
        <p:spPr>
          <a:xfrm>
            <a:off x="964734" y="2510677"/>
            <a:ext cx="2499919" cy="96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t>Usuário</a:t>
            </a:r>
            <a:endParaRPr lang="pt-BR" sz="2400" dirty="0"/>
          </a:p>
        </p:txBody>
      </p:sp>
      <p:sp>
        <p:nvSpPr>
          <p:cNvPr id="6" name="Retângulo 5">
            <a:extLst>
              <a:ext uri="{FF2B5EF4-FFF2-40B4-BE49-F238E27FC236}">
                <a16:creationId xmlns:a16="http://schemas.microsoft.com/office/drawing/2014/main" id="{D5495969-087A-4684-A033-A4C7207442F1}"/>
              </a:ext>
            </a:extLst>
          </p:cNvPr>
          <p:cNvSpPr/>
          <p:nvPr/>
        </p:nvSpPr>
        <p:spPr>
          <a:xfrm>
            <a:off x="8727346" y="3727079"/>
            <a:ext cx="2499919" cy="96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t>Filmes</a:t>
            </a:r>
          </a:p>
        </p:txBody>
      </p:sp>
      <p:sp>
        <p:nvSpPr>
          <p:cNvPr id="7" name="Fluxograma: Decisão 6">
            <a:extLst>
              <a:ext uri="{FF2B5EF4-FFF2-40B4-BE49-F238E27FC236}">
                <a16:creationId xmlns:a16="http://schemas.microsoft.com/office/drawing/2014/main" id="{E0260EF7-B1E7-4374-B89D-4E0E37A1ACF8}"/>
              </a:ext>
            </a:extLst>
          </p:cNvPr>
          <p:cNvSpPr/>
          <p:nvPr/>
        </p:nvSpPr>
        <p:spPr>
          <a:xfrm>
            <a:off x="5072544" y="2338701"/>
            <a:ext cx="1520594" cy="13086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Aluga</a:t>
            </a:r>
            <a:endParaRPr lang="pt-BR" dirty="0"/>
          </a:p>
        </p:txBody>
      </p:sp>
      <p:sp>
        <p:nvSpPr>
          <p:cNvPr id="8" name="Elipse 7">
            <a:extLst>
              <a:ext uri="{FF2B5EF4-FFF2-40B4-BE49-F238E27FC236}">
                <a16:creationId xmlns:a16="http://schemas.microsoft.com/office/drawing/2014/main" id="{7E06272B-8E03-4EE1-9DD0-7618CB39602E}"/>
              </a:ext>
            </a:extLst>
          </p:cNvPr>
          <p:cNvSpPr/>
          <p:nvPr/>
        </p:nvSpPr>
        <p:spPr>
          <a:xfrm>
            <a:off x="355279" y="3970328"/>
            <a:ext cx="1224793" cy="3775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nome</a:t>
            </a:r>
          </a:p>
        </p:txBody>
      </p:sp>
      <p:sp>
        <p:nvSpPr>
          <p:cNvPr id="10" name="Elipse 9">
            <a:extLst>
              <a:ext uri="{FF2B5EF4-FFF2-40B4-BE49-F238E27FC236}">
                <a16:creationId xmlns:a16="http://schemas.microsoft.com/office/drawing/2014/main" id="{07838F2F-BBC0-4765-B9D4-17630464DE69}"/>
              </a:ext>
            </a:extLst>
          </p:cNvPr>
          <p:cNvSpPr/>
          <p:nvPr/>
        </p:nvSpPr>
        <p:spPr>
          <a:xfrm>
            <a:off x="312988" y="1588430"/>
            <a:ext cx="1224793" cy="3775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u="sng" dirty="0"/>
              <a:t>id</a:t>
            </a:r>
          </a:p>
        </p:txBody>
      </p:sp>
      <p:sp>
        <p:nvSpPr>
          <p:cNvPr id="12" name="Elipse 11">
            <a:extLst>
              <a:ext uri="{FF2B5EF4-FFF2-40B4-BE49-F238E27FC236}">
                <a16:creationId xmlns:a16="http://schemas.microsoft.com/office/drawing/2014/main" id="{8E972193-3A61-445F-88C4-267C53199306}"/>
              </a:ext>
            </a:extLst>
          </p:cNvPr>
          <p:cNvSpPr/>
          <p:nvPr/>
        </p:nvSpPr>
        <p:spPr>
          <a:xfrm>
            <a:off x="2534873" y="1617044"/>
            <a:ext cx="1224793" cy="3775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sexo</a:t>
            </a:r>
          </a:p>
        </p:txBody>
      </p:sp>
      <p:sp>
        <p:nvSpPr>
          <p:cNvPr id="14" name="Elipse 13">
            <a:extLst>
              <a:ext uri="{FF2B5EF4-FFF2-40B4-BE49-F238E27FC236}">
                <a16:creationId xmlns:a16="http://schemas.microsoft.com/office/drawing/2014/main" id="{4B3DD906-813D-42FC-84F8-163E65E19C4A}"/>
              </a:ext>
            </a:extLst>
          </p:cNvPr>
          <p:cNvSpPr/>
          <p:nvPr/>
        </p:nvSpPr>
        <p:spPr>
          <a:xfrm>
            <a:off x="910204" y="531377"/>
            <a:ext cx="2877423" cy="5985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data_nascimento</a:t>
            </a:r>
          </a:p>
        </p:txBody>
      </p:sp>
      <p:sp>
        <p:nvSpPr>
          <p:cNvPr id="16" name="Elipse 15">
            <a:extLst>
              <a:ext uri="{FF2B5EF4-FFF2-40B4-BE49-F238E27FC236}">
                <a16:creationId xmlns:a16="http://schemas.microsoft.com/office/drawing/2014/main" id="{22444F00-0159-4DF3-B211-9E9B00296207}"/>
              </a:ext>
            </a:extLst>
          </p:cNvPr>
          <p:cNvSpPr/>
          <p:nvPr/>
        </p:nvSpPr>
        <p:spPr>
          <a:xfrm>
            <a:off x="2239699" y="4058437"/>
            <a:ext cx="1602299" cy="3775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endereço</a:t>
            </a:r>
          </a:p>
        </p:txBody>
      </p:sp>
      <p:sp>
        <p:nvSpPr>
          <p:cNvPr id="18" name="Elipse 17">
            <a:extLst>
              <a:ext uri="{FF2B5EF4-FFF2-40B4-BE49-F238E27FC236}">
                <a16:creationId xmlns:a16="http://schemas.microsoft.com/office/drawing/2014/main" id="{6EC6157E-AFCA-4948-AACC-414F91D9B8EA}"/>
              </a:ext>
            </a:extLst>
          </p:cNvPr>
          <p:cNvSpPr/>
          <p:nvPr/>
        </p:nvSpPr>
        <p:spPr>
          <a:xfrm>
            <a:off x="1562444" y="6144448"/>
            <a:ext cx="1224793" cy="3775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cidade</a:t>
            </a:r>
          </a:p>
        </p:txBody>
      </p:sp>
      <p:sp>
        <p:nvSpPr>
          <p:cNvPr id="20" name="Elipse 19">
            <a:extLst>
              <a:ext uri="{FF2B5EF4-FFF2-40B4-BE49-F238E27FC236}">
                <a16:creationId xmlns:a16="http://schemas.microsoft.com/office/drawing/2014/main" id="{C961E11E-41AB-4F91-B106-4343C09845F4}"/>
              </a:ext>
            </a:extLst>
          </p:cNvPr>
          <p:cNvSpPr/>
          <p:nvPr/>
        </p:nvSpPr>
        <p:spPr>
          <a:xfrm>
            <a:off x="727742" y="5640546"/>
            <a:ext cx="1224793" cy="3775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estado</a:t>
            </a:r>
          </a:p>
        </p:txBody>
      </p:sp>
      <p:sp>
        <p:nvSpPr>
          <p:cNvPr id="22" name="Elipse 21">
            <a:extLst>
              <a:ext uri="{FF2B5EF4-FFF2-40B4-BE49-F238E27FC236}">
                <a16:creationId xmlns:a16="http://schemas.microsoft.com/office/drawing/2014/main" id="{78E15F01-3B0E-43FF-A340-B3DDDDDE0A33}"/>
              </a:ext>
            </a:extLst>
          </p:cNvPr>
          <p:cNvSpPr/>
          <p:nvPr/>
        </p:nvSpPr>
        <p:spPr>
          <a:xfrm>
            <a:off x="2755986" y="5215821"/>
            <a:ext cx="2063281" cy="3775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Logradouro</a:t>
            </a:r>
            <a:endParaRPr lang="pt-BR" dirty="0"/>
          </a:p>
        </p:txBody>
      </p:sp>
      <p:cxnSp>
        <p:nvCxnSpPr>
          <p:cNvPr id="26" name="Conector reto 25">
            <a:extLst>
              <a:ext uri="{FF2B5EF4-FFF2-40B4-BE49-F238E27FC236}">
                <a16:creationId xmlns:a16="http://schemas.microsoft.com/office/drawing/2014/main" id="{B674B04E-7044-4C01-9A38-5FBDA3EC59DE}"/>
              </a:ext>
            </a:extLst>
          </p:cNvPr>
          <p:cNvCxnSpPr/>
          <p:nvPr/>
        </p:nvCxnSpPr>
        <p:spPr>
          <a:xfrm flipV="1">
            <a:off x="2363069" y="2029294"/>
            <a:ext cx="396882" cy="485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to 27">
            <a:extLst>
              <a:ext uri="{FF2B5EF4-FFF2-40B4-BE49-F238E27FC236}">
                <a16:creationId xmlns:a16="http://schemas.microsoft.com/office/drawing/2014/main" id="{E62F242B-AC0E-472D-BFB6-B7DBAA4ADEEB}"/>
              </a:ext>
            </a:extLst>
          </p:cNvPr>
          <p:cNvCxnSpPr>
            <a:endCxn id="14" idx="4"/>
          </p:cNvCxnSpPr>
          <p:nvPr/>
        </p:nvCxnSpPr>
        <p:spPr>
          <a:xfrm flipV="1">
            <a:off x="1952535" y="1129879"/>
            <a:ext cx="396381" cy="1426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to 29">
            <a:extLst>
              <a:ext uri="{FF2B5EF4-FFF2-40B4-BE49-F238E27FC236}">
                <a16:creationId xmlns:a16="http://schemas.microsoft.com/office/drawing/2014/main" id="{340C19BB-8E87-4100-B811-4533A56B0F3E}"/>
              </a:ext>
            </a:extLst>
          </p:cNvPr>
          <p:cNvCxnSpPr/>
          <p:nvPr/>
        </p:nvCxnSpPr>
        <p:spPr>
          <a:xfrm flipH="1" flipV="1">
            <a:off x="1113111" y="1965126"/>
            <a:ext cx="514353" cy="867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a:extLst>
              <a:ext uri="{FF2B5EF4-FFF2-40B4-BE49-F238E27FC236}">
                <a16:creationId xmlns:a16="http://schemas.microsoft.com/office/drawing/2014/main" id="{D53ED862-E576-432F-B28E-8A552A3CCAB5}"/>
              </a:ext>
            </a:extLst>
          </p:cNvPr>
          <p:cNvCxnSpPr/>
          <p:nvPr/>
        </p:nvCxnSpPr>
        <p:spPr>
          <a:xfrm flipH="1">
            <a:off x="1266737" y="3475408"/>
            <a:ext cx="521662" cy="494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ector reto 33">
            <a:extLst>
              <a:ext uri="{FF2B5EF4-FFF2-40B4-BE49-F238E27FC236}">
                <a16:creationId xmlns:a16="http://schemas.microsoft.com/office/drawing/2014/main" id="{CEFCC567-69DF-423D-99CD-18ED6114DFE7}"/>
              </a:ext>
            </a:extLst>
          </p:cNvPr>
          <p:cNvCxnSpPr/>
          <p:nvPr/>
        </p:nvCxnSpPr>
        <p:spPr>
          <a:xfrm>
            <a:off x="2516695" y="3425068"/>
            <a:ext cx="511987" cy="595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ector reto 35">
            <a:extLst>
              <a:ext uri="{FF2B5EF4-FFF2-40B4-BE49-F238E27FC236}">
                <a16:creationId xmlns:a16="http://schemas.microsoft.com/office/drawing/2014/main" id="{5ABF3BFC-3F52-468C-A813-FC5E70442C8C}"/>
              </a:ext>
            </a:extLst>
          </p:cNvPr>
          <p:cNvCxnSpPr/>
          <p:nvPr/>
        </p:nvCxnSpPr>
        <p:spPr>
          <a:xfrm flipH="1">
            <a:off x="1627464" y="4474230"/>
            <a:ext cx="1019754" cy="11663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to 37">
            <a:extLst>
              <a:ext uri="{FF2B5EF4-FFF2-40B4-BE49-F238E27FC236}">
                <a16:creationId xmlns:a16="http://schemas.microsoft.com/office/drawing/2014/main" id="{6BE61402-2209-4F71-87FC-849151CFE9DB}"/>
              </a:ext>
            </a:extLst>
          </p:cNvPr>
          <p:cNvCxnSpPr/>
          <p:nvPr/>
        </p:nvCxnSpPr>
        <p:spPr>
          <a:xfrm>
            <a:off x="3278086" y="4499949"/>
            <a:ext cx="423804" cy="656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to 39">
            <a:extLst>
              <a:ext uri="{FF2B5EF4-FFF2-40B4-BE49-F238E27FC236}">
                <a16:creationId xmlns:a16="http://schemas.microsoft.com/office/drawing/2014/main" id="{66CD4B7D-3932-4CFB-8FEE-05C1E5464C4D}"/>
              </a:ext>
            </a:extLst>
          </p:cNvPr>
          <p:cNvCxnSpPr>
            <a:endCxn id="18" idx="0"/>
          </p:cNvCxnSpPr>
          <p:nvPr/>
        </p:nvCxnSpPr>
        <p:spPr>
          <a:xfrm flipH="1">
            <a:off x="2174841" y="4473963"/>
            <a:ext cx="709359" cy="1670485"/>
          </a:xfrm>
          <a:prstGeom prst="line">
            <a:avLst/>
          </a:prstGeom>
        </p:spPr>
        <p:style>
          <a:lnRef idx="1">
            <a:schemeClr val="accent1"/>
          </a:lnRef>
          <a:fillRef idx="0">
            <a:schemeClr val="accent1"/>
          </a:fillRef>
          <a:effectRef idx="0">
            <a:schemeClr val="accent1"/>
          </a:effectRef>
          <a:fontRef idx="minor">
            <a:schemeClr val="tx1"/>
          </a:fontRef>
        </p:style>
      </p:cxnSp>
      <p:sp>
        <p:nvSpPr>
          <p:cNvPr id="43" name="CaixaDeTexto 42">
            <a:extLst>
              <a:ext uri="{FF2B5EF4-FFF2-40B4-BE49-F238E27FC236}">
                <a16:creationId xmlns:a16="http://schemas.microsoft.com/office/drawing/2014/main" id="{5EFC8DEE-70F6-4840-A7DC-19F28BB3E8F1}"/>
              </a:ext>
            </a:extLst>
          </p:cNvPr>
          <p:cNvSpPr txBox="1"/>
          <p:nvPr/>
        </p:nvSpPr>
        <p:spPr>
          <a:xfrm>
            <a:off x="3473134" y="2510677"/>
            <a:ext cx="359125" cy="523220"/>
          </a:xfrm>
          <a:prstGeom prst="rect">
            <a:avLst/>
          </a:prstGeom>
          <a:noFill/>
        </p:spPr>
        <p:txBody>
          <a:bodyPr wrap="square" rtlCol="0">
            <a:spAutoFit/>
          </a:bodyPr>
          <a:lstStyle/>
          <a:p>
            <a:r>
              <a:rPr lang="pt-BR" sz="2800" dirty="0"/>
              <a:t>N</a:t>
            </a:r>
          </a:p>
        </p:txBody>
      </p:sp>
      <p:sp>
        <p:nvSpPr>
          <p:cNvPr id="45" name="CaixaDeTexto 44">
            <a:extLst>
              <a:ext uri="{FF2B5EF4-FFF2-40B4-BE49-F238E27FC236}">
                <a16:creationId xmlns:a16="http://schemas.microsoft.com/office/drawing/2014/main" id="{4F427BDC-FCAC-467D-9E4A-4F5F39868762}"/>
              </a:ext>
            </a:extLst>
          </p:cNvPr>
          <p:cNvSpPr txBox="1"/>
          <p:nvPr/>
        </p:nvSpPr>
        <p:spPr>
          <a:xfrm>
            <a:off x="8339422" y="3647384"/>
            <a:ext cx="300629" cy="519645"/>
          </a:xfrm>
          <a:prstGeom prst="rect">
            <a:avLst/>
          </a:prstGeom>
          <a:noFill/>
        </p:spPr>
        <p:txBody>
          <a:bodyPr wrap="square" rtlCol="0">
            <a:spAutoFit/>
          </a:bodyPr>
          <a:lstStyle/>
          <a:p>
            <a:r>
              <a:rPr lang="pt-BR" sz="2800" dirty="0"/>
              <a:t>N</a:t>
            </a:r>
          </a:p>
        </p:txBody>
      </p:sp>
      <p:cxnSp>
        <p:nvCxnSpPr>
          <p:cNvPr id="47" name="Conector reto 46">
            <a:extLst>
              <a:ext uri="{FF2B5EF4-FFF2-40B4-BE49-F238E27FC236}">
                <a16:creationId xmlns:a16="http://schemas.microsoft.com/office/drawing/2014/main" id="{1A799CBD-17BE-40D3-881F-DC5749191FC5}"/>
              </a:ext>
            </a:extLst>
          </p:cNvPr>
          <p:cNvCxnSpPr>
            <a:cxnSpLocks/>
          </p:cNvCxnSpPr>
          <p:nvPr/>
        </p:nvCxnSpPr>
        <p:spPr>
          <a:xfrm>
            <a:off x="3507297" y="2993042"/>
            <a:ext cx="1553444" cy="9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ector reto 47">
            <a:extLst>
              <a:ext uri="{FF2B5EF4-FFF2-40B4-BE49-F238E27FC236}">
                <a16:creationId xmlns:a16="http://schemas.microsoft.com/office/drawing/2014/main" id="{CB81A940-F37F-4DCA-BC42-9FE0AB139346}"/>
              </a:ext>
            </a:extLst>
          </p:cNvPr>
          <p:cNvCxnSpPr>
            <a:cxnSpLocks/>
            <a:stCxn id="7" idx="3"/>
          </p:cNvCxnSpPr>
          <p:nvPr/>
        </p:nvCxnSpPr>
        <p:spPr>
          <a:xfrm>
            <a:off x="6593138" y="2993043"/>
            <a:ext cx="2275423" cy="1404741"/>
          </a:xfrm>
          <a:prstGeom prst="line">
            <a:avLst/>
          </a:prstGeom>
        </p:spPr>
        <p:style>
          <a:lnRef idx="1">
            <a:schemeClr val="accent1"/>
          </a:lnRef>
          <a:fillRef idx="0">
            <a:schemeClr val="accent1"/>
          </a:fillRef>
          <a:effectRef idx="0">
            <a:schemeClr val="accent1"/>
          </a:effectRef>
          <a:fontRef idx="minor">
            <a:schemeClr val="tx1"/>
          </a:fontRef>
        </p:style>
      </p:cxnSp>
      <p:sp>
        <p:nvSpPr>
          <p:cNvPr id="50" name="Elipse 49">
            <a:extLst>
              <a:ext uri="{FF2B5EF4-FFF2-40B4-BE49-F238E27FC236}">
                <a16:creationId xmlns:a16="http://schemas.microsoft.com/office/drawing/2014/main" id="{3F99742F-2469-4DF3-9C2C-0E922E0A943C}"/>
              </a:ext>
            </a:extLst>
          </p:cNvPr>
          <p:cNvSpPr/>
          <p:nvPr/>
        </p:nvSpPr>
        <p:spPr>
          <a:xfrm>
            <a:off x="4772898" y="4253836"/>
            <a:ext cx="2204909" cy="3775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data_aluguel</a:t>
            </a:r>
          </a:p>
        </p:txBody>
      </p:sp>
      <p:sp>
        <p:nvSpPr>
          <p:cNvPr id="55" name="Elipse 54">
            <a:extLst>
              <a:ext uri="{FF2B5EF4-FFF2-40B4-BE49-F238E27FC236}">
                <a16:creationId xmlns:a16="http://schemas.microsoft.com/office/drawing/2014/main" id="{D0DFC1DF-FF12-4456-9298-DC273C8ED8AF}"/>
              </a:ext>
            </a:extLst>
          </p:cNvPr>
          <p:cNvSpPr/>
          <p:nvPr/>
        </p:nvSpPr>
        <p:spPr>
          <a:xfrm>
            <a:off x="7688477" y="5104366"/>
            <a:ext cx="1465278" cy="3775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u="sng" dirty="0"/>
              <a:t>id</a:t>
            </a:r>
          </a:p>
        </p:txBody>
      </p:sp>
      <p:sp>
        <p:nvSpPr>
          <p:cNvPr id="57" name="Elipse 56">
            <a:extLst>
              <a:ext uri="{FF2B5EF4-FFF2-40B4-BE49-F238E27FC236}">
                <a16:creationId xmlns:a16="http://schemas.microsoft.com/office/drawing/2014/main" id="{17143FB5-0F28-4968-9F2A-EE6DEA5212D4}"/>
              </a:ext>
            </a:extLst>
          </p:cNvPr>
          <p:cNvSpPr/>
          <p:nvPr/>
        </p:nvSpPr>
        <p:spPr>
          <a:xfrm>
            <a:off x="9429574" y="5509930"/>
            <a:ext cx="1224793" cy="635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titulo</a:t>
            </a:r>
          </a:p>
        </p:txBody>
      </p:sp>
      <p:sp>
        <p:nvSpPr>
          <p:cNvPr id="59" name="Elipse 58">
            <a:extLst>
              <a:ext uri="{FF2B5EF4-FFF2-40B4-BE49-F238E27FC236}">
                <a16:creationId xmlns:a16="http://schemas.microsoft.com/office/drawing/2014/main" id="{C176E72B-90D4-476D-88D5-7B6DB4264E6D}"/>
              </a:ext>
            </a:extLst>
          </p:cNvPr>
          <p:cNvSpPr/>
          <p:nvPr/>
        </p:nvSpPr>
        <p:spPr>
          <a:xfrm>
            <a:off x="10577816" y="5215821"/>
            <a:ext cx="1224793" cy="502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valor</a:t>
            </a:r>
          </a:p>
        </p:txBody>
      </p:sp>
      <p:cxnSp>
        <p:nvCxnSpPr>
          <p:cNvPr id="61" name="Conector reto 60">
            <a:extLst>
              <a:ext uri="{FF2B5EF4-FFF2-40B4-BE49-F238E27FC236}">
                <a16:creationId xmlns:a16="http://schemas.microsoft.com/office/drawing/2014/main" id="{3F31FC98-D14E-4728-A8CD-4250F1589372}"/>
              </a:ext>
            </a:extLst>
          </p:cNvPr>
          <p:cNvCxnSpPr>
            <a:stCxn id="6" idx="2"/>
          </p:cNvCxnSpPr>
          <p:nvPr/>
        </p:nvCxnSpPr>
        <p:spPr>
          <a:xfrm flipH="1">
            <a:off x="8868561" y="4691811"/>
            <a:ext cx="1108745" cy="412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Conector reto 62">
            <a:extLst>
              <a:ext uri="{FF2B5EF4-FFF2-40B4-BE49-F238E27FC236}">
                <a16:creationId xmlns:a16="http://schemas.microsoft.com/office/drawing/2014/main" id="{7BC14718-5B1C-4103-866E-4F9682FD3BCB}"/>
              </a:ext>
            </a:extLst>
          </p:cNvPr>
          <p:cNvCxnSpPr>
            <a:stCxn id="6" idx="2"/>
            <a:endCxn id="57" idx="0"/>
          </p:cNvCxnSpPr>
          <p:nvPr/>
        </p:nvCxnSpPr>
        <p:spPr>
          <a:xfrm>
            <a:off x="9977306" y="4691811"/>
            <a:ext cx="64665" cy="81811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Conector reto 64">
            <a:extLst>
              <a:ext uri="{FF2B5EF4-FFF2-40B4-BE49-F238E27FC236}">
                <a16:creationId xmlns:a16="http://schemas.microsoft.com/office/drawing/2014/main" id="{4107610E-5017-4CD5-8706-09920A369228}"/>
              </a:ext>
            </a:extLst>
          </p:cNvPr>
          <p:cNvCxnSpPr>
            <a:endCxn id="59" idx="0"/>
          </p:cNvCxnSpPr>
          <p:nvPr/>
        </p:nvCxnSpPr>
        <p:spPr>
          <a:xfrm>
            <a:off x="10118521" y="4292761"/>
            <a:ext cx="1071692" cy="923060"/>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tângulo 66">
            <a:extLst>
              <a:ext uri="{FF2B5EF4-FFF2-40B4-BE49-F238E27FC236}">
                <a16:creationId xmlns:a16="http://schemas.microsoft.com/office/drawing/2014/main" id="{08C57944-3090-4B0C-A9FA-C048557C768B}"/>
              </a:ext>
            </a:extLst>
          </p:cNvPr>
          <p:cNvSpPr/>
          <p:nvPr/>
        </p:nvSpPr>
        <p:spPr>
          <a:xfrm>
            <a:off x="8727345" y="165147"/>
            <a:ext cx="2499919" cy="96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t>Gênero</a:t>
            </a:r>
          </a:p>
        </p:txBody>
      </p:sp>
      <p:sp>
        <p:nvSpPr>
          <p:cNvPr id="68" name="Fluxograma: Decisão 67">
            <a:extLst>
              <a:ext uri="{FF2B5EF4-FFF2-40B4-BE49-F238E27FC236}">
                <a16:creationId xmlns:a16="http://schemas.microsoft.com/office/drawing/2014/main" id="{CDFFE576-5930-45B0-B04A-4D8A159FD253}"/>
              </a:ext>
            </a:extLst>
          </p:cNvPr>
          <p:cNvSpPr/>
          <p:nvPr/>
        </p:nvSpPr>
        <p:spPr>
          <a:xfrm>
            <a:off x="9251658" y="1932501"/>
            <a:ext cx="1451295" cy="85724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0" name="Conector reto 69">
            <a:extLst>
              <a:ext uri="{FF2B5EF4-FFF2-40B4-BE49-F238E27FC236}">
                <a16:creationId xmlns:a16="http://schemas.microsoft.com/office/drawing/2014/main" id="{F99DB31F-18BE-4163-9BC2-4D96BBD71527}"/>
              </a:ext>
            </a:extLst>
          </p:cNvPr>
          <p:cNvCxnSpPr>
            <a:stCxn id="6" idx="0"/>
            <a:endCxn id="68" idx="2"/>
          </p:cNvCxnSpPr>
          <p:nvPr/>
        </p:nvCxnSpPr>
        <p:spPr>
          <a:xfrm flipV="1">
            <a:off x="9977306" y="2789742"/>
            <a:ext cx="0" cy="937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Conector reto 73">
            <a:extLst>
              <a:ext uri="{FF2B5EF4-FFF2-40B4-BE49-F238E27FC236}">
                <a16:creationId xmlns:a16="http://schemas.microsoft.com/office/drawing/2014/main" id="{6EF264ED-045E-4E4F-A6F2-1F60DFB6C7AC}"/>
              </a:ext>
            </a:extLst>
          </p:cNvPr>
          <p:cNvCxnSpPr>
            <a:stCxn id="68" idx="0"/>
          </p:cNvCxnSpPr>
          <p:nvPr/>
        </p:nvCxnSpPr>
        <p:spPr>
          <a:xfrm flipH="1" flipV="1">
            <a:off x="9949515" y="970256"/>
            <a:ext cx="27791" cy="962245"/>
          </a:xfrm>
          <a:prstGeom prst="line">
            <a:avLst/>
          </a:prstGeom>
        </p:spPr>
        <p:style>
          <a:lnRef idx="1">
            <a:schemeClr val="accent1"/>
          </a:lnRef>
          <a:fillRef idx="0">
            <a:schemeClr val="accent1"/>
          </a:fillRef>
          <a:effectRef idx="0">
            <a:schemeClr val="accent1"/>
          </a:effectRef>
          <a:fontRef idx="minor">
            <a:schemeClr val="tx1"/>
          </a:fontRef>
        </p:style>
      </p:cxnSp>
      <p:sp>
        <p:nvSpPr>
          <p:cNvPr id="77" name="CaixaDeTexto 76">
            <a:extLst>
              <a:ext uri="{FF2B5EF4-FFF2-40B4-BE49-F238E27FC236}">
                <a16:creationId xmlns:a16="http://schemas.microsoft.com/office/drawing/2014/main" id="{B2A334F6-E820-41E2-AB3C-0CFFC59BEB3D}"/>
              </a:ext>
            </a:extLst>
          </p:cNvPr>
          <p:cNvSpPr txBox="1"/>
          <p:nvPr/>
        </p:nvSpPr>
        <p:spPr>
          <a:xfrm>
            <a:off x="10063598" y="3203792"/>
            <a:ext cx="359125" cy="523220"/>
          </a:xfrm>
          <a:prstGeom prst="rect">
            <a:avLst/>
          </a:prstGeom>
          <a:noFill/>
        </p:spPr>
        <p:txBody>
          <a:bodyPr wrap="square" rtlCol="0">
            <a:spAutoFit/>
          </a:bodyPr>
          <a:lstStyle/>
          <a:p>
            <a:r>
              <a:rPr lang="pt-BR" sz="2800" dirty="0"/>
              <a:t>N</a:t>
            </a:r>
          </a:p>
        </p:txBody>
      </p:sp>
      <p:sp>
        <p:nvSpPr>
          <p:cNvPr id="79" name="CaixaDeTexto 78">
            <a:extLst>
              <a:ext uri="{FF2B5EF4-FFF2-40B4-BE49-F238E27FC236}">
                <a16:creationId xmlns:a16="http://schemas.microsoft.com/office/drawing/2014/main" id="{0C911AED-360E-4C29-ACE5-E146BB8925DD}"/>
              </a:ext>
            </a:extLst>
          </p:cNvPr>
          <p:cNvSpPr txBox="1"/>
          <p:nvPr/>
        </p:nvSpPr>
        <p:spPr>
          <a:xfrm>
            <a:off x="10009250" y="1218501"/>
            <a:ext cx="359125" cy="523220"/>
          </a:xfrm>
          <a:prstGeom prst="rect">
            <a:avLst/>
          </a:prstGeom>
          <a:noFill/>
        </p:spPr>
        <p:txBody>
          <a:bodyPr wrap="square" rtlCol="0">
            <a:spAutoFit/>
          </a:bodyPr>
          <a:lstStyle/>
          <a:p>
            <a:r>
              <a:rPr lang="pt-BR" sz="2800" dirty="0"/>
              <a:t>1</a:t>
            </a:r>
          </a:p>
        </p:txBody>
      </p:sp>
      <p:sp>
        <p:nvSpPr>
          <p:cNvPr id="81" name="Elipse 80">
            <a:extLst>
              <a:ext uri="{FF2B5EF4-FFF2-40B4-BE49-F238E27FC236}">
                <a16:creationId xmlns:a16="http://schemas.microsoft.com/office/drawing/2014/main" id="{A353C34B-105E-4B6D-AD31-5BA883477E93}"/>
              </a:ext>
            </a:extLst>
          </p:cNvPr>
          <p:cNvSpPr/>
          <p:nvPr/>
        </p:nvSpPr>
        <p:spPr>
          <a:xfrm>
            <a:off x="6726985" y="298723"/>
            <a:ext cx="1224793" cy="3775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u="sng" dirty="0"/>
              <a:t>id</a:t>
            </a:r>
          </a:p>
        </p:txBody>
      </p:sp>
      <p:sp>
        <p:nvSpPr>
          <p:cNvPr id="83" name="Elipse 82">
            <a:extLst>
              <a:ext uri="{FF2B5EF4-FFF2-40B4-BE49-F238E27FC236}">
                <a16:creationId xmlns:a16="http://schemas.microsoft.com/office/drawing/2014/main" id="{21C89C66-8510-4D84-A684-02F4093103EF}"/>
              </a:ext>
            </a:extLst>
          </p:cNvPr>
          <p:cNvSpPr/>
          <p:nvPr/>
        </p:nvSpPr>
        <p:spPr>
          <a:xfrm>
            <a:off x="6842251" y="981178"/>
            <a:ext cx="1669757" cy="3775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descritivo</a:t>
            </a:r>
          </a:p>
        </p:txBody>
      </p:sp>
      <p:cxnSp>
        <p:nvCxnSpPr>
          <p:cNvPr id="85" name="Conector reto 84">
            <a:extLst>
              <a:ext uri="{FF2B5EF4-FFF2-40B4-BE49-F238E27FC236}">
                <a16:creationId xmlns:a16="http://schemas.microsoft.com/office/drawing/2014/main" id="{B34FE3B4-E980-4384-973E-EE7F8AD57EC2}"/>
              </a:ext>
            </a:extLst>
          </p:cNvPr>
          <p:cNvCxnSpPr/>
          <p:nvPr/>
        </p:nvCxnSpPr>
        <p:spPr>
          <a:xfrm>
            <a:off x="7951778" y="487476"/>
            <a:ext cx="1121088" cy="68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Conector reto 86">
            <a:extLst>
              <a:ext uri="{FF2B5EF4-FFF2-40B4-BE49-F238E27FC236}">
                <a16:creationId xmlns:a16="http://schemas.microsoft.com/office/drawing/2014/main" id="{03A40CE3-5B5B-4E64-9398-B6552700A194}"/>
              </a:ext>
            </a:extLst>
          </p:cNvPr>
          <p:cNvCxnSpPr>
            <a:endCxn id="67" idx="1"/>
          </p:cNvCxnSpPr>
          <p:nvPr/>
        </p:nvCxnSpPr>
        <p:spPr>
          <a:xfrm flipV="1">
            <a:off x="8063013" y="647513"/>
            <a:ext cx="664332" cy="322743"/>
          </a:xfrm>
          <a:prstGeom prst="line">
            <a:avLst/>
          </a:prstGeom>
        </p:spPr>
        <p:style>
          <a:lnRef idx="1">
            <a:schemeClr val="accent1"/>
          </a:lnRef>
          <a:fillRef idx="0">
            <a:schemeClr val="accent1"/>
          </a:fillRef>
          <a:effectRef idx="0">
            <a:schemeClr val="accent1"/>
          </a:effectRef>
          <a:fontRef idx="minor">
            <a:schemeClr val="tx1"/>
          </a:fontRef>
        </p:style>
      </p:cxnSp>
      <p:sp>
        <p:nvSpPr>
          <p:cNvPr id="90" name="CaixaDeTexto 89">
            <a:extLst>
              <a:ext uri="{FF2B5EF4-FFF2-40B4-BE49-F238E27FC236}">
                <a16:creationId xmlns:a16="http://schemas.microsoft.com/office/drawing/2014/main" id="{6F7DC87D-AF8B-43D5-A144-8FEAE9115753}"/>
              </a:ext>
            </a:extLst>
          </p:cNvPr>
          <p:cNvSpPr txBox="1"/>
          <p:nvPr/>
        </p:nvSpPr>
        <p:spPr>
          <a:xfrm>
            <a:off x="2166839" y="92679"/>
            <a:ext cx="2396355" cy="369332"/>
          </a:xfrm>
          <a:prstGeom prst="rect">
            <a:avLst/>
          </a:prstGeom>
          <a:noFill/>
        </p:spPr>
        <p:txBody>
          <a:bodyPr wrap="square" rtlCol="0">
            <a:spAutoFit/>
          </a:bodyPr>
          <a:lstStyle/>
          <a:p>
            <a:r>
              <a:rPr lang="pt-BR" dirty="0">
                <a:solidFill>
                  <a:srgbClr val="FF0000"/>
                </a:solidFill>
              </a:rPr>
              <a:t>MODELO CONCEITUAL</a:t>
            </a:r>
          </a:p>
        </p:txBody>
      </p:sp>
      <p:cxnSp>
        <p:nvCxnSpPr>
          <p:cNvPr id="44" name="Conector reto 43"/>
          <p:cNvCxnSpPr>
            <a:stCxn id="7" idx="2"/>
            <a:endCxn id="50" idx="0"/>
          </p:cNvCxnSpPr>
          <p:nvPr/>
        </p:nvCxnSpPr>
        <p:spPr>
          <a:xfrm>
            <a:off x="5832841" y="3647384"/>
            <a:ext cx="42512" cy="6064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27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936AEE-E50E-4F39-A2B6-6C2B1A57A799}"/>
              </a:ext>
            </a:extLst>
          </p:cNvPr>
          <p:cNvSpPr>
            <a:spLocks noGrp="1"/>
          </p:cNvSpPr>
          <p:nvPr>
            <p:ph type="title"/>
          </p:nvPr>
        </p:nvSpPr>
        <p:spPr>
          <a:xfrm>
            <a:off x="6986136" y="264334"/>
            <a:ext cx="3960128" cy="632150"/>
          </a:xfrm>
        </p:spPr>
        <p:txBody>
          <a:bodyPr>
            <a:normAutofit fontScale="90000"/>
          </a:bodyPr>
          <a:lstStyle/>
          <a:p>
            <a:r>
              <a:rPr lang="pt-BR" dirty="0">
                <a:solidFill>
                  <a:srgbClr val="FF0000"/>
                </a:solidFill>
              </a:rPr>
              <a:t>Modelo Lógico</a:t>
            </a:r>
          </a:p>
        </p:txBody>
      </p:sp>
      <p:graphicFrame>
        <p:nvGraphicFramePr>
          <p:cNvPr id="9" name="Tabela 9">
            <a:extLst>
              <a:ext uri="{FF2B5EF4-FFF2-40B4-BE49-F238E27FC236}">
                <a16:creationId xmlns:a16="http://schemas.microsoft.com/office/drawing/2014/main" id="{7C3380A6-8622-4832-8DD6-D9DBEDB57D16}"/>
              </a:ext>
            </a:extLst>
          </p:cNvPr>
          <p:cNvGraphicFramePr>
            <a:graphicFrameLocks noGrp="1"/>
          </p:cNvGraphicFramePr>
          <p:nvPr>
            <p:ph idx="1"/>
            <p:extLst>
              <p:ext uri="{D42A27DB-BD31-4B8C-83A1-F6EECF244321}">
                <p14:modId xmlns:p14="http://schemas.microsoft.com/office/powerpoint/2010/main" val="1594697241"/>
              </p:ext>
            </p:extLst>
          </p:nvPr>
        </p:nvGraphicFramePr>
        <p:xfrm>
          <a:off x="393896" y="1450482"/>
          <a:ext cx="9589916" cy="858520"/>
        </p:xfrm>
        <a:graphic>
          <a:graphicData uri="http://schemas.openxmlformats.org/drawingml/2006/table">
            <a:tbl>
              <a:tblPr firstRow="1" bandRow="1">
                <a:tableStyleId>{5C22544A-7EE6-4342-B048-85BDC9FD1C3A}</a:tableStyleId>
              </a:tblPr>
              <a:tblGrid>
                <a:gridCol w="1369988">
                  <a:extLst>
                    <a:ext uri="{9D8B030D-6E8A-4147-A177-3AD203B41FA5}">
                      <a16:colId xmlns:a16="http://schemas.microsoft.com/office/drawing/2014/main" val="2613875654"/>
                    </a:ext>
                  </a:extLst>
                </a:gridCol>
                <a:gridCol w="1369988">
                  <a:extLst>
                    <a:ext uri="{9D8B030D-6E8A-4147-A177-3AD203B41FA5}">
                      <a16:colId xmlns:a16="http://schemas.microsoft.com/office/drawing/2014/main" val="1063246493"/>
                    </a:ext>
                  </a:extLst>
                </a:gridCol>
                <a:gridCol w="1369988">
                  <a:extLst>
                    <a:ext uri="{9D8B030D-6E8A-4147-A177-3AD203B41FA5}">
                      <a16:colId xmlns:a16="http://schemas.microsoft.com/office/drawing/2014/main" val="1544470440"/>
                    </a:ext>
                  </a:extLst>
                </a:gridCol>
                <a:gridCol w="1369988">
                  <a:extLst>
                    <a:ext uri="{9D8B030D-6E8A-4147-A177-3AD203B41FA5}">
                      <a16:colId xmlns:a16="http://schemas.microsoft.com/office/drawing/2014/main" val="3850279489"/>
                    </a:ext>
                  </a:extLst>
                </a:gridCol>
                <a:gridCol w="1369988">
                  <a:extLst>
                    <a:ext uri="{9D8B030D-6E8A-4147-A177-3AD203B41FA5}">
                      <a16:colId xmlns:a16="http://schemas.microsoft.com/office/drawing/2014/main" val="1729101510"/>
                    </a:ext>
                  </a:extLst>
                </a:gridCol>
                <a:gridCol w="1369988">
                  <a:extLst>
                    <a:ext uri="{9D8B030D-6E8A-4147-A177-3AD203B41FA5}">
                      <a16:colId xmlns:a16="http://schemas.microsoft.com/office/drawing/2014/main" val="3358464550"/>
                    </a:ext>
                  </a:extLst>
                </a:gridCol>
                <a:gridCol w="1369988">
                  <a:extLst>
                    <a:ext uri="{9D8B030D-6E8A-4147-A177-3AD203B41FA5}">
                      <a16:colId xmlns:a16="http://schemas.microsoft.com/office/drawing/2014/main" val="1070242019"/>
                    </a:ext>
                  </a:extLst>
                </a:gridCol>
              </a:tblGrid>
              <a:tr h="370840">
                <a:tc>
                  <a:txBody>
                    <a:bodyPr/>
                    <a:lstStyle/>
                    <a:p>
                      <a:r>
                        <a:rPr lang="pt-BR" sz="1300" dirty="0" smtClean="0"/>
                        <a:t>ID_USUARIO </a:t>
                      </a:r>
                      <a:r>
                        <a:rPr lang="pt-BR" sz="1300" dirty="0"/>
                        <a:t>(PK)</a:t>
                      </a:r>
                    </a:p>
                  </a:txBody>
                  <a:tcPr/>
                </a:tc>
                <a:tc>
                  <a:txBody>
                    <a:bodyPr/>
                    <a:lstStyle/>
                    <a:p>
                      <a:r>
                        <a:rPr lang="pt-BR" dirty="0"/>
                        <a:t>Nome</a:t>
                      </a:r>
                    </a:p>
                  </a:txBody>
                  <a:tcPr/>
                </a:tc>
                <a:tc>
                  <a:txBody>
                    <a:bodyPr/>
                    <a:lstStyle/>
                    <a:p>
                      <a:r>
                        <a:rPr lang="pt-BR" dirty="0"/>
                        <a:t>Sexo</a:t>
                      </a:r>
                    </a:p>
                  </a:txBody>
                  <a:tcPr/>
                </a:tc>
                <a:tc>
                  <a:txBody>
                    <a:bodyPr/>
                    <a:lstStyle/>
                    <a:p>
                      <a:r>
                        <a:rPr lang="pt-BR" dirty="0" err="1"/>
                        <a:t>Data_Nasc</a:t>
                      </a:r>
                      <a:endParaRPr lang="pt-BR" dirty="0"/>
                    </a:p>
                  </a:txBody>
                  <a:tcPr/>
                </a:tc>
                <a:tc>
                  <a:txBody>
                    <a:bodyPr/>
                    <a:lstStyle/>
                    <a:p>
                      <a:r>
                        <a:rPr lang="pt-BR" dirty="0"/>
                        <a:t>Estado</a:t>
                      </a:r>
                    </a:p>
                  </a:txBody>
                  <a:tcPr/>
                </a:tc>
                <a:tc>
                  <a:txBody>
                    <a:bodyPr/>
                    <a:lstStyle/>
                    <a:p>
                      <a:r>
                        <a:rPr lang="pt-BR" dirty="0"/>
                        <a:t>Cidade</a:t>
                      </a:r>
                    </a:p>
                  </a:txBody>
                  <a:tcPr/>
                </a:tc>
                <a:tc>
                  <a:txBody>
                    <a:bodyPr/>
                    <a:lstStyle/>
                    <a:p>
                      <a:r>
                        <a:rPr lang="pt-BR" dirty="0" smtClean="0"/>
                        <a:t>Logradouro</a:t>
                      </a:r>
                      <a:endParaRPr lang="pt-BR" dirty="0"/>
                    </a:p>
                  </a:txBody>
                  <a:tcPr/>
                </a:tc>
                <a:extLst>
                  <a:ext uri="{0D108BD9-81ED-4DB2-BD59-A6C34878D82A}">
                    <a16:rowId xmlns:a16="http://schemas.microsoft.com/office/drawing/2014/main" val="3072167968"/>
                  </a:ext>
                </a:extLst>
              </a:tr>
              <a:tr h="370840">
                <a:tc>
                  <a:txBody>
                    <a:bodyPr/>
                    <a:lstStyle/>
                    <a:p>
                      <a:r>
                        <a:rPr lang="pt-BR" dirty="0" smtClean="0"/>
                        <a:t>NUMERICO</a:t>
                      </a:r>
                      <a:endParaRPr lang="pt-BR" dirty="0"/>
                    </a:p>
                  </a:txBody>
                  <a:tcPr/>
                </a:tc>
                <a:tc>
                  <a:txBody>
                    <a:bodyPr/>
                    <a:lstStyle/>
                    <a:p>
                      <a:r>
                        <a:rPr lang="pt-BR" dirty="0" smtClean="0"/>
                        <a:t>TEXTO</a:t>
                      </a:r>
                      <a:endParaRPr lang="pt-BR" dirty="0"/>
                    </a:p>
                  </a:txBody>
                  <a:tcPr/>
                </a:tc>
                <a:tc>
                  <a:txBody>
                    <a:bodyPr/>
                    <a:lstStyle/>
                    <a:p>
                      <a:r>
                        <a:rPr lang="pt-BR" dirty="0" smtClean="0"/>
                        <a:t>TEXTO</a:t>
                      </a:r>
                      <a:endParaRPr lang="pt-BR" dirty="0"/>
                    </a:p>
                  </a:txBody>
                  <a:tcPr/>
                </a:tc>
                <a:tc>
                  <a:txBody>
                    <a:bodyPr/>
                    <a:lstStyle/>
                    <a:p>
                      <a:r>
                        <a:rPr lang="pt-BR" dirty="0"/>
                        <a:t>DATE</a:t>
                      </a:r>
                    </a:p>
                  </a:txBody>
                  <a:tcPr/>
                </a:tc>
                <a:tc>
                  <a:txBody>
                    <a:bodyPr/>
                    <a:lstStyle/>
                    <a:p>
                      <a:r>
                        <a:rPr lang="pt-BR" dirty="0" smtClean="0"/>
                        <a:t>TEXTO</a:t>
                      </a:r>
                      <a:endParaRPr lang="pt-BR" dirty="0"/>
                    </a:p>
                  </a:txBody>
                  <a:tcPr/>
                </a:tc>
                <a:tc>
                  <a:txBody>
                    <a:bodyPr/>
                    <a:lstStyle/>
                    <a:p>
                      <a:r>
                        <a:rPr lang="pt-BR" dirty="0" smtClean="0"/>
                        <a:t>TEXTO</a:t>
                      </a:r>
                      <a:endParaRPr lang="pt-BR" dirty="0"/>
                    </a:p>
                  </a:txBody>
                  <a:tcPr/>
                </a:tc>
                <a:tc>
                  <a:txBody>
                    <a:bodyPr/>
                    <a:lstStyle/>
                    <a:p>
                      <a:r>
                        <a:rPr lang="pt-BR" dirty="0" smtClean="0"/>
                        <a:t>TEXTO</a:t>
                      </a:r>
                      <a:endParaRPr lang="pt-BR" dirty="0"/>
                    </a:p>
                  </a:txBody>
                  <a:tcPr/>
                </a:tc>
                <a:extLst>
                  <a:ext uri="{0D108BD9-81ED-4DB2-BD59-A6C34878D82A}">
                    <a16:rowId xmlns:a16="http://schemas.microsoft.com/office/drawing/2014/main" val="1532093869"/>
                  </a:ext>
                </a:extLst>
              </a:tr>
            </a:tbl>
          </a:graphicData>
        </a:graphic>
      </p:graphicFrame>
      <p:sp>
        <p:nvSpPr>
          <p:cNvPr id="10" name="CaixaDeTexto 9">
            <a:extLst>
              <a:ext uri="{FF2B5EF4-FFF2-40B4-BE49-F238E27FC236}">
                <a16:creationId xmlns:a16="http://schemas.microsoft.com/office/drawing/2014/main" id="{99814B5D-FB9B-45DC-9F04-969DF936BD41}"/>
              </a:ext>
            </a:extLst>
          </p:cNvPr>
          <p:cNvSpPr txBox="1"/>
          <p:nvPr/>
        </p:nvSpPr>
        <p:spPr>
          <a:xfrm>
            <a:off x="766618" y="1081150"/>
            <a:ext cx="1048429" cy="369332"/>
          </a:xfrm>
          <a:prstGeom prst="rect">
            <a:avLst/>
          </a:prstGeom>
          <a:noFill/>
        </p:spPr>
        <p:txBody>
          <a:bodyPr wrap="none" rtlCol="0">
            <a:spAutoFit/>
          </a:bodyPr>
          <a:lstStyle/>
          <a:p>
            <a:r>
              <a:rPr lang="pt-BR" dirty="0" smtClean="0"/>
              <a:t>USUÁRIO</a:t>
            </a:r>
            <a:endParaRPr lang="pt-BR" dirty="0"/>
          </a:p>
        </p:txBody>
      </p:sp>
      <p:graphicFrame>
        <p:nvGraphicFramePr>
          <p:cNvPr id="11" name="Tabela 11">
            <a:extLst>
              <a:ext uri="{FF2B5EF4-FFF2-40B4-BE49-F238E27FC236}">
                <a16:creationId xmlns:a16="http://schemas.microsoft.com/office/drawing/2014/main" id="{8176760F-3BB9-4254-8A29-BDBCE3F89D66}"/>
              </a:ext>
            </a:extLst>
          </p:cNvPr>
          <p:cNvGraphicFramePr>
            <a:graphicFrameLocks noGrp="1"/>
          </p:cNvGraphicFramePr>
          <p:nvPr>
            <p:extLst>
              <p:ext uri="{D42A27DB-BD31-4B8C-83A1-F6EECF244321}">
                <p14:modId xmlns:p14="http://schemas.microsoft.com/office/powerpoint/2010/main" val="1186088921"/>
              </p:ext>
            </p:extLst>
          </p:nvPr>
        </p:nvGraphicFramePr>
        <p:xfrm>
          <a:off x="393896" y="4106644"/>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4956525"/>
                    </a:ext>
                  </a:extLst>
                </a:gridCol>
                <a:gridCol w="2032000">
                  <a:extLst>
                    <a:ext uri="{9D8B030D-6E8A-4147-A177-3AD203B41FA5}">
                      <a16:colId xmlns:a16="http://schemas.microsoft.com/office/drawing/2014/main" val="3954081862"/>
                    </a:ext>
                  </a:extLst>
                </a:gridCol>
                <a:gridCol w="2032000">
                  <a:extLst>
                    <a:ext uri="{9D8B030D-6E8A-4147-A177-3AD203B41FA5}">
                      <a16:colId xmlns:a16="http://schemas.microsoft.com/office/drawing/2014/main" val="1919504512"/>
                    </a:ext>
                  </a:extLst>
                </a:gridCol>
                <a:gridCol w="2032000">
                  <a:extLst>
                    <a:ext uri="{9D8B030D-6E8A-4147-A177-3AD203B41FA5}">
                      <a16:colId xmlns:a16="http://schemas.microsoft.com/office/drawing/2014/main" val="2368609764"/>
                    </a:ext>
                  </a:extLst>
                </a:gridCol>
              </a:tblGrid>
              <a:tr h="370840">
                <a:tc>
                  <a:txBody>
                    <a:bodyPr/>
                    <a:lstStyle/>
                    <a:p>
                      <a:r>
                        <a:rPr lang="pt-BR" dirty="0" err="1"/>
                        <a:t>ID_Filme</a:t>
                      </a:r>
                      <a:r>
                        <a:rPr lang="pt-BR" dirty="0"/>
                        <a:t> (PK)</a:t>
                      </a:r>
                    </a:p>
                  </a:txBody>
                  <a:tcPr/>
                </a:tc>
                <a:tc>
                  <a:txBody>
                    <a:bodyPr/>
                    <a:lstStyle/>
                    <a:p>
                      <a:r>
                        <a:rPr lang="pt-BR" dirty="0"/>
                        <a:t>Título</a:t>
                      </a:r>
                    </a:p>
                  </a:txBody>
                  <a:tcPr/>
                </a:tc>
                <a:tc>
                  <a:txBody>
                    <a:bodyPr/>
                    <a:lstStyle/>
                    <a:p>
                      <a:r>
                        <a:rPr lang="pt-BR" dirty="0" err="1"/>
                        <a:t>Valor_Aluguel</a:t>
                      </a:r>
                      <a:endParaRPr lang="pt-BR" dirty="0"/>
                    </a:p>
                  </a:txBody>
                  <a:tcPr/>
                </a:tc>
                <a:tc>
                  <a:txBody>
                    <a:bodyPr/>
                    <a:lstStyle/>
                    <a:p>
                      <a:r>
                        <a:rPr lang="pt-BR" dirty="0" err="1"/>
                        <a:t>ID_Genero</a:t>
                      </a:r>
                      <a:r>
                        <a:rPr lang="pt-BR" dirty="0"/>
                        <a:t> (FK)</a:t>
                      </a:r>
                    </a:p>
                  </a:txBody>
                  <a:tcPr/>
                </a:tc>
                <a:extLst>
                  <a:ext uri="{0D108BD9-81ED-4DB2-BD59-A6C34878D82A}">
                    <a16:rowId xmlns:a16="http://schemas.microsoft.com/office/drawing/2014/main" val="3772658970"/>
                  </a:ext>
                </a:extLst>
              </a:tr>
              <a:tr h="370840">
                <a:tc>
                  <a:txBody>
                    <a:bodyPr/>
                    <a:lstStyle/>
                    <a:p>
                      <a:r>
                        <a:rPr lang="pt-BR" dirty="0" smtClean="0"/>
                        <a:t>NUMERICO</a:t>
                      </a:r>
                      <a:endParaRPr lang="pt-BR" dirty="0"/>
                    </a:p>
                  </a:txBody>
                  <a:tcPr/>
                </a:tc>
                <a:tc>
                  <a:txBody>
                    <a:bodyPr/>
                    <a:lstStyle/>
                    <a:p>
                      <a:r>
                        <a:rPr lang="pt-BR" dirty="0" smtClean="0"/>
                        <a:t>TEXTO</a:t>
                      </a:r>
                      <a:endParaRPr lang="pt-BR" dirty="0"/>
                    </a:p>
                  </a:txBody>
                  <a:tcPr/>
                </a:tc>
                <a:tc>
                  <a:txBody>
                    <a:bodyPr/>
                    <a:lstStyle/>
                    <a:p>
                      <a:r>
                        <a:rPr lang="pt-BR" dirty="0" smtClean="0"/>
                        <a:t>NUMERICO</a:t>
                      </a:r>
                      <a:endParaRPr lang="pt-BR" dirty="0"/>
                    </a:p>
                  </a:txBody>
                  <a:tcPr/>
                </a:tc>
                <a:tc>
                  <a:txBody>
                    <a:bodyPr/>
                    <a:lstStyle/>
                    <a:p>
                      <a:r>
                        <a:rPr lang="pt-BR" dirty="0" smtClean="0"/>
                        <a:t>NUMERICO</a:t>
                      </a:r>
                      <a:endParaRPr lang="pt-BR" dirty="0"/>
                    </a:p>
                  </a:txBody>
                  <a:tcPr/>
                </a:tc>
                <a:extLst>
                  <a:ext uri="{0D108BD9-81ED-4DB2-BD59-A6C34878D82A}">
                    <a16:rowId xmlns:a16="http://schemas.microsoft.com/office/drawing/2014/main" val="1379921679"/>
                  </a:ext>
                </a:extLst>
              </a:tr>
            </a:tbl>
          </a:graphicData>
        </a:graphic>
      </p:graphicFrame>
      <p:graphicFrame>
        <p:nvGraphicFramePr>
          <p:cNvPr id="12" name="Tabela 12">
            <a:extLst>
              <a:ext uri="{FF2B5EF4-FFF2-40B4-BE49-F238E27FC236}">
                <a16:creationId xmlns:a16="http://schemas.microsoft.com/office/drawing/2014/main" id="{68270AE1-87C5-47A2-B2BA-8D54F99DECD2}"/>
              </a:ext>
            </a:extLst>
          </p:cNvPr>
          <p:cNvGraphicFramePr>
            <a:graphicFrameLocks noGrp="1"/>
          </p:cNvGraphicFramePr>
          <p:nvPr>
            <p:extLst>
              <p:ext uri="{D42A27DB-BD31-4B8C-83A1-F6EECF244321}">
                <p14:modId xmlns:p14="http://schemas.microsoft.com/office/powerpoint/2010/main" val="2278968"/>
              </p:ext>
            </p:extLst>
          </p:nvPr>
        </p:nvGraphicFramePr>
        <p:xfrm>
          <a:off x="393896" y="2858416"/>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28976590"/>
                    </a:ext>
                  </a:extLst>
                </a:gridCol>
                <a:gridCol w="4064000">
                  <a:extLst>
                    <a:ext uri="{9D8B030D-6E8A-4147-A177-3AD203B41FA5}">
                      <a16:colId xmlns:a16="http://schemas.microsoft.com/office/drawing/2014/main" val="1290691796"/>
                    </a:ext>
                  </a:extLst>
                </a:gridCol>
              </a:tblGrid>
              <a:tr h="370840">
                <a:tc>
                  <a:txBody>
                    <a:bodyPr/>
                    <a:lstStyle/>
                    <a:p>
                      <a:r>
                        <a:rPr lang="pt-BR" dirty="0" err="1"/>
                        <a:t>ID_Genero</a:t>
                      </a:r>
                      <a:r>
                        <a:rPr lang="pt-BR" dirty="0"/>
                        <a:t> (PK)</a:t>
                      </a:r>
                    </a:p>
                  </a:txBody>
                  <a:tcPr/>
                </a:tc>
                <a:tc>
                  <a:txBody>
                    <a:bodyPr/>
                    <a:lstStyle/>
                    <a:p>
                      <a:r>
                        <a:rPr lang="pt-BR" dirty="0"/>
                        <a:t>DESCRITIVO</a:t>
                      </a:r>
                    </a:p>
                  </a:txBody>
                  <a:tcPr/>
                </a:tc>
                <a:extLst>
                  <a:ext uri="{0D108BD9-81ED-4DB2-BD59-A6C34878D82A}">
                    <a16:rowId xmlns:a16="http://schemas.microsoft.com/office/drawing/2014/main" val="4038521433"/>
                  </a:ext>
                </a:extLst>
              </a:tr>
              <a:tr h="370840">
                <a:tc>
                  <a:txBody>
                    <a:bodyPr/>
                    <a:lstStyle/>
                    <a:p>
                      <a:r>
                        <a:rPr lang="pt-BR" smtClean="0"/>
                        <a:t>NUMERICO</a:t>
                      </a:r>
                      <a:endParaRPr lang="pt-BR" dirty="0"/>
                    </a:p>
                  </a:txBody>
                  <a:tcPr/>
                </a:tc>
                <a:tc>
                  <a:txBody>
                    <a:bodyPr/>
                    <a:lstStyle/>
                    <a:p>
                      <a:r>
                        <a:rPr lang="pt-BR" dirty="0" smtClean="0"/>
                        <a:t>TEXTO</a:t>
                      </a:r>
                      <a:endParaRPr lang="pt-BR" dirty="0"/>
                    </a:p>
                  </a:txBody>
                  <a:tcPr/>
                </a:tc>
                <a:extLst>
                  <a:ext uri="{0D108BD9-81ED-4DB2-BD59-A6C34878D82A}">
                    <a16:rowId xmlns:a16="http://schemas.microsoft.com/office/drawing/2014/main" val="3002602769"/>
                  </a:ext>
                </a:extLst>
              </a:tr>
            </a:tbl>
          </a:graphicData>
        </a:graphic>
      </p:graphicFrame>
      <p:sp>
        <p:nvSpPr>
          <p:cNvPr id="14" name="CaixaDeTexto 13">
            <a:extLst>
              <a:ext uri="{FF2B5EF4-FFF2-40B4-BE49-F238E27FC236}">
                <a16:creationId xmlns:a16="http://schemas.microsoft.com/office/drawing/2014/main" id="{D400A7BA-7F2F-4EA5-A8A6-785CE8B22449}"/>
              </a:ext>
            </a:extLst>
          </p:cNvPr>
          <p:cNvSpPr txBox="1"/>
          <p:nvPr/>
        </p:nvSpPr>
        <p:spPr>
          <a:xfrm>
            <a:off x="393896" y="3668704"/>
            <a:ext cx="858889" cy="369332"/>
          </a:xfrm>
          <a:prstGeom prst="rect">
            <a:avLst/>
          </a:prstGeom>
          <a:noFill/>
        </p:spPr>
        <p:txBody>
          <a:bodyPr wrap="none" rtlCol="0">
            <a:spAutoFit/>
          </a:bodyPr>
          <a:lstStyle/>
          <a:p>
            <a:r>
              <a:rPr lang="pt-BR" dirty="0"/>
              <a:t>FILMES</a:t>
            </a:r>
          </a:p>
        </p:txBody>
      </p:sp>
      <p:sp>
        <p:nvSpPr>
          <p:cNvPr id="16" name="CaixaDeTexto 15">
            <a:extLst>
              <a:ext uri="{FF2B5EF4-FFF2-40B4-BE49-F238E27FC236}">
                <a16:creationId xmlns:a16="http://schemas.microsoft.com/office/drawing/2014/main" id="{1DF46D2A-1D0D-4FEE-8667-2AF96B775F18}"/>
              </a:ext>
            </a:extLst>
          </p:cNvPr>
          <p:cNvSpPr txBox="1"/>
          <p:nvPr/>
        </p:nvSpPr>
        <p:spPr>
          <a:xfrm>
            <a:off x="337172" y="2389710"/>
            <a:ext cx="1084912" cy="369332"/>
          </a:xfrm>
          <a:prstGeom prst="rect">
            <a:avLst/>
          </a:prstGeom>
          <a:noFill/>
        </p:spPr>
        <p:txBody>
          <a:bodyPr wrap="none" rtlCol="0">
            <a:spAutoFit/>
          </a:bodyPr>
          <a:lstStyle/>
          <a:p>
            <a:r>
              <a:rPr lang="pt-BR" dirty="0"/>
              <a:t>GÊNEROS</a:t>
            </a:r>
          </a:p>
        </p:txBody>
      </p:sp>
      <p:sp>
        <p:nvSpPr>
          <p:cNvPr id="18" name="CaixaDeTexto 17">
            <a:extLst>
              <a:ext uri="{FF2B5EF4-FFF2-40B4-BE49-F238E27FC236}">
                <a16:creationId xmlns:a16="http://schemas.microsoft.com/office/drawing/2014/main" id="{42A6156E-F911-4E32-9FB8-08D8FE00DA1A}"/>
              </a:ext>
            </a:extLst>
          </p:cNvPr>
          <p:cNvSpPr txBox="1"/>
          <p:nvPr/>
        </p:nvSpPr>
        <p:spPr>
          <a:xfrm>
            <a:off x="369586" y="4874836"/>
            <a:ext cx="1842492" cy="369332"/>
          </a:xfrm>
          <a:prstGeom prst="rect">
            <a:avLst/>
          </a:prstGeom>
          <a:noFill/>
        </p:spPr>
        <p:txBody>
          <a:bodyPr wrap="none" rtlCol="0">
            <a:spAutoFit/>
          </a:bodyPr>
          <a:lstStyle/>
          <a:p>
            <a:r>
              <a:rPr lang="pt-BR" dirty="0"/>
              <a:t>CLIENTES_FILMES</a:t>
            </a:r>
          </a:p>
        </p:txBody>
      </p:sp>
      <p:graphicFrame>
        <p:nvGraphicFramePr>
          <p:cNvPr id="19" name="Tabela 19">
            <a:extLst>
              <a:ext uri="{FF2B5EF4-FFF2-40B4-BE49-F238E27FC236}">
                <a16:creationId xmlns:a16="http://schemas.microsoft.com/office/drawing/2014/main" id="{1A9FA979-3413-4997-9F28-9543A33F0309}"/>
              </a:ext>
            </a:extLst>
          </p:cNvPr>
          <p:cNvGraphicFramePr>
            <a:graphicFrameLocks noGrp="1"/>
          </p:cNvGraphicFramePr>
          <p:nvPr>
            <p:extLst>
              <p:ext uri="{D42A27DB-BD31-4B8C-83A1-F6EECF244321}">
                <p14:modId xmlns:p14="http://schemas.microsoft.com/office/powerpoint/2010/main" val="784801800"/>
              </p:ext>
            </p:extLst>
          </p:nvPr>
        </p:nvGraphicFramePr>
        <p:xfrm>
          <a:off x="393896" y="5354872"/>
          <a:ext cx="8128000" cy="1012428"/>
        </p:xfrm>
        <a:graphic>
          <a:graphicData uri="http://schemas.openxmlformats.org/drawingml/2006/table">
            <a:tbl>
              <a:tblPr firstRow="1" bandRow="1">
                <a:tableStyleId>{5C22544A-7EE6-4342-B048-85BDC9FD1C3A}</a:tableStyleId>
              </a:tblPr>
              <a:tblGrid>
                <a:gridCol w="2255982">
                  <a:extLst>
                    <a:ext uri="{9D8B030D-6E8A-4147-A177-3AD203B41FA5}">
                      <a16:colId xmlns:a16="http://schemas.microsoft.com/office/drawing/2014/main" val="850541604"/>
                    </a:ext>
                  </a:extLst>
                </a:gridCol>
                <a:gridCol w="1902691">
                  <a:extLst>
                    <a:ext uri="{9D8B030D-6E8A-4147-A177-3AD203B41FA5}">
                      <a16:colId xmlns:a16="http://schemas.microsoft.com/office/drawing/2014/main" val="2438696491"/>
                    </a:ext>
                  </a:extLst>
                </a:gridCol>
                <a:gridCol w="1937327">
                  <a:extLst>
                    <a:ext uri="{9D8B030D-6E8A-4147-A177-3AD203B41FA5}">
                      <a16:colId xmlns:a16="http://schemas.microsoft.com/office/drawing/2014/main" val="180252157"/>
                    </a:ext>
                  </a:extLst>
                </a:gridCol>
                <a:gridCol w="2032000">
                  <a:extLst>
                    <a:ext uri="{9D8B030D-6E8A-4147-A177-3AD203B41FA5}">
                      <a16:colId xmlns:a16="http://schemas.microsoft.com/office/drawing/2014/main" val="320742515"/>
                    </a:ext>
                  </a:extLst>
                </a:gridCol>
              </a:tblGrid>
              <a:tr h="641035">
                <a:tc>
                  <a:txBody>
                    <a:bodyPr/>
                    <a:lstStyle/>
                    <a:p>
                      <a:r>
                        <a:rPr lang="pt-BR" dirty="0"/>
                        <a:t>ID_CLIENTES_FILMES</a:t>
                      </a:r>
                    </a:p>
                  </a:txBody>
                  <a:tcPr/>
                </a:tc>
                <a:tc>
                  <a:txBody>
                    <a:bodyPr/>
                    <a:lstStyle/>
                    <a:p>
                      <a:r>
                        <a:rPr lang="pt-BR" dirty="0"/>
                        <a:t>ID_USUARIO (FK)</a:t>
                      </a:r>
                    </a:p>
                  </a:txBody>
                  <a:tcPr/>
                </a:tc>
                <a:tc>
                  <a:txBody>
                    <a:bodyPr/>
                    <a:lstStyle/>
                    <a:p>
                      <a:r>
                        <a:rPr lang="pt-BR" dirty="0"/>
                        <a:t>ID_FILME (FK)</a:t>
                      </a:r>
                    </a:p>
                  </a:txBody>
                  <a:tcPr/>
                </a:tc>
                <a:tc>
                  <a:txBody>
                    <a:bodyPr/>
                    <a:lstStyle/>
                    <a:p>
                      <a:r>
                        <a:rPr lang="pt-BR" dirty="0" smtClean="0"/>
                        <a:t>DATA_ALUGUEL</a:t>
                      </a:r>
                      <a:endParaRPr lang="pt-BR" dirty="0"/>
                    </a:p>
                  </a:txBody>
                  <a:tcPr/>
                </a:tc>
                <a:extLst>
                  <a:ext uri="{0D108BD9-81ED-4DB2-BD59-A6C34878D82A}">
                    <a16:rowId xmlns:a16="http://schemas.microsoft.com/office/drawing/2014/main" val="1279342074"/>
                  </a:ext>
                </a:extLst>
              </a:tr>
              <a:tr h="371393">
                <a:tc>
                  <a:txBody>
                    <a:bodyPr/>
                    <a:lstStyle/>
                    <a:p>
                      <a:r>
                        <a:rPr lang="pt-BR" dirty="0" smtClean="0"/>
                        <a:t>NUMERICO</a:t>
                      </a:r>
                      <a:endParaRPr lang="pt-BR" dirty="0"/>
                    </a:p>
                  </a:txBody>
                  <a:tcPr/>
                </a:tc>
                <a:tc>
                  <a:txBody>
                    <a:bodyPr/>
                    <a:lstStyle/>
                    <a:p>
                      <a:r>
                        <a:rPr lang="pt-BR" dirty="0" smtClean="0"/>
                        <a:t>NUMERICO</a:t>
                      </a:r>
                      <a:endParaRPr lang="pt-BR" dirty="0"/>
                    </a:p>
                  </a:txBody>
                  <a:tcPr/>
                </a:tc>
                <a:tc>
                  <a:txBody>
                    <a:bodyPr/>
                    <a:lstStyle/>
                    <a:p>
                      <a:r>
                        <a:rPr lang="pt-BR" dirty="0" smtClean="0"/>
                        <a:t>NUMERICO</a:t>
                      </a:r>
                      <a:endParaRPr lang="pt-BR" dirty="0"/>
                    </a:p>
                  </a:txBody>
                  <a:tcPr/>
                </a:tc>
                <a:tc>
                  <a:txBody>
                    <a:bodyPr/>
                    <a:lstStyle/>
                    <a:p>
                      <a:r>
                        <a:rPr lang="pt-BR" dirty="0"/>
                        <a:t>DATE</a:t>
                      </a:r>
                    </a:p>
                  </a:txBody>
                  <a:tcPr/>
                </a:tc>
                <a:extLst>
                  <a:ext uri="{0D108BD9-81ED-4DB2-BD59-A6C34878D82A}">
                    <a16:rowId xmlns:a16="http://schemas.microsoft.com/office/drawing/2014/main" val="2932973394"/>
                  </a:ext>
                </a:extLst>
              </a:tr>
            </a:tbl>
          </a:graphicData>
        </a:graphic>
      </p:graphicFrame>
      <p:cxnSp>
        <p:nvCxnSpPr>
          <p:cNvPr id="4" name="Conector de Seta Reta 3"/>
          <p:cNvCxnSpPr/>
          <p:nvPr/>
        </p:nvCxnSpPr>
        <p:spPr>
          <a:xfrm flipH="1" flipV="1">
            <a:off x="1561514" y="3229256"/>
            <a:ext cx="5725551" cy="877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ector de Seta Reta 5"/>
          <p:cNvCxnSpPr/>
          <p:nvPr/>
        </p:nvCxnSpPr>
        <p:spPr>
          <a:xfrm flipH="1" flipV="1">
            <a:off x="1252785" y="1879742"/>
            <a:ext cx="2221935" cy="3817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ector de Seta Reta 7"/>
          <p:cNvCxnSpPr/>
          <p:nvPr/>
        </p:nvCxnSpPr>
        <p:spPr>
          <a:xfrm flipH="1" flipV="1">
            <a:off x="1730813" y="4614203"/>
            <a:ext cx="3769655" cy="1246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65093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13A4F36670E64428312E5951326A43C" ma:contentTypeVersion="7" ma:contentTypeDescription="Crie um novo documento." ma:contentTypeScope="" ma:versionID="1398b22ae3761831017820453c94751b">
  <xsd:schema xmlns:xsd="http://www.w3.org/2001/XMLSchema" xmlns:xs="http://www.w3.org/2001/XMLSchema" xmlns:p="http://schemas.microsoft.com/office/2006/metadata/properties" xmlns:ns2="992b736c-985a-4f8a-9dc8-6a16b959ba5f" targetNamespace="http://schemas.microsoft.com/office/2006/metadata/properties" ma:root="true" ma:fieldsID="2e7d54a310ef01ec6c4632fdbda42c3e" ns2:_="">
    <xsd:import namespace="992b736c-985a-4f8a-9dc8-6a16b959ba5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2b736c-985a-4f8a-9dc8-6a16b959ba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AB34808-2448-4DA2-89A4-2018D91ADC41}">
  <ds:schemaRefs>
    <ds:schemaRef ds:uri="http://schemas.microsoft.com/office/2006/metadata/properties"/>
    <ds:schemaRef ds:uri="http://schemas.microsoft.com/office/infopath/2007/PartnerControls"/>
    <ds:schemaRef ds:uri="67dbba2e-834b-4b54-a42b-28b5f24cdffd"/>
  </ds:schemaRefs>
</ds:datastoreItem>
</file>

<file path=customXml/itemProps2.xml><?xml version="1.0" encoding="utf-8"?>
<ds:datastoreItem xmlns:ds="http://schemas.openxmlformats.org/officeDocument/2006/customXml" ds:itemID="{68D56CC1-CC54-42EC-98BB-CA82308FE283}">
  <ds:schemaRefs>
    <ds:schemaRef ds:uri="http://schemas.microsoft.com/sharepoint/v3/contenttype/forms"/>
  </ds:schemaRefs>
</ds:datastoreItem>
</file>

<file path=customXml/itemProps3.xml><?xml version="1.0" encoding="utf-8"?>
<ds:datastoreItem xmlns:ds="http://schemas.openxmlformats.org/officeDocument/2006/customXml" ds:itemID="{ABB8B548-2B70-4B03-B8C0-6159175DABA2}"/>
</file>

<file path=docProps/app.xml><?xml version="1.0" encoding="utf-8"?>
<Properties xmlns="http://schemas.openxmlformats.org/officeDocument/2006/extended-properties" xmlns:vt="http://schemas.openxmlformats.org/officeDocument/2006/docPropsVTypes">
  <Template/>
  <TotalTime>133</TotalTime>
  <Words>104</Words>
  <Application>Microsoft Office PowerPoint</Application>
  <PresentationFormat>Widescreen</PresentationFormat>
  <Paragraphs>71</Paragraphs>
  <Slides>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vt:i4>
      </vt:variant>
    </vt:vector>
  </HeadingPairs>
  <TitlesOfParts>
    <vt:vector size="8" baseType="lpstr">
      <vt:lpstr>Arial</vt:lpstr>
      <vt:lpstr>Calibri</vt:lpstr>
      <vt:lpstr>Calibri Light</vt:lpstr>
      <vt:lpstr>Symbol</vt:lpstr>
      <vt:lpstr>Tema do Office</vt:lpstr>
      <vt:lpstr>Apresentação do PowerPoint</vt:lpstr>
      <vt:lpstr>Apresentação do PowerPoint</vt:lpstr>
      <vt:lpstr>Modelo Lógico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AlugueSemSairDeCasa</dc:title>
  <cp:lastModifiedBy>Usuário do Windows</cp:lastModifiedBy>
  <cp:revision>4</cp:revision>
  <dcterms:created xsi:type="dcterms:W3CDTF">2020-10-23T12:45:22Z</dcterms:created>
  <dcterms:modified xsi:type="dcterms:W3CDTF">2020-11-06T12:35:25Z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0x010100913A4F36670E64428312E5951326A43C</vt:lpwstr>
  </property>
</Properties>
</file>