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350" r:id="rId3"/>
    <p:sldId id="346" r:id="rId4"/>
    <p:sldId id="347" r:id="rId5"/>
    <p:sldId id="348" r:id="rId6"/>
    <p:sldId id="355" r:id="rId7"/>
    <p:sldId id="356" r:id="rId8"/>
    <p:sldId id="370" r:id="rId9"/>
    <p:sldId id="357" r:id="rId10"/>
    <p:sldId id="358" r:id="rId11"/>
    <p:sldId id="371" r:id="rId12"/>
    <p:sldId id="359" r:id="rId13"/>
    <p:sldId id="372" r:id="rId14"/>
    <p:sldId id="373" r:id="rId15"/>
    <p:sldId id="374" r:id="rId16"/>
  </p:sldIdLst>
  <p:sldSz cx="9144000" cy="6858000" type="screen4x3"/>
  <p:notesSz cx="6794500" cy="9906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4" autoAdjust="0"/>
    <p:restoredTop sz="94660"/>
  </p:normalViewPr>
  <p:slideViewPr>
    <p:cSldViewPr>
      <p:cViewPr>
        <p:scale>
          <a:sx n="91" d="100"/>
          <a:sy n="91" d="100"/>
        </p:scale>
        <p:origin x="-1224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939" tIns="47969" rIns="95939" bIns="47969" numCol="1" anchor="t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939" tIns="47969" rIns="95939" bIns="47969" numCol="1" anchor="b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fld id="{2DDD1E97-DB56-4D92-BD2F-81A8A0C1D1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778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939" tIns="47969" rIns="95939" bIns="47969" numCol="1" anchor="t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25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05350"/>
            <a:ext cx="49815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25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939" tIns="47969" rIns="95939" bIns="47969" numCol="1" anchor="b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25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fld id="{8D2B3616-95E8-450A-ADDC-64BB855399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597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349B299-3462-4352-85F5-67907BB4DB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40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F9057-478B-442F-A434-522882BBDB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50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CCA62-6FF3-44E3-84C7-88FCEBE691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37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A9A8-C559-4B65-B1CA-81D98CD427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33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03DAD-0DAA-4090-8105-E12109A17B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3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40D60-D69B-440C-8071-A03DAFC7A5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5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4F75C-B0B6-42BE-AF2D-3A941A9A06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00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D5BFB-444F-4D44-8396-88BCB9EB11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35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2C1A4-27B9-403A-8708-486CB4D278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60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EE040-E5A7-4867-B697-4C57FA0BE6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8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82629-B5BF-4833-928B-44F5FB5614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42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3E25FBD-A760-4425-9A94-8151FF3017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349500"/>
            <a:ext cx="8567737" cy="1143000"/>
          </a:xfrm>
        </p:spPr>
        <p:txBody>
          <a:bodyPr/>
          <a:lstStyle/>
          <a:p>
            <a:pPr algn="ctr" eaLnBrk="1" hangingPunct="1"/>
            <a:r>
              <a:rPr lang="pt-BR" sz="4100" smtClean="0"/>
              <a:t>Programação de Sítios Internet</a:t>
            </a:r>
            <a:br>
              <a:rPr lang="pt-BR" sz="4100" smtClean="0"/>
            </a:br>
            <a:endParaRPr lang="pt-BR" sz="4100" smtClean="0"/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4724400" y="4876800"/>
            <a:ext cx="39481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400"/>
              <a:t>Profª Vânia Somaio Teixeira</a:t>
            </a:r>
          </a:p>
          <a:p>
            <a:pPr eaLnBrk="1" hangingPunct="1">
              <a:spcBef>
                <a:spcPct val="50000"/>
              </a:spcBef>
            </a:pPr>
            <a:endParaRPr lang="pt-BR" sz="2400"/>
          </a:p>
          <a:p>
            <a:pPr eaLnBrk="1" hangingPunct="1">
              <a:spcBef>
                <a:spcPct val="50000"/>
              </a:spcBef>
            </a:pP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404664"/>
            <a:ext cx="7632848" cy="1143000"/>
          </a:xfrm>
          <a:noFill/>
        </p:spPr>
        <p:txBody>
          <a:bodyPr/>
          <a:lstStyle/>
          <a:p>
            <a:r>
              <a:rPr lang="pt-BR" dirty="0" smtClean="0"/>
              <a:t>Propriedades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4683968"/>
          </a:xfrm>
        </p:spPr>
        <p:txBody>
          <a:bodyPr/>
          <a:lstStyle/>
          <a:p>
            <a:pPr algn="just">
              <a:defRPr/>
            </a:pPr>
            <a:r>
              <a:rPr lang="pt-BR" sz="2800" dirty="0" err="1" smtClean="0"/>
              <a:t>childNodes</a:t>
            </a:r>
            <a:r>
              <a:rPr lang="pt-BR" sz="2800" dirty="0" smtClean="0"/>
              <a:t> – </a:t>
            </a:r>
            <a:r>
              <a:rPr lang="pt-BR" sz="2400" dirty="0"/>
              <a:t>retorna a listagem dos nós que sejam filhos de um nó tipo elemento</a:t>
            </a:r>
            <a:r>
              <a:rPr lang="pt-BR" sz="2800" dirty="0" smtClean="0"/>
              <a:t>;</a:t>
            </a:r>
            <a:endParaRPr lang="pt-BR" sz="2400" dirty="0" smtClean="0"/>
          </a:p>
          <a:p>
            <a:pPr algn="just">
              <a:defRPr/>
            </a:pPr>
            <a:r>
              <a:rPr lang="pt-BR" sz="2800" smtClean="0"/>
              <a:t>parentNode</a:t>
            </a:r>
            <a:r>
              <a:rPr lang="pt-BR" sz="2800" dirty="0" smtClean="0"/>
              <a:t> </a:t>
            </a:r>
            <a:r>
              <a:rPr lang="pt-BR" sz="2400" dirty="0"/>
              <a:t>– </a:t>
            </a:r>
            <a:r>
              <a:rPr lang="pt-BR" sz="2400" dirty="0" smtClean="0"/>
              <a:t>retorna o nó que é elemento pai do nó especificado;</a:t>
            </a:r>
          </a:p>
          <a:p>
            <a:pPr algn="just">
              <a:defRPr/>
            </a:pPr>
            <a:r>
              <a:rPr lang="pt-BR" sz="2800" dirty="0" err="1" smtClean="0"/>
              <a:t>firstChild</a:t>
            </a:r>
            <a:r>
              <a:rPr lang="pt-BR" sz="2400" dirty="0" smtClean="0"/>
              <a:t> </a:t>
            </a:r>
            <a:r>
              <a:rPr lang="pt-BR" sz="2400" dirty="0"/>
              <a:t>– </a:t>
            </a:r>
            <a:r>
              <a:rPr lang="pt-BR" sz="2400" dirty="0" smtClean="0"/>
              <a:t>retorna o nó-primeiro filho de um nó tipo elemento;</a:t>
            </a:r>
          </a:p>
          <a:p>
            <a:pPr algn="just">
              <a:defRPr/>
            </a:pPr>
            <a:r>
              <a:rPr lang="pt-BR" sz="2800" dirty="0" err="1"/>
              <a:t>lastChild</a:t>
            </a:r>
            <a:r>
              <a:rPr lang="pt-BR" sz="2800" dirty="0"/>
              <a:t> -</a:t>
            </a:r>
            <a:r>
              <a:rPr lang="pt-BR" sz="2400" dirty="0" smtClean="0"/>
              <a:t> </a:t>
            </a:r>
            <a:r>
              <a:rPr lang="pt-BR" sz="2400" dirty="0"/>
              <a:t>retorna o </a:t>
            </a:r>
            <a:r>
              <a:rPr lang="pt-BR" sz="2400" dirty="0" smtClean="0"/>
              <a:t>nó-último </a:t>
            </a:r>
            <a:r>
              <a:rPr lang="pt-BR" sz="2400" dirty="0"/>
              <a:t>filho de um nó tipo elemento</a:t>
            </a:r>
            <a:r>
              <a:rPr lang="pt-BR" sz="2400" dirty="0" smtClean="0"/>
              <a:t>;</a:t>
            </a:r>
          </a:p>
          <a:p>
            <a:pPr algn="just">
              <a:defRPr/>
            </a:pPr>
            <a:r>
              <a:rPr lang="pt-BR" sz="2800" dirty="0" err="1"/>
              <a:t>previousSibling</a:t>
            </a:r>
            <a:r>
              <a:rPr lang="pt-BR" sz="2800" dirty="0"/>
              <a:t> –</a:t>
            </a:r>
            <a:r>
              <a:rPr lang="pt-BR" sz="2400" dirty="0" smtClean="0"/>
              <a:t> retorna o nó-irmão que se encontra imediatamente antes do nó especificado;</a:t>
            </a:r>
            <a:endParaRPr lang="pt-BR" sz="2400" dirty="0"/>
          </a:p>
          <a:p>
            <a:pPr algn="just">
              <a:defRPr/>
            </a:pPr>
            <a:endParaRPr lang="pt-BR" sz="2400" dirty="0" smtClean="0"/>
          </a:p>
          <a:p>
            <a:pPr algn="just">
              <a:defRPr/>
            </a:pPr>
            <a:endParaRPr lang="pt-BR" sz="2400" dirty="0"/>
          </a:p>
          <a:p>
            <a:pPr algn="just">
              <a:defRPr/>
            </a:pPr>
            <a:endParaRPr lang="pt-BR" sz="2400" dirty="0" smtClean="0"/>
          </a:p>
          <a:p>
            <a:pPr algn="just">
              <a:defRPr/>
            </a:pPr>
            <a:endParaRPr lang="pt-BR" sz="2400" dirty="0"/>
          </a:p>
          <a:p>
            <a:pPr marL="0" indent="0" algn="just">
              <a:buNone/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732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404664"/>
            <a:ext cx="7632848" cy="1143000"/>
          </a:xfrm>
          <a:noFill/>
        </p:spPr>
        <p:txBody>
          <a:bodyPr/>
          <a:lstStyle/>
          <a:p>
            <a:r>
              <a:rPr lang="pt-BR" dirty="0" smtClean="0"/>
              <a:t>Propriedades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4683968"/>
          </a:xfrm>
        </p:spPr>
        <p:txBody>
          <a:bodyPr/>
          <a:lstStyle/>
          <a:p>
            <a:pPr algn="just">
              <a:defRPr/>
            </a:pPr>
            <a:r>
              <a:rPr lang="pt-BR" sz="2800" dirty="0" err="1" smtClean="0"/>
              <a:t>nextSibling</a:t>
            </a:r>
            <a:r>
              <a:rPr lang="pt-BR" sz="2800" dirty="0" smtClean="0"/>
              <a:t> </a:t>
            </a:r>
            <a:r>
              <a:rPr lang="pt-BR" sz="2800" dirty="0"/>
              <a:t>–</a:t>
            </a:r>
            <a:r>
              <a:rPr lang="pt-BR" sz="2400" dirty="0" smtClean="0"/>
              <a:t> retorna o nó-irmão que se encontra imediatamente após do nó especificado.</a:t>
            </a:r>
          </a:p>
          <a:p>
            <a:pPr algn="just">
              <a:defRPr/>
            </a:pPr>
            <a:endParaRPr lang="pt-BR" sz="2400" dirty="0"/>
          </a:p>
          <a:p>
            <a:pPr algn="just">
              <a:defRPr/>
            </a:pPr>
            <a:r>
              <a:rPr lang="pt-BR" sz="2400" b="1" dirty="0" smtClean="0"/>
              <a:t>Obs.: </a:t>
            </a:r>
            <a:r>
              <a:rPr lang="pt-BR" sz="2400" dirty="0" smtClean="0"/>
              <a:t>Caso não haja o parentesco procurado retorna </a:t>
            </a:r>
            <a:r>
              <a:rPr lang="pt-BR" sz="2400" dirty="0" err="1" smtClean="0"/>
              <a:t>null</a:t>
            </a:r>
            <a:r>
              <a:rPr lang="pt-BR" sz="2400" dirty="0" smtClean="0"/>
              <a:t>.</a:t>
            </a:r>
          </a:p>
          <a:p>
            <a:pPr algn="just">
              <a:defRPr/>
            </a:pPr>
            <a:endParaRPr lang="pt-BR" sz="2400" dirty="0"/>
          </a:p>
          <a:p>
            <a:pPr algn="just">
              <a:defRPr/>
            </a:pPr>
            <a:endParaRPr lang="pt-BR" sz="2400" dirty="0" smtClean="0"/>
          </a:p>
          <a:p>
            <a:pPr algn="just">
              <a:defRPr/>
            </a:pPr>
            <a:endParaRPr lang="pt-BR" sz="2400" dirty="0"/>
          </a:p>
          <a:p>
            <a:pPr marL="0" indent="0" algn="just">
              <a:buNone/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5343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pt-BR" dirty="0" smtClean="0"/>
              <a:t>Métodos para nós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4572000"/>
          </a:xfrm>
        </p:spPr>
        <p:txBody>
          <a:bodyPr/>
          <a:lstStyle/>
          <a:p>
            <a:pPr algn="just">
              <a:defRPr/>
            </a:pPr>
            <a:r>
              <a:rPr lang="pt-BR" sz="3600" dirty="0" err="1" smtClean="0"/>
              <a:t>hasAttributes</a:t>
            </a:r>
            <a:r>
              <a:rPr lang="pt-BR" sz="3600" dirty="0" smtClean="0"/>
              <a:t>(nome) – inspeciona o nó verificando a existência de atributos retornando </a:t>
            </a:r>
            <a:r>
              <a:rPr lang="pt-BR" sz="3600" dirty="0" err="1" smtClean="0"/>
              <a:t>true</a:t>
            </a:r>
            <a:r>
              <a:rPr lang="pt-BR" sz="3600" dirty="0" smtClean="0"/>
              <a:t> ou false – IE não tem suporte a esse método;</a:t>
            </a:r>
          </a:p>
          <a:p>
            <a:pPr algn="just">
              <a:defRPr/>
            </a:pPr>
            <a:r>
              <a:rPr lang="pt-BR" sz="3600" dirty="0" err="1" smtClean="0"/>
              <a:t>appendChild</a:t>
            </a:r>
            <a:r>
              <a:rPr lang="pt-BR" sz="3600" dirty="0" smtClean="0"/>
              <a:t>(filho) – insere um elemento-filho em um nó conforme especificado no parâmetro filho;</a:t>
            </a:r>
          </a:p>
          <a:p>
            <a:pPr algn="just">
              <a:defRPr/>
            </a:pPr>
            <a:endParaRPr lang="pt-BR" sz="36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8970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pt-BR" dirty="0" smtClean="0"/>
              <a:t>Métodos para nós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4572000"/>
          </a:xfrm>
        </p:spPr>
        <p:txBody>
          <a:bodyPr/>
          <a:lstStyle/>
          <a:p>
            <a:pPr algn="just">
              <a:defRPr/>
            </a:pPr>
            <a:r>
              <a:rPr lang="pt-BR" sz="3600" dirty="0" err="1" smtClean="0"/>
              <a:t>cloneNode</a:t>
            </a:r>
            <a:r>
              <a:rPr lang="pt-BR" sz="3600" dirty="0" smtClean="0"/>
              <a:t>(booleano) – destina-se a criar cópia de um nó. O parâmetro booleano serve para dizer se os filhos do nó também serão copiados;</a:t>
            </a:r>
          </a:p>
          <a:p>
            <a:pPr algn="just">
              <a:defRPr/>
            </a:pPr>
            <a:r>
              <a:rPr lang="pt-BR" sz="3600" dirty="0" err="1" smtClean="0"/>
              <a:t>hasChildNodes</a:t>
            </a:r>
            <a:r>
              <a:rPr lang="pt-BR" sz="3600" dirty="0" smtClean="0"/>
              <a:t>() – verifica a existência de nós-filhos e retorna </a:t>
            </a:r>
            <a:r>
              <a:rPr lang="pt-BR" sz="3600" dirty="0" err="1" smtClean="0"/>
              <a:t>true</a:t>
            </a:r>
            <a:r>
              <a:rPr lang="pt-BR" sz="3600" dirty="0" smtClean="0"/>
              <a:t> ou false;</a:t>
            </a:r>
          </a:p>
          <a:p>
            <a:pPr algn="just">
              <a:defRPr/>
            </a:pPr>
            <a:endParaRPr lang="pt-BR" sz="36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429031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pt-BR" dirty="0" smtClean="0"/>
              <a:t>Interface </a:t>
            </a:r>
            <a:r>
              <a:rPr lang="pt-BR" dirty="0" err="1" smtClean="0"/>
              <a:t>DOMException</a:t>
            </a:r>
            <a:endParaRPr lang="pt-B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4572000"/>
          </a:xfrm>
        </p:spPr>
        <p:txBody>
          <a:bodyPr/>
          <a:lstStyle/>
          <a:p>
            <a:pPr algn="just">
              <a:defRPr/>
            </a:pPr>
            <a:r>
              <a:rPr lang="pt-BR" sz="3600" dirty="0" smtClean="0"/>
              <a:t>Trata erros ou exceções, ou seja, quando uma operação qualquer do DOM se torna impossível de realizar.</a:t>
            </a:r>
          </a:p>
          <a:p>
            <a:pPr algn="just">
              <a:defRPr/>
            </a:pPr>
            <a:r>
              <a:rPr lang="pt-BR" sz="3600" dirty="0" smtClean="0"/>
              <a:t>Utiliza-se </a:t>
            </a:r>
            <a:r>
              <a:rPr lang="pt-BR" sz="3600" dirty="0" err="1" smtClean="0"/>
              <a:t>try</a:t>
            </a:r>
            <a:r>
              <a:rPr lang="pt-BR" sz="3600" dirty="0" smtClean="0"/>
              <a:t>-catch;</a:t>
            </a:r>
          </a:p>
          <a:p>
            <a:pPr algn="just">
              <a:defRPr/>
            </a:pPr>
            <a:r>
              <a:rPr lang="pt-BR" sz="3600" dirty="0" smtClean="0"/>
              <a:t>Apresenta pouca utilidade na prática.</a:t>
            </a:r>
          </a:p>
          <a:p>
            <a:pPr algn="just">
              <a:defRPr/>
            </a:pPr>
            <a:endParaRPr lang="pt-BR" sz="36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60523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pt-BR" dirty="0" smtClean="0"/>
              <a:t>Interfaces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4572000"/>
          </a:xfrm>
        </p:spPr>
        <p:txBody>
          <a:bodyPr/>
          <a:lstStyle/>
          <a:p>
            <a:pPr algn="just">
              <a:defRPr/>
            </a:pPr>
            <a:r>
              <a:rPr lang="pt-BR" sz="3600" dirty="0" smtClean="0"/>
              <a:t>O DOM prevê outras interfaces, mas foram abordadas as </a:t>
            </a:r>
            <a:r>
              <a:rPr lang="pt-BR" sz="3600" smtClean="0"/>
              <a:t>mais utilizadas.</a:t>
            </a:r>
            <a:endParaRPr lang="pt-BR" sz="3600" dirty="0" smtClean="0"/>
          </a:p>
          <a:p>
            <a:pPr algn="just">
              <a:defRPr/>
            </a:pPr>
            <a:endParaRPr lang="pt-BR" sz="36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17070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162800" cy="1143000"/>
          </a:xfrm>
          <a:noFill/>
        </p:spPr>
        <p:txBody>
          <a:bodyPr/>
          <a:lstStyle/>
          <a:p>
            <a:r>
              <a:rPr lang="pt-BR" dirty="0" smtClean="0"/>
              <a:t>DOM Core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4683968"/>
          </a:xfrm>
        </p:spPr>
        <p:txBody>
          <a:bodyPr/>
          <a:lstStyle/>
          <a:p>
            <a:pPr algn="just">
              <a:defRPr/>
            </a:pPr>
            <a:r>
              <a:rPr lang="pt-BR" sz="2800" dirty="0" smtClean="0"/>
              <a:t>É uma API (</a:t>
            </a:r>
            <a:r>
              <a:rPr lang="pt-BR" sz="2800" dirty="0" err="1" smtClean="0"/>
              <a:t>Application</a:t>
            </a:r>
            <a:r>
              <a:rPr lang="pt-BR" sz="2800" dirty="0" smtClean="0"/>
              <a:t> </a:t>
            </a:r>
            <a:r>
              <a:rPr lang="pt-BR" sz="2800" dirty="0" err="1" smtClean="0"/>
              <a:t>Programming</a:t>
            </a:r>
            <a:r>
              <a:rPr lang="pt-BR" sz="2800" dirty="0" smtClean="0"/>
              <a:t> Interface) que define um conjunto de objetos e interfaces para acessar e manipular os objetos de um documento;</a:t>
            </a:r>
          </a:p>
          <a:p>
            <a:pPr algn="just">
              <a:defRPr/>
            </a:pPr>
            <a:r>
              <a:rPr lang="pt-BR" sz="2800" dirty="0" smtClean="0"/>
              <a:t>A funcionalidades dessa API permite acessar e manipular conteúdos HTML e XML;</a:t>
            </a:r>
          </a:p>
          <a:p>
            <a:pPr algn="just">
              <a:defRPr/>
            </a:pPr>
            <a:r>
              <a:rPr lang="pt-BR" sz="2800" dirty="0" smtClean="0"/>
              <a:t>É uma especificação W3C e pode ser utilizada em qualquer ambiente e aplicação, bem como por qualquer linguagem de programação. </a:t>
            </a:r>
          </a:p>
          <a:p>
            <a:pPr algn="just">
              <a:defRPr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2128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162800" cy="1143000"/>
          </a:xfrm>
          <a:noFill/>
        </p:spPr>
        <p:txBody>
          <a:bodyPr/>
          <a:lstStyle/>
          <a:p>
            <a:r>
              <a:rPr lang="pt-BR" dirty="0" smtClean="0"/>
              <a:t>DOM Core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4572000"/>
          </a:xfrm>
        </p:spPr>
        <p:txBody>
          <a:bodyPr/>
          <a:lstStyle/>
          <a:p>
            <a:pPr algn="just">
              <a:defRPr/>
            </a:pPr>
            <a:r>
              <a:rPr lang="pt-BR" sz="2800" dirty="0" smtClean="0"/>
              <a:t>Representa os documentos como uma hierarquia de objetos (árvore) denominados nós e alguns tipos de nós podem ter filhos.</a:t>
            </a:r>
          </a:p>
          <a:p>
            <a:pPr marL="0" indent="0" algn="just">
              <a:buNone/>
              <a:defRPr/>
            </a:pPr>
            <a:r>
              <a:rPr lang="pt-BR" sz="1600" dirty="0" smtClean="0"/>
              <a:t>&lt;!</a:t>
            </a:r>
            <a:r>
              <a:rPr lang="pt-BR" sz="1600" dirty="0"/>
              <a:t>DOCTYPE </a:t>
            </a:r>
            <a:r>
              <a:rPr lang="pt-BR" sz="1600" dirty="0" err="1"/>
              <a:t>html</a:t>
            </a:r>
            <a:r>
              <a:rPr lang="pt-BR" sz="1600" dirty="0"/>
              <a:t>&gt;</a:t>
            </a:r>
          </a:p>
          <a:p>
            <a:pPr marL="0" indent="0" algn="just">
              <a:buNone/>
              <a:defRPr/>
            </a:pPr>
            <a:r>
              <a:rPr lang="pt-BR" sz="1600" dirty="0"/>
              <a:t>&lt;</a:t>
            </a:r>
            <a:r>
              <a:rPr lang="pt-BR" sz="1600" dirty="0" err="1"/>
              <a:t>html</a:t>
            </a:r>
            <a:r>
              <a:rPr lang="pt-BR" sz="1600" dirty="0"/>
              <a:t>&gt;</a:t>
            </a:r>
          </a:p>
          <a:p>
            <a:pPr marL="0" indent="0" algn="just">
              <a:buNone/>
              <a:defRPr/>
            </a:pPr>
            <a:r>
              <a:rPr lang="pt-BR" sz="1600" dirty="0"/>
              <a:t>	&lt;</a:t>
            </a:r>
            <a:r>
              <a:rPr lang="pt-BR" sz="1600" dirty="0" err="1"/>
              <a:t>head</a:t>
            </a:r>
            <a:r>
              <a:rPr lang="pt-BR" sz="1600" dirty="0"/>
              <a:t>&gt;</a:t>
            </a:r>
          </a:p>
          <a:p>
            <a:pPr marL="0" indent="0" algn="just">
              <a:buNone/>
              <a:defRPr/>
            </a:pPr>
            <a:r>
              <a:rPr lang="pt-BR" sz="1600" dirty="0"/>
              <a:t>		&lt;</a:t>
            </a:r>
            <a:r>
              <a:rPr lang="pt-BR" sz="1600" dirty="0" err="1"/>
              <a:t>title</a:t>
            </a:r>
            <a:r>
              <a:rPr lang="pt-BR" sz="1600" dirty="0"/>
              <a:t>&gt;Estrutura em </a:t>
            </a:r>
            <a:r>
              <a:rPr lang="pt-BR" sz="1600" dirty="0" err="1"/>
              <a:t>Árvore</a:t>
            </a:r>
            <a:r>
              <a:rPr lang="pt-BR" sz="1600" dirty="0"/>
              <a:t>&lt;/</a:t>
            </a:r>
            <a:r>
              <a:rPr lang="pt-BR" sz="1600" dirty="0" err="1"/>
              <a:t>title</a:t>
            </a:r>
            <a:r>
              <a:rPr lang="pt-BR" sz="1600" dirty="0"/>
              <a:t>&gt;</a:t>
            </a:r>
          </a:p>
          <a:p>
            <a:pPr marL="0" indent="0" algn="just">
              <a:buNone/>
              <a:defRPr/>
            </a:pPr>
            <a:r>
              <a:rPr lang="pt-BR" sz="1600" dirty="0"/>
              <a:t>	&lt;/</a:t>
            </a:r>
            <a:r>
              <a:rPr lang="pt-BR" sz="1600" dirty="0" err="1"/>
              <a:t>head</a:t>
            </a:r>
            <a:r>
              <a:rPr lang="pt-BR" sz="1600" dirty="0"/>
              <a:t>&gt;</a:t>
            </a:r>
          </a:p>
          <a:p>
            <a:pPr marL="0" indent="0" algn="just">
              <a:buNone/>
              <a:defRPr/>
            </a:pPr>
            <a:r>
              <a:rPr lang="pt-BR" sz="1600" dirty="0"/>
              <a:t>	&lt;</a:t>
            </a:r>
            <a:r>
              <a:rPr lang="pt-BR" sz="1600" dirty="0" err="1"/>
              <a:t>body</a:t>
            </a:r>
            <a:r>
              <a:rPr lang="pt-BR" sz="1600" dirty="0"/>
              <a:t>&gt;</a:t>
            </a:r>
          </a:p>
          <a:p>
            <a:pPr marL="0" indent="0" algn="just">
              <a:buNone/>
              <a:defRPr/>
            </a:pPr>
            <a:r>
              <a:rPr lang="pt-BR" sz="1600" dirty="0"/>
              <a:t>		&lt;p id="par1"&gt;	</a:t>
            </a:r>
          </a:p>
          <a:p>
            <a:pPr marL="0" indent="0" algn="just">
              <a:buNone/>
              <a:defRPr/>
            </a:pPr>
            <a:r>
              <a:rPr lang="pt-BR" sz="1600" dirty="0"/>
              <a:t>			Este é um parágrafo!</a:t>
            </a:r>
          </a:p>
          <a:p>
            <a:pPr marL="0" indent="0" algn="just">
              <a:buNone/>
              <a:defRPr/>
            </a:pPr>
            <a:r>
              <a:rPr lang="pt-BR" sz="1600" dirty="0"/>
              <a:t>		&lt;/p&gt;</a:t>
            </a:r>
          </a:p>
          <a:p>
            <a:pPr marL="0" indent="0" algn="just">
              <a:buNone/>
              <a:defRPr/>
            </a:pPr>
            <a:r>
              <a:rPr lang="pt-BR" sz="1600" dirty="0"/>
              <a:t>	&lt;/</a:t>
            </a:r>
            <a:r>
              <a:rPr lang="pt-BR" sz="1600" dirty="0" err="1"/>
              <a:t>body</a:t>
            </a:r>
            <a:r>
              <a:rPr lang="pt-BR" sz="1600" dirty="0"/>
              <a:t>&gt;</a:t>
            </a:r>
          </a:p>
          <a:p>
            <a:pPr marL="0" indent="0" algn="just">
              <a:buNone/>
              <a:defRPr/>
            </a:pPr>
            <a:r>
              <a:rPr lang="pt-BR" sz="1600" dirty="0"/>
              <a:t>&lt;/</a:t>
            </a:r>
            <a:r>
              <a:rPr lang="pt-BR" sz="1600" dirty="0" err="1"/>
              <a:t>html</a:t>
            </a:r>
            <a:r>
              <a:rPr lang="pt-BR" sz="1600" dirty="0"/>
              <a:t>&gt;</a:t>
            </a:r>
            <a:endParaRPr lang="pt-B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162800" cy="1143000"/>
          </a:xfrm>
          <a:noFill/>
        </p:spPr>
        <p:txBody>
          <a:bodyPr/>
          <a:lstStyle/>
          <a:p>
            <a:r>
              <a:rPr lang="pt-BR" dirty="0" smtClean="0"/>
              <a:t>Estrutura em Árvore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117149" y="1988840"/>
            <a:ext cx="1728192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html</a:t>
            </a:r>
            <a:endParaRPr lang="pt-BR" dirty="0"/>
          </a:p>
        </p:txBody>
      </p:sp>
      <p:cxnSp>
        <p:nvCxnSpPr>
          <p:cNvPr id="4" name="Conector reto 3"/>
          <p:cNvCxnSpPr/>
          <p:nvPr/>
        </p:nvCxnSpPr>
        <p:spPr bwMode="auto">
          <a:xfrm>
            <a:off x="3981245" y="2696726"/>
            <a:ext cx="0" cy="3002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Conector reto 5"/>
          <p:cNvCxnSpPr/>
          <p:nvPr/>
        </p:nvCxnSpPr>
        <p:spPr bwMode="auto">
          <a:xfrm>
            <a:off x="2325061" y="2996952"/>
            <a:ext cx="313897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aixaDeTexto 8"/>
          <p:cNvSpPr txBox="1"/>
          <p:nvPr/>
        </p:nvSpPr>
        <p:spPr>
          <a:xfrm>
            <a:off x="1460965" y="3284984"/>
            <a:ext cx="1728192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head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599936" y="3284984"/>
            <a:ext cx="1728192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body</a:t>
            </a:r>
            <a:endParaRPr lang="pt-BR" dirty="0"/>
          </a:p>
        </p:txBody>
      </p:sp>
      <p:cxnSp>
        <p:nvCxnSpPr>
          <p:cNvPr id="8" name="Conector reto 7"/>
          <p:cNvCxnSpPr>
            <a:endCxn id="9" idx="0"/>
          </p:cNvCxnSpPr>
          <p:nvPr/>
        </p:nvCxnSpPr>
        <p:spPr bwMode="auto">
          <a:xfrm>
            <a:off x="2325061" y="2996952"/>
            <a:ext cx="0" cy="2880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ector reto 12"/>
          <p:cNvCxnSpPr>
            <a:endCxn id="10" idx="0"/>
          </p:cNvCxnSpPr>
          <p:nvPr/>
        </p:nvCxnSpPr>
        <p:spPr bwMode="auto">
          <a:xfrm>
            <a:off x="5464032" y="2996952"/>
            <a:ext cx="0" cy="2880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CaixaDeTexto 18"/>
          <p:cNvSpPr txBox="1"/>
          <p:nvPr/>
        </p:nvSpPr>
        <p:spPr>
          <a:xfrm>
            <a:off x="1460965" y="4437112"/>
            <a:ext cx="1728192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title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460965" y="5445224"/>
            <a:ext cx="1728192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599936" y="4365104"/>
            <a:ext cx="1728192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156176" y="5445224"/>
            <a:ext cx="1728192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964437" y="5418424"/>
            <a:ext cx="1728192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texto</a:t>
            </a:r>
            <a:endParaRPr lang="pt-BR" dirty="0"/>
          </a:p>
        </p:txBody>
      </p:sp>
      <p:cxnSp>
        <p:nvCxnSpPr>
          <p:cNvPr id="18" name="Conector reto 17"/>
          <p:cNvCxnSpPr>
            <a:stCxn id="9" idx="2"/>
            <a:endCxn id="19" idx="0"/>
          </p:cNvCxnSpPr>
          <p:nvPr/>
        </p:nvCxnSpPr>
        <p:spPr bwMode="auto">
          <a:xfrm>
            <a:off x="2325061" y="3992870"/>
            <a:ext cx="0" cy="44424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onector reto 24"/>
          <p:cNvCxnSpPr>
            <a:stCxn id="19" idx="2"/>
            <a:endCxn id="20" idx="0"/>
          </p:cNvCxnSpPr>
          <p:nvPr/>
        </p:nvCxnSpPr>
        <p:spPr bwMode="auto">
          <a:xfrm>
            <a:off x="2325061" y="5144998"/>
            <a:ext cx="0" cy="3002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Conector reto 26"/>
          <p:cNvCxnSpPr>
            <a:stCxn id="10" idx="2"/>
            <a:endCxn id="21" idx="0"/>
          </p:cNvCxnSpPr>
          <p:nvPr/>
        </p:nvCxnSpPr>
        <p:spPr bwMode="auto">
          <a:xfrm>
            <a:off x="5464032" y="3992870"/>
            <a:ext cx="0" cy="37223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ector reto 30"/>
          <p:cNvCxnSpPr>
            <a:stCxn id="21" idx="2"/>
            <a:endCxn id="23" idx="0"/>
          </p:cNvCxnSpPr>
          <p:nvPr/>
        </p:nvCxnSpPr>
        <p:spPr bwMode="auto">
          <a:xfrm flipH="1">
            <a:off x="4828533" y="5072990"/>
            <a:ext cx="635499" cy="34543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" name="Conector reto 4096"/>
          <p:cNvCxnSpPr>
            <a:stCxn id="21" idx="2"/>
            <a:endCxn id="22" idx="0"/>
          </p:cNvCxnSpPr>
          <p:nvPr/>
        </p:nvCxnSpPr>
        <p:spPr bwMode="auto">
          <a:xfrm>
            <a:off x="5464032" y="5072990"/>
            <a:ext cx="1556240" cy="37223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869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162800" cy="1143000"/>
          </a:xfrm>
          <a:noFill/>
        </p:spPr>
        <p:txBody>
          <a:bodyPr/>
          <a:lstStyle/>
          <a:p>
            <a:r>
              <a:rPr lang="pt-BR" dirty="0" smtClean="0"/>
              <a:t>Tipos de nós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4683968"/>
          </a:xfrm>
        </p:spPr>
        <p:txBody>
          <a:bodyPr/>
          <a:lstStyle/>
          <a:p>
            <a:pPr algn="just">
              <a:defRPr/>
            </a:pPr>
            <a:r>
              <a:rPr lang="pt-BR" sz="2400" dirty="0" smtClean="0"/>
              <a:t>O W3C especifica 12 nós, para o DOM HTML são utilizados os nós abaixo: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53488"/>
              </p:ext>
            </p:extLst>
          </p:nvPr>
        </p:nvGraphicFramePr>
        <p:xfrm>
          <a:off x="2483768" y="3573016"/>
          <a:ext cx="4015740" cy="1615440"/>
        </p:xfrm>
        <a:graphic>
          <a:graphicData uri="http://schemas.openxmlformats.org/drawingml/2006/table">
            <a:tbl>
              <a:tblPr/>
              <a:tblGrid>
                <a:gridCol w="1828800"/>
                <a:gridCol w="2186940"/>
              </a:tblGrid>
              <a:tr h="4038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Número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Tipos de Nós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Elemento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Atributo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Texto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5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8680"/>
            <a:ext cx="7560840" cy="1143000"/>
          </a:xfrm>
          <a:noFill/>
        </p:spPr>
        <p:txBody>
          <a:bodyPr/>
          <a:lstStyle/>
          <a:p>
            <a:r>
              <a:rPr lang="pt-BR" dirty="0" smtClean="0"/>
              <a:t>DOM Core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4683968"/>
          </a:xfrm>
        </p:spPr>
        <p:txBody>
          <a:bodyPr/>
          <a:lstStyle/>
          <a:p>
            <a:pPr algn="just">
              <a:defRPr/>
            </a:pPr>
            <a:r>
              <a:rPr lang="pt-BR" sz="2800" dirty="0" smtClean="0"/>
              <a:t>Especifica a interface:</a:t>
            </a:r>
          </a:p>
          <a:p>
            <a:pPr lvl="1" algn="just">
              <a:defRPr/>
            </a:pPr>
            <a:r>
              <a:rPr lang="pt-BR" sz="2400" dirty="0" err="1" smtClean="0"/>
              <a:t>NodeList</a:t>
            </a:r>
            <a:r>
              <a:rPr lang="pt-BR" sz="2400" dirty="0" smtClean="0"/>
              <a:t> – refere-se a uma lista ordenada de nós, como um conjunto de nós-filhos de um determinado nó ou um conjunto de elementos HTML retornados pelo método </a:t>
            </a:r>
            <a:r>
              <a:rPr lang="pt-BR" sz="2400" dirty="0" err="1" smtClean="0"/>
              <a:t>getElementsByTagName</a:t>
            </a:r>
            <a:r>
              <a:rPr lang="pt-BR" sz="2400" dirty="0" smtClean="0"/>
              <a:t>() da interface </a:t>
            </a:r>
            <a:r>
              <a:rPr lang="pt-BR" sz="2400" dirty="0" err="1" smtClean="0"/>
              <a:t>Element</a:t>
            </a:r>
            <a:r>
              <a:rPr lang="pt-BR" sz="2400" dirty="0" smtClean="0"/>
              <a:t>.</a:t>
            </a:r>
          </a:p>
          <a:p>
            <a:pPr algn="just">
              <a:defRPr/>
            </a:pPr>
            <a:r>
              <a:rPr lang="pt-BR" dirty="0" smtClean="0"/>
              <a:t>Propriedades: </a:t>
            </a:r>
          </a:p>
          <a:p>
            <a:pPr lvl="1" algn="just">
              <a:defRPr/>
            </a:pPr>
            <a:r>
              <a:rPr lang="pt-BR" dirty="0" err="1" smtClean="0"/>
              <a:t>length</a:t>
            </a:r>
            <a:r>
              <a:rPr lang="pt-BR" dirty="0" smtClean="0"/>
              <a:t> – quantidade de nós na lista;</a:t>
            </a:r>
          </a:p>
          <a:p>
            <a:pPr lvl="1" algn="just">
              <a:defRPr/>
            </a:pPr>
            <a:r>
              <a:rPr lang="pt-BR" dirty="0" smtClean="0"/>
              <a:t>item(índice) – retorna o nó especificado pelo índice.</a:t>
            </a:r>
          </a:p>
        </p:txBody>
      </p:sp>
    </p:spTree>
    <p:extLst>
      <p:ext uri="{BB962C8B-B14F-4D97-AF65-F5344CB8AC3E}">
        <p14:creationId xmlns:p14="http://schemas.microsoft.com/office/powerpoint/2010/main" val="309798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548680"/>
            <a:ext cx="7632848" cy="1143000"/>
          </a:xfrm>
          <a:noFill/>
        </p:spPr>
        <p:txBody>
          <a:bodyPr/>
          <a:lstStyle/>
          <a:p>
            <a:r>
              <a:rPr lang="pt-BR" dirty="0" smtClean="0"/>
              <a:t>Interfaces Fundamentais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4683968"/>
          </a:xfrm>
        </p:spPr>
        <p:txBody>
          <a:bodyPr/>
          <a:lstStyle/>
          <a:p>
            <a:pPr algn="just">
              <a:defRPr/>
            </a:pPr>
            <a:r>
              <a:rPr lang="pt-BR" sz="2800" dirty="0" err="1" smtClean="0"/>
              <a:t>Document</a:t>
            </a:r>
            <a:r>
              <a:rPr lang="pt-BR" sz="2800" dirty="0" smtClean="0"/>
              <a:t> </a:t>
            </a:r>
            <a:r>
              <a:rPr lang="pt-BR" sz="2800" dirty="0"/>
              <a:t>– </a:t>
            </a:r>
            <a:r>
              <a:rPr lang="pt-BR" sz="2400" dirty="0" smtClean="0"/>
              <a:t>representa um documento HTML ou XML em sua totalidade. Conceitualmente é a raiz da árvore do documento e o ponto inicial de acesso aos dados contidos no documento;</a:t>
            </a:r>
          </a:p>
          <a:p>
            <a:pPr lvl="1" algn="just">
              <a:defRPr/>
            </a:pPr>
            <a:r>
              <a:rPr lang="pt-BR" sz="2000" dirty="0" smtClean="0"/>
              <a:t>Propriedade : </a:t>
            </a:r>
            <a:r>
              <a:rPr lang="pt-BR" sz="2000" dirty="0" err="1" smtClean="0"/>
              <a:t>tagName</a:t>
            </a:r>
            <a:r>
              <a:rPr lang="pt-BR" sz="2000" dirty="0" smtClean="0"/>
              <a:t> (retorna o nome da </a:t>
            </a:r>
            <a:r>
              <a:rPr lang="pt-BR" sz="2000" dirty="0" err="1" smtClean="0"/>
              <a:t>tag</a:t>
            </a:r>
            <a:r>
              <a:rPr lang="pt-BR" sz="2000" dirty="0" smtClean="0"/>
              <a:t> HTML do elemento inspecionado).</a:t>
            </a:r>
          </a:p>
          <a:p>
            <a:pPr lvl="1" algn="just">
              <a:defRPr/>
            </a:pPr>
            <a:r>
              <a:rPr lang="pt-BR" sz="2000" dirty="0" smtClean="0"/>
              <a:t>Alguns Métodos: </a:t>
            </a:r>
            <a:r>
              <a:rPr lang="pt-BR" sz="2000" dirty="0" err="1" smtClean="0"/>
              <a:t>createTextNode</a:t>
            </a:r>
            <a:r>
              <a:rPr lang="pt-BR" sz="2000" dirty="0" smtClean="0"/>
              <a:t>(texto), </a:t>
            </a:r>
            <a:r>
              <a:rPr lang="pt-BR" sz="2000" dirty="0" err="1" smtClean="0"/>
              <a:t>createElement</a:t>
            </a:r>
            <a:r>
              <a:rPr lang="pt-BR" sz="2000" dirty="0" smtClean="0"/>
              <a:t>(elemento), </a:t>
            </a:r>
            <a:r>
              <a:rPr lang="pt-BR" sz="2000" dirty="0" err="1" smtClean="0"/>
              <a:t>getElementById</a:t>
            </a:r>
            <a:r>
              <a:rPr lang="pt-BR" sz="2000" dirty="0" smtClean="0"/>
              <a:t>(identificador) e </a:t>
            </a:r>
            <a:r>
              <a:rPr lang="pt-BR" sz="2000" dirty="0" err="1" smtClean="0"/>
              <a:t>getElementsByTagName</a:t>
            </a:r>
            <a:r>
              <a:rPr lang="pt-BR" sz="2000" dirty="0" smtClean="0"/>
              <a:t>(</a:t>
            </a:r>
            <a:r>
              <a:rPr lang="pt-BR" sz="2000" dirty="0" err="1" smtClean="0"/>
              <a:t>tag</a:t>
            </a:r>
            <a:r>
              <a:rPr lang="pt-BR" sz="2000" dirty="0" smtClean="0"/>
              <a:t>).</a:t>
            </a:r>
            <a:endParaRPr lang="pt-BR" sz="2000" dirty="0"/>
          </a:p>
          <a:p>
            <a:pPr algn="just">
              <a:defRPr/>
            </a:pPr>
            <a:endParaRPr lang="pt-BR" sz="2800" dirty="0"/>
          </a:p>
          <a:p>
            <a:pPr algn="just">
              <a:defRPr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42021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ipse 37"/>
          <p:cNvSpPr/>
          <p:nvPr/>
        </p:nvSpPr>
        <p:spPr bwMode="auto">
          <a:xfrm>
            <a:off x="1766777" y="5157192"/>
            <a:ext cx="1310083" cy="669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 bwMode="auto">
          <a:xfrm>
            <a:off x="5983189" y="4021950"/>
            <a:ext cx="1210195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Retângulo de cantos arredondados 31"/>
          <p:cNvSpPr/>
          <p:nvPr/>
        </p:nvSpPr>
        <p:spPr bwMode="auto">
          <a:xfrm>
            <a:off x="2033699" y="4022901"/>
            <a:ext cx="1210195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548680"/>
            <a:ext cx="7632848" cy="1143000"/>
          </a:xfrm>
          <a:noFill/>
        </p:spPr>
        <p:txBody>
          <a:bodyPr/>
          <a:lstStyle/>
          <a:p>
            <a:r>
              <a:rPr lang="pt-BR" dirty="0" smtClean="0"/>
              <a:t>Interfaces Fundamentais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1731640"/>
          </a:xfrm>
        </p:spPr>
        <p:txBody>
          <a:bodyPr/>
          <a:lstStyle/>
          <a:p>
            <a:pPr algn="just">
              <a:defRPr/>
            </a:pPr>
            <a:r>
              <a:rPr lang="pt-BR" sz="2800" dirty="0" smtClean="0"/>
              <a:t>Node </a:t>
            </a:r>
            <a:r>
              <a:rPr lang="pt-BR" sz="2800" dirty="0"/>
              <a:t>– </a:t>
            </a:r>
            <a:r>
              <a:rPr lang="pt-BR" sz="2400" dirty="0" smtClean="0"/>
              <a:t>É a menor unidade de representação da estrutura em árvore de um documento;</a:t>
            </a:r>
          </a:p>
          <a:p>
            <a:pPr lvl="1" algn="just">
              <a:defRPr/>
            </a:pPr>
            <a:r>
              <a:rPr lang="pt-BR" sz="2000" dirty="0" smtClean="0"/>
              <a:t>Propriedade : </a:t>
            </a:r>
            <a:r>
              <a:rPr lang="pt-BR" sz="2000" dirty="0" err="1" smtClean="0"/>
              <a:t>nodeName</a:t>
            </a:r>
            <a:r>
              <a:rPr lang="pt-BR" sz="2000" dirty="0" smtClean="0"/>
              <a:t>, </a:t>
            </a:r>
            <a:r>
              <a:rPr lang="pt-BR" sz="2000" dirty="0" err="1" smtClean="0"/>
              <a:t>nodeValue</a:t>
            </a:r>
            <a:r>
              <a:rPr lang="pt-BR" sz="2000" dirty="0" smtClean="0"/>
              <a:t>.</a:t>
            </a:r>
          </a:p>
          <a:p>
            <a:pPr algn="just">
              <a:defRPr/>
            </a:pPr>
            <a:r>
              <a:rPr lang="pt-BR" sz="2800" dirty="0" smtClean="0"/>
              <a:t>Estrutura do exemplo:</a:t>
            </a:r>
            <a:endParaRPr lang="pt-BR" sz="2800" dirty="0"/>
          </a:p>
          <a:p>
            <a:pPr algn="just">
              <a:defRPr/>
            </a:pPr>
            <a:endParaRPr lang="pt-BR" sz="24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4237808" y="4087264"/>
            <a:ext cx="864095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p</a:t>
            </a:r>
            <a:endParaRPr lang="pt-BR" sz="2000" dirty="0"/>
          </a:p>
        </p:txBody>
      </p:sp>
      <p:cxnSp>
        <p:nvCxnSpPr>
          <p:cNvPr id="6" name="Conector reto 5"/>
          <p:cNvCxnSpPr/>
          <p:nvPr/>
        </p:nvCxnSpPr>
        <p:spPr bwMode="auto">
          <a:xfrm>
            <a:off x="2428790" y="4869160"/>
            <a:ext cx="47785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CaixaDeTexto 6"/>
          <p:cNvSpPr txBox="1"/>
          <p:nvPr/>
        </p:nvSpPr>
        <p:spPr>
          <a:xfrm>
            <a:off x="1996742" y="5304134"/>
            <a:ext cx="86409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texto</a:t>
            </a:r>
            <a:endParaRPr lang="pt-BR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240898" y="5157192"/>
            <a:ext cx="864095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b</a:t>
            </a:r>
            <a:endParaRPr lang="pt-BR" sz="2000" dirty="0"/>
          </a:p>
        </p:txBody>
      </p:sp>
      <p:cxnSp>
        <p:nvCxnSpPr>
          <p:cNvPr id="10" name="Conector reto 9"/>
          <p:cNvCxnSpPr>
            <a:endCxn id="8" idx="0"/>
          </p:cNvCxnSpPr>
          <p:nvPr/>
        </p:nvCxnSpPr>
        <p:spPr bwMode="auto">
          <a:xfrm>
            <a:off x="4672945" y="4869160"/>
            <a:ext cx="1" cy="2880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CaixaDeTexto 13"/>
          <p:cNvSpPr txBox="1"/>
          <p:nvPr/>
        </p:nvSpPr>
        <p:spPr>
          <a:xfrm>
            <a:off x="6154090" y="4110878"/>
            <a:ext cx="86409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id</a:t>
            </a:r>
            <a:endParaRPr lang="pt-BR" sz="20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209677" y="4110878"/>
            <a:ext cx="86409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 smtClean="0"/>
              <a:t>class</a:t>
            </a:r>
            <a:endParaRPr lang="pt-BR" sz="2000" dirty="0"/>
          </a:p>
        </p:txBody>
      </p:sp>
      <p:cxnSp>
        <p:nvCxnSpPr>
          <p:cNvPr id="4107" name="Conector reto 4106"/>
          <p:cNvCxnSpPr>
            <a:stCxn id="32" idx="3"/>
          </p:cNvCxnSpPr>
          <p:nvPr/>
        </p:nvCxnSpPr>
        <p:spPr bwMode="auto">
          <a:xfrm>
            <a:off x="3243894" y="4310933"/>
            <a:ext cx="9826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23" name="Conector reto 4122"/>
          <p:cNvCxnSpPr>
            <a:endCxn id="4" idx="2"/>
          </p:cNvCxnSpPr>
          <p:nvPr/>
        </p:nvCxnSpPr>
        <p:spPr bwMode="auto">
          <a:xfrm flipH="1" flipV="1">
            <a:off x="4669856" y="4487374"/>
            <a:ext cx="1" cy="38178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26" name="Conector reto 4125"/>
          <p:cNvCxnSpPr/>
          <p:nvPr/>
        </p:nvCxnSpPr>
        <p:spPr bwMode="auto">
          <a:xfrm flipH="1" flipV="1">
            <a:off x="7207324" y="4869161"/>
            <a:ext cx="1" cy="28803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Conector reto 69"/>
          <p:cNvCxnSpPr/>
          <p:nvPr/>
        </p:nvCxnSpPr>
        <p:spPr bwMode="auto">
          <a:xfrm>
            <a:off x="5101903" y="4319867"/>
            <a:ext cx="87913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Conector reto 39"/>
          <p:cNvCxnSpPr>
            <a:endCxn id="38" idx="0"/>
          </p:cNvCxnSpPr>
          <p:nvPr/>
        </p:nvCxnSpPr>
        <p:spPr bwMode="auto">
          <a:xfrm>
            <a:off x="2421818" y="4869161"/>
            <a:ext cx="1" cy="28803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Elipse 74"/>
          <p:cNvSpPr/>
          <p:nvPr/>
        </p:nvSpPr>
        <p:spPr bwMode="auto">
          <a:xfrm>
            <a:off x="4017904" y="5949280"/>
            <a:ext cx="1310083" cy="669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4240900" y="6089798"/>
            <a:ext cx="86409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texto</a:t>
            </a:r>
            <a:endParaRPr lang="pt-BR" sz="2000" dirty="0"/>
          </a:p>
        </p:txBody>
      </p:sp>
      <p:sp>
        <p:nvSpPr>
          <p:cNvPr id="77" name="Elipse 76"/>
          <p:cNvSpPr/>
          <p:nvPr/>
        </p:nvSpPr>
        <p:spPr bwMode="auto">
          <a:xfrm>
            <a:off x="6548401" y="5157486"/>
            <a:ext cx="1310083" cy="669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6778366" y="5304428"/>
            <a:ext cx="86409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texto</a:t>
            </a:r>
            <a:endParaRPr lang="pt-BR" sz="2000" dirty="0"/>
          </a:p>
        </p:txBody>
      </p:sp>
      <p:cxnSp>
        <p:nvCxnSpPr>
          <p:cNvPr id="43" name="Conector reto 42"/>
          <p:cNvCxnSpPr>
            <a:stCxn id="8" idx="2"/>
            <a:endCxn id="75" idx="0"/>
          </p:cNvCxnSpPr>
          <p:nvPr/>
        </p:nvCxnSpPr>
        <p:spPr bwMode="auto">
          <a:xfrm>
            <a:off x="4672946" y="5557302"/>
            <a:ext cx="0" cy="39197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25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404664"/>
            <a:ext cx="7632848" cy="1143000"/>
          </a:xfrm>
          <a:noFill/>
        </p:spPr>
        <p:txBody>
          <a:bodyPr/>
          <a:lstStyle/>
          <a:p>
            <a:r>
              <a:rPr lang="pt-BR" dirty="0" smtClean="0"/>
              <a:t>Relacionamento entre os nós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4683968"/>
          </a:xfrm>
        </p:spPr>
        <p:txBody>
          <a:bodyPr/>
          <a:lstStyle/>
          <a:p>
            <a:pPr algn="just">
              <a:defRPr/>
            </a:pPr>
            <a:r>
              <a:rPr lang="pt-BR" sz="2400" dirty="0" smtClean="0"/>
              <a:t>O nó p é pai – </a:t>
            </a:r>
            <a:r>
              <a:rPr lang="pt-BR" sz="2400" i="1" dirty="0" err="1" smtClean="0"/>
              <a:t>parentNode</a:t>
            </a:r>
            <a:r>
              <a:rPr lang="pt-BR" sz="2400" i="1" dirty="0" smtClean="0"/>
              <a:t> </a:t>
            </a:r>
            <a:r>
              <a:rPr lang="pt-BR" sz="2400" dirty="0" smtClean="0"/>
              <a:t>– de três filhos – </a:t>
            </a:r>
            <a:r>
              <a:rPr lang="pt-BR" sz="2400" i="1" dirty="0" err="1" smtClean="0"/>
              <a:t>childNodes</a:t>
            </a:r>
            <a:r>
              <a:rPr lang="pt-BR" sz="2400" dirty="0" smtClean="0"/>
              <a:t> – a saber: dois nós tipo texto e um nó tipo b;</a:t>
            </a:r>
          </a:p>
          <a:p>
            <a:pPr algn="just">
              <a:defRPr/>
            </a:pPr>
            <a:r>
              <a:rPr lang="pt-BR" sz="2400" dirty="0" smtClean="0"/>
              <a:t>Os três filhos do  nó tipo elemento p são irmãos – </a:t>
            </a:r>
            <a:r>
              <a:rPr lang="pt-BR" sz="2400" i="1" dirty="0" err="1" smtClean="0"/>
              <a:t>sibilings</a:t>
            </a:r>
            <a:r>
              <a:rPr lang="pt-BR" sz="2400" i="1" dirty="0" smtClean="0"/>
              <a:t>;</a:t>
            </a:r>
          </a:p>
          <a:p>
            <a:pPr algn="just">
              <a:defRPr/>
            </a:pPr>
            <a:r>
              <a:rPr lang="pt-BR" sz="2400" dirty="0" smtClean="0"/>
              <a:t>O nó tipo texto, primeiro filho – </a:t>
            </a:r>
            <a:r>
              <a:rPr lang="pt-BR" sz="2400" i="1" dirty="0" err="1" smtClean="0"/>
              <a:t>firstChild</a:t>
            </a:r>
            <a:r>
              <a:rPr lang="pt-BR" sz="2400" dirty="0" smtClean="0"/>
              <a:t> – do nó tipo p, é também o irmão anterior – </a:t>
            </a:r>
            <a:r>
              <a:rPr lang="pt-BR" sz="2400" i="1" dirty="0" err="1" smtClean="0"/>
              <a:t>previousSibling</a:t>
            </a:r>
            <a:r>
              <a:rPr lang="pt-BR" sz="2400" dirty="0" smtClean="0"/>
              <a:t> – do nó tipo elemento b;</a:t>
            </a:r>
          </a:p>
          <a:p>
            <a:pPr algn="just">
              <a:defRPr/>
            </a:pPr>
            <a:r>
              <a:rPr lang="pt-BR" sz="2400" dirty="0" smtClean="0"/>
              <a:t>O nó tipo texto, último filho – </a:t>
            </a:r>
            <a:r>
              <a:rPr lang="pt-BR" sz="2400" i="1" dirty="0" err="1" smtClean="0"/>
              <a:t>lastChild</a:t>
            </a:r>
            <a:r>
              <a:rPr lang="pt-BR" sz="2400" dirty="0" smtClean="0"/>
              <a:t> – do nó tipo elemento p é também o irmão seguinte – </a:t>
            </a:r>
            <a:r>
              <a:rPr lang="pt-BR" sz="2400" i="1" dirty="0" err="1" smtClean="0"/>
              <a:t>nextSibling</a:t>
            </a:r>
            <a:r>
              <a:rPr lang="pt-BR" sz="2400" dirty="0" smtClean="0"/>
              <a:t> – do nó tipo elemento b.</a:t>
            </a:r>
          </a:p>
          <a:p>
            <a:pPr marL="0" indent="0" algn="just">
              <a:buNone/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098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o">
  <a:themeElements>
    <a:clrScheme name="Geometrico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e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eome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A2F07C2017E842A0181B2A32B7555A" ma:contentTypeVersion="5" ma:contentTypeDescription="Crie um novo documento." ma:contentTypeScope="" ma:versionID="8a857508658d309e8e64f0d24251b876">
  <xsd:schema xmlns:xsd="http://www.w3.org/2001/XMLSchema" xmlns:xs="http://www.w3.org/2001/XMLSchema" xmlns:p="http://schemas.microsoft.com/office/2006/metadata/properties" xmlns:ns2="b68fd130-5987-4b1c-9d14-081e91154323" targetNamespace="http://schemas.microsoft.com/office/2006/metadata/properties" ma:root="true" ma:fieldsID="516f3223828cbdf3f3caa1bd77d02f12" ns2:_="">
    <xsd:import namespace="b68fd130-5987-4b1c-9d14-081e911543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8fd130-5987-4b1c-9d14-081e91154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3FD026-F6BB-4AFD-A9DA-F7112907DAAB}"/>
</file>

<file path=customXml/itemProps2.xml><?xml version="1.0" encoding="utf-8"?>
<ds:datastoreItem xmlns:ds="http://schemas.openxmlformats.org/officeDocument/2006/customXml" ds:itemID="{6EEBFC43-8E65-46D2-80FA-6B747B4D9E07}"/>
</file>

<file path=customXml/itemProps3.xml><?xml version="1.0" encoding="utf-8"?>
<ds:datastoreItem xmlns:ds="http://schemas.openxmlformats.org/officeDocument/2006/customXml" ds:itemID="{B8AF9D36-2E9A-4953-BBD4-AB04706526C7}"/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apresentação\Geometrico.pot</Template>
  <TotalTime>13537</TotalTime>
  <Words>623</Words>
  <Application>Microsoft Office PowerPoint</Application>
  <PresentationFormat>Apresentação na tela (4:3)</PresentationFormat>
  <Paragraphs>99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Geometrico</vt:lpstr>
      <vt:lpstr>Programação de Sítios Internet </vt:lpstr>
      <vt:lpstr>DOM Core</vt:lpstr>
      <vt:lpstr>DOM Core</vt:lpstr>
      <vt:lpstr>Estrutura em Árvore</vt:lpstr>
      <vt:lpstr>Tipos de nós</vt:lpstr>
      <vt:lpstr>DOM Core </vt:lpstr>
      <vt:lpstr>Interfaces Fundamentais</vt:lpstr>
      <vt:lpstr>Interfaces Fundamentais</vt:lpstr>
      <vt:lpstr>Relacionamento entre os nós</vt:lpstr>
      <vt:lpstr>Propriedades</vt:lpstr>
      <vt:lpstr>Propriedades</vt:lpstr>
      <vt:lpstr>Métodos para nós</vt:lpstr>
      <vt:lpstr>Métodos para nós</vt:lpstr>
      <vt:lpstr>Interface DOMException</vt:lpstr>
      <vt:lpstr>Interfaces</vt:lpstr>
    </vt:vector>
  </TitlesOfParts>
  <Company>CIn-UFPE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 da Engenharia de Requisitos</dc:title>
  <dc:creator>acm</dc:creator>
  <cp:lastModifiedBy>Vânia Teixeira</cp:lastModifiedBy>
  <cp:revision>936</cp:revision>
  <cp:lastPrinted>2006-05-25T20:47:59Z</cp:lastPrinted>
  <dcterms:created xsi:type="dcterms:W3CDTF">2002-11-11T13:07:07Z</dcterms:created>
  <dcterms:modified xsi:type="dcterms:W3CDTF">2016-06-13T22:16:37Z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0x01010042A2F07C2017E842A0181B2A32B7555A</vt:lpwstr>
  </property>
</Properties>
</file>