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5" r:id="rId5"/>
    <p:sldId id="266" r:id="rId6"/>
    <p:sldId id="272" r:id="rId7"/>
    <p:sldId id="267" r:id="rId8"/>
    <p:sldId id="262" r:id="rId9"/>
    <p:sldId id="268" r:id="rId10"/>
    <p:sldId id="269" r:id="rId11"/>
    <p:sldId id="270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LONA BLOKA" initials="I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316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96B6-34A5-4810-B98B-BD75E966984F}" type="datetimeFigureOut">
              <a:rPr lang="lv-LV" smtClean="0"/>
              <a:t>11.05.2018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F4C2-8C70-4901-BF7E-278AEB2FA54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10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B475-55EB-40FC-B6C0-29A4B9C51363}" type="datetimeFigureOut">
              <a:rPr lang="lv-LV" smtClean="0"/>
              <a:t>11.05.2018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CE67-5988-4723-AB18-76B9F264C06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23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Kā vēsturiski pirmo var minēt 1970. gadā </a:t>
            </a:r>
            <a:r>
              <a:rPr lang="lv-LV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Winston</a:t>
            </a:r>
            <a:r>
              <a:rPr lang="lv-LV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Walker</a:t>
            </a:r>
            <a:r>
              <a:rPr lang="lv-LV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Royce</a:t>
            </a: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publicēto ūdenskrituma modeli.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CE67-5988-4723-AB18-76B9F264C06C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8701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Modelis savu nosaukumu ieguvis no tā, ka izstrādes posmi tajā ir attēloti burta “V” veidā.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CE67-5988-4723-AB18-76B9F264C06C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880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Modeļa diagrammas kreisais V zars parāda izstrādes progresu no analīzes un projektēšanas līdz kodēšanai un sadalījumam komponentēs. Labais V zars savukārt attēlo izstrādāto sastāvdaļu salikšanu un testēšanu un beidzas ar programmatūras produkta piegādi. </a:t>
            </a:r>
          </a:p>
          <a:p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V-modeļa raksturīga iezīme ir izstrādes soļu savstarpējas atbilstības parādīšana. Tā, piemēram, patstāvīgas programmas vai moduļi tiek testēti attiecībā pret patstāvīgo moduļu projektējumiem, bet galaprodukts – attiecībā pret sākotnējām prasībām, kas fiksētas programmatūras prasību specifikācijā.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CE67-5988-4723-AB18-76B9F264C06C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8668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CE67-5988-4723-AB18-76B9F264C06C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5876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Programmatūras prasību specifikācijas nolūks ir aprakstīt katru no būtiskākajām programmatūras funkcijām vai citu informāciju, kas ir svarīga programmatūras izstrādes procesā.</a:t>
            </a:r>
            <a:endParaRPr lang="lv-LV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CE67-5988-4723-AB18-76B9F264C06C}" type="slidenum">
              <a:rPr lang="lv-LV" smtClean="0"/>
              <a:t>13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0054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ttēls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" y="0"/>
            <a:ext cx="9133679" cy="6858000"/>
          </a:xfrm>
          <a:prstGeom prst="rect">
            <a:avLst/>
          </a:prstGeom>
        </p:spPr>
      </p:pic>
      <p:sp>
        <p:nvSpPr>
          <p:cNvPr id="4" name="Teksta vietturis 3"/>
          <p:cNvSpPr>
            <a:spLocks noGrp="1"/>
          </p:cNvSpPr>
          <p:nvPr>
            <p:ph type="body" sz="quarter" idx="10"/>
          </p:nvPr>
        </p:nvSpPr>
        <p:spPr>
          <a:xfrm>
            <a:off x="1331640" y="1628800"/>
            <a:ext cx="6696744" cy="431329"/>
          </a:xfrm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a vietturis 3"/>
          <p:cNvSpPr>
            <a:spLocks noGrp="1"/>
          </p:cNvSpPr>
          <p:nvPr>
            <p:ph type="body" sz="quarter" idx="11"/>
          </p:nvPr>
        </p:nvSpPr>
        <p:spPr>
          <a:xfrm>
            <a:off x="1331640" y="2132856"/>
            <a:ext cx="6696744" cy="576064"/>
          </a:xfrm>
        </p:spPr>
        <p:txBody>
          <a:bodyPr anchor="ctr"/>
          <a:lstStyle>
            <a:lvl1pPr marL="0" indent="0" algn="ctr">
              <a:buNone/>
              <a:defRPr sz="4000" b="1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ksta vietturis 3"/>
          <p:cNvSpPr>
            <a:spLocks noGrp="1"/>
          </p:cNvSpPr>
          <p:nvPr>
            <p:ph type="body" sz="quarter" idx="12"/>
          </p:nvPr>
        </p:nvSpPr>
        <p:spPr>
          <a:xfrm>
            <a:off x="1331641" y="2781647"/>
            <a:ext cx="6696744" cy="4313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3472385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3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Materiālu pārpublicēšanas</a:t>
            </a:r>
            <a:r>
              <a:rPr lang="lv-LV" sz="1300" baseline="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gadījumā likt atsauci uz </a:t>
            </a:r>
            <a:r>
              <a:rPr lang="lv-LV" sz="1300" baseline="0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r>
              <a:rPr lang="lv-LV" sz="1300" baseline="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(IT) </a:t>
            </a:r>
            <a:endParaRPr lang="lv-LV" sz="13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C48EC-EDB5-4FED-AFAF-3607ABDB39EF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12318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722FD-D353-40A8-AF2E-6ED4E40914C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716016" y="1412776"/>
            <a:ext cx="417646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 smtClean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22471" y="385590"/>
            <a:ext cx="7712075" cy="57625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Calibri" pitchFamily="34" charset="0"/>
              </a:defRPr>
            </a:lvl1pPr>
            <a:lvl2pPr marL="457200" indent="0">
              <a:buFontTx/>
              <a:buNone/>
              <a:defRPr sz="2600">
                <a:latin typeface="Calibri" pitchFamily="34" charset="0"/>
              </a:defRPr>
            </a:lvl2pPr>
            <a:lvl3pPr marL="914400" indent="0">
              <a:buFontTx/>
              <a:buNone/>
              <a:defRPr sz="2400">
                <a:latin typeface="Calibri" pitchFamily="34" charset="0"/>
              </a:defRPr>
            </a:lvl3pPr>
            <a:lvl4pPr marL="1371600" indent="0">
              <a:buFontTx/>
              <a:buNone/>
              <a:defRPr sz="2200">
                <a:latin typeface="Calibri" pitchFamily="34" charset="0"/>
              </a:defRPr>
            </a:lvl4pPr>
            <a:lvl5pPr marL="1828800" indent="0">
              <a:buFontTx/>
              <a:buNone/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69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lāgots izkārto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8851"/>
            <a:ext cx="7056784" cy="9638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776-24A3-450F-AAE4-8EF1585A30B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9295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 smtClean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" y="0"/>
            <a:ext cx="7812361" cy="11525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Verdana"/>
              <a:ea typeface="Verdana"/>
              <a:cs typeface="Verdan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12768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Rediģēt šablona virsraksta stilu</a:t>
            </a:r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2776"/>
            <a:ext cx="8382000" cy="47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Rediģēt šablona teksta stilus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Otrais līmenis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Trešais līmenis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Ceturtais līmenis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 smtClean="0"/>
              <a:t>Piektais līmenis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479788"/>
            <a:ext cx="2133600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Verdana"/>
                <a:cs typeface="Verdana"/>
              </a:defRPr>
            </a:lvl1pPr>
          </a:lstStyle>
          <a:p>
            <a:fld id="{F7AF0B7D-F5C4-4EE8-A488-8F1705AECE05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2" name="Rectangle 1"/>
          <p:cNvSpPr/>
          <p:nvPr/>
        </p:nvSpPr>
        <p:spPr>
          <a:xfrm>
            <a:off x="226800" y="64799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 smtClean="0">
                <a:latin typeface="Calibri" panose="020F0502020204030204" pitchFamily="34" charset="0"/>
              </a:rPr>
              <a:t>Materiālu pārpublicēšanas gadījumā, likt atsauci uz Start (IT) 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87" r:id="rId4"/>
    <p:sldLayoutId id="2147483689" r:id="rId5"/>
    <p:sldLayoutId id="21474836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Verdan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8"/>
        </a:buBlip>
        <a:defRPr lang="en-US" sz="30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en-US" sz="28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lang="en-US" sz="26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sz="24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ru-RU" sz="2300" dirty="0">
          <a:solidFill>
            <a:schemeClr val="tx1"/>
          </a:solidFill>
          <a:latin typeface="Calibri" pitchFamily="34" charset="0"/>
          <a:ea typeface="Verdana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a vietturis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lv-LV" dirty="0"/>
              <a:t>13.temats. Programmatūras izstrāde grupā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sz="quarter" idx="11"/>
          </p:nvPr>
        </p:nvSpPr>
        <p:spPr>
          <a:xfrm>
            <a:off x="1043608" y="2132856"/>
            <a:ext cx="7056784" cy="576064"/>
          </a:xfrm>
        </p:spPr>
        <p:txBody>
          <a:bodyPr>
            <a:normAutofit fontScale="92500" lnSpcReduction="20000"/>
          </a:bodyPr>
          <a:lstStyle/>
          <a:p>
            <a:r>
              <a:rPr lang="lv-LV" dirty="0"/>
              <a:t>Programmatūras izstrāde </a:t>
            </a:r>
            <a:r>
              <a:rPr lang="lv-LV" dirty="0" smtClean="0"/>
              <a:t>II</a:t>
            </a:r>
            <a:endParaRPr lang="lv-LV" dirty="0"/>
          </a:p>
        </p:txBody>
      </p:sp>
      <p:sp>
        <p:nvSpPr>
          <p:cNvPr id="4" name="Teksta vietturis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v-LV" dirty="0" smtClean="0"/>
              <a:t>9P 56. stunda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755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5067012"/>
          </a:xfrm>
        </p:spPr>
        <p:txBody>
          <a:bodyPr/>
          <a:lstStyle/>
          <a:p>
            <a:r>
              <a:rPr lang="lv-LV" dirty="0" smtClean="0"/>
              <a:t>Tabulu no skolotāja norādītās datnes dublēt datnē, kurā tika izveidots projekta izstrādes pieteikums</a:t>
            </a:r>
          </a:p>
          <a:p>
            <a:r>
              <a:rPr lang="lv-LV" dirty="0" smtClean="0"/>
              <a:t>Aizpildīt tabulu, katram programmatūras projekta posmam norādot vienu atbildīgo:</a:t>
            </a:r>
          </a:p>
          <a:p>
            <a:pPr lvl="1"/>
            <a:r>
              <a:rPr lang="lv-LV" dirty="0" smtClean="0"/>
              <a:t>katram </a:t>
            </a:r>
            <a:r>
              <a:rPr lang="lv-LV" dirty="0"/>
              <a:t>grupas </a:t>
            </a:r>
            <a:r>
              <a:rPr lang="lv-LV" dirty="0" smtClean="0"/>
              <a:t>dalībniekam jābūt atbildīgam vismaz par vienu projekta izstrādes soli</a:t>
            </a:r>
          </a:p>
          <a:p>
            <a:pPr lvl="1"/>
            <a:r>
              <a:rPr lang="lv-LV" dirty="0" smtClean="0"/>
              <a:t>atbildīgajam būs jāseko līdzi soļa izstrādes termiņiem un vajadzības gadījumā jāpiesaista citi grupas dalībnieki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10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patstāvīgais darbs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0220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5067012"/>
          </a:xfrm>
        </p:spPr>
        <p:txBody>
          <a:bodyPr>
            <a:normAutofit/>
          </a:bodyPr>
          <a:lstStyle/>
          <a:p>
            <a:r>
              <a:rPr lang="lv-LV" dirty="0"/>
              <a:t>Pirms uzsākt programmatūras projekta izstrādi, nepieciešams apzināt visas prasības, kādas pasūtītājs izvirza izstrādājamajai </a:t>
            </a:r>
            <a:r>
              <a:rPr lang="lv-LV" dirty="0" smtClean="0"/>
              <a:t>programmatūrai</a:t>
            </a:r>
          </a:p>
          <a:p>
            <a:r>
              <a:rPr lang="lv-LV" dirty="0" smtClean="0"/>
              <a:t>Apkopotās </a:t>
            </a:r>
            <a:r>
              <a:rPr lang="lv-LV" dirty="0"/>
              <a:t>prasības kļūst par pamatu programmatūras prasību specifikācijas </a:t>
            </a:r>
            <a:r>
              <a:rPr lang="lv-LV" dirty="0" smtClean="0"/>
              <a:t>izveidošanai</a:t>
            </a:r>
            <a:r>
              <a:rPr lang="lv-LV" dirty="0"/>
              <a:t>, pēc kuras vadoties tiks izstrādāta </a:t>
            </a:r>
            <a:r>
              <a:rPr lang="lv-LV" dirty="0" smtClean="0"/>
              <a:t>programmatūra</a:t>
            </a:r>
          </a:p>
          <a:p>
            <a:r>
              <a:rPr lang="lv-LV" dirty="0" smtClean="0"/>
              <a:t>Pareizi </a:t>
            </a:r>
            <a:r>
              <a:rPr lang="lv-LV" dirty="0"/>
              <a:t>savāktas prasības var nākotnē novērst pasūtītāja izvirzītas pretenzijas pret izstrādāto programmatūru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11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Prasību specificēšana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4289411-D842-4EC1-9552-AB3820A0E517}"/>
              </a:ext>
            </a:extLst>
          </p:cNvPr>
          <p:cNvSpPr/>
          <p:nvPr/>
        </p:nvSpPr>
        <p:spPr>
          <a:xfrm>
            <a:off x="4355976" y="260648"/>
            <a:ext cx="1296144" cy="5425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600" b="1" dirty="0">
                <a:solidFill>
                  <a:schemeClr val="tx1"/>
                </a:solidFill>
              </a:rPr>
              <a:t>Projekta</a:t>
            </a:r>
            <a:r>
              <a:rPr lang="lv-LV" sz="1400" b="1" dirty="0">
                <a:solidFill>
                  <a:schemeClr val="tx1"/>
                </a:solidFill>
              </a:rPr>
              <a:t> </a:t>
            </a:r>
            <a:r>
              <a:rPr lang="lv-LV" sz="1600" b="1" dirty="0">
                <a:solidFill>
                  <a:schemeClr val="tx1"/>
                </a:solidFill>
              </a:rPr>
              <a:t>uzsākšana</a:t>
            </a:r>
            <a:endParaRPr lang="lv-LV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C1DD931-28FB-4EA6-A028-0FC7FE71E1E7}"/>
              </a:ext>
            </a:extLst>
          </p:cNvPr>
          <p:cNvSpPr/>
          <p:nvPr/>
        </p:nvSpPr>
        <p:spPr>
          <a:xfrm>
            <a:off x="6084169" y="252355"/>
            <a:ext cx="1666148" cy="5615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600" b="1" dirty="0">
                <a:solidFill>
                  <a:schemeClr val="tx1"/>
                </a:solidFill>
              </a:rPr>
              <a:t>Prasību</a:t>
            </a:r>
            <a:r>
              <a:rPr lang="lv-LV" sz="1200" b="1" dirty="0">
                <a:solidFill>
                  <a:schemeClr val="tx1"/>
                </a:solidFill>
              </a:rPr>
              <a:t> </a:t>
            </a:r>
            <a:r>
              <a:rPr lang="lv-LV" sz="1600" b="1" dirty="0">
                <a:solidFill>
                  <a:schemeClr val="tx1"/>
                </a:solidFill>
              </a:rPr>
              <a:t>specificēšana</a:t>
            </a:r>
            <a:endParaRPr lang="lv-LV" sz="1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CF1D84C-44E3-4A03-AB66-00091774BDB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120" y="531934"/>
            <a:ext cx="432049" cy="12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7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3024336"/>
          </a:xfrm>
        </p:spPr>
        <p:txBody>
          <a:bodyPr/>
          <a:lstStyle/>
          <a:p>
            <a:r>
              <a:rPr lang="lv-LV" dirty="0" smtClean="0"/>
              <a:t>Programmatūras </a:t>
            </a:r>
            <a:r>
              <a:rPr lang="lv-LV" dirty="0"/>
              <a:t>prasību </a:t>
            </a:r>
            <a:r>
              <a:rPr lang="lv-LV" dirty="0" smtClean="0"/>
              <a:t>specifikācija </a:t>
            </a:r>
            <a:r>
              <a:rPr lang="lv-LV" dirty="0"/>
              <a:t>(PPS</a:t>
            </a:r>
            <a:r>
              <a:rPr lang="lv-LV" dirty="0" smtClean="0"/>
              <a:t>) </a:t>
            </a:r>
            <a:r>
              <a:rPr lang="lv-LV" dirty="0"/>
              <a:t>ir dokuments, kas tiek izstrādāts, iesaistoties programmatūras pasūtītājam un </a:t>
            </a:r>
            <a:r>
              <a:rPr lang="lv-LV" dirty="0" smtClean="0"/>
              <a:t>izpildītājam</a:t>
            </a:r>
          </a:p>
          <a:p>
            <a:r>
              <a:rPr lang="lv-LV" dirty="0" smtClean="0"/>
              <a:t>PPS satur </a:t>
            </a:r>
            <a:r>
              <a:rPr lang="lv-LV" dirty="0"/>
              <a:t>informāciju par to, kā </a:t>
            </a:r>
            <a:r>
              <a:rPr lang="lv-LV" dirty="0" smtClean="0"/>
              <a:t>izstrādājamā programmatūra darbosies</a:t>
            </a:r>
            <a:r>
              <a:rPr lang="lv-LV" dirty="0"/>
              <a:t>, bet neparāda, kā tas tiks </a:t>
            </a:r>
            <a:r>
              <a:rPr lang="lv-LV" dirty="0" smtClean="0"/>
              <a:t>realizēts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Programmatūras </a:t>
            </a:r>
            <a:r>
              <a:rPr lang="lv-LV" dirty="0"/>
              <a:t>prasību </a:t>
            </a:r>
            <a:r>
              <a:rPr lang="lv-LV" dirty="0" smtClean="0"/>
              <a:t>specifikācija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93096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Izmantojot sagatavi </a:t>
            </a:r>
            <a:r>
              <a:rPr lang="lv-LV" i="1" dirty="0" smtClean="0"/>
              <a:t>9P_13_02_PPS.docx</a:t>
            </a:r>
            <a:r>
              <a:rPr lang="lv-LV" dirty="0" smtClean="0"/>
              <a:t>, izveidot sava projekta programmatūras </a:t>
            </a:r>
            <a:r>
              <a:rPr lang="lv-LV" dirty="0"/>
              <a:t>prasību </a:t>
            </a:r>
            <a:r>
              <a:rPr lang="lv-LV" dirty="0" smtClean="0"/>
              <a:t>specifikāciju, kam jāsatur: </a:t>
            </a:r>
            <a:endParaRPr lang="lv-LV" dirty="0"/>
          </a:p>
          <a:p>
            <a:pPr lvl="1"/>
            <a:r>
              <a:rPr lang="lv-LV" dirty="0" smtClean="0"/>
              <a:t>programmatūras aprakstu</a:t>
            </a:r>
          </a:p>
          <a:p>
            <a:pPr lvl="1"/>
            <a:r>
              <a:rPr lang="lv-LV" dirty="0" smtClean="0"/>
              <a:t>konkrēto prasību uzskaitījumu</a:t>
            </a:r>
          </a:p>
          <a:p>
            <a:pPr lvl="1"/>
            <a:r>
              <a:rPr lang="lv-LV" dirty="0" smtClean="0"/>
              <a:t>ārējās </a:t>
            </a:r>
            <a:r>
              <a:rPr lang="lv-LV" dirty="0" err="1" smtClean="0"/>
              <a:t>saskarnes</a:t>
            </a:r>
            <a:r>
              <a:rPr lang="lv-LV" dirty="0"/>
              <a:t> aprakstu</a:t>
            </a:r>
            <a:endParaRPr lang="lv-LV" dirty="0" smtClean="0"/>
          </a:p>
          <a:p>
            <a:r>
              <a:rPr lang="lv-LV" sz="3200" dirty="0" smtClean="0"/>
              <a:t>Par paraugu var </a:t>
            </a:r>
            <a:r>
              <a:rPr lang="lv-LV" sz="3200" dirty="0"/>
              <a:t>izmantot </a:t>
            </a:r>
            <a:r>
              <a:rPr lang="lv-LV" sz="3200" dirty="0" smtClean="0"/>
              <a:t>dokumentu </a:t>
            </a:r>
            <a:r>
              <a:rPr lang="lv-LV" sz="3200" i="1" dirty="0" smtClean="0"/>
              <a:t>9P_13_02_PPS_Piemers.docx</a:t>
            </a:r>
            <a:endParaRPr lang="lv-LV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13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patstāvīgais darbs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74" y="2636912"/>
            <a:ext cx="1727063" cy="14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/>
          <p:cNvSpPr>
            <a:spLocks noGrp="1"/>
          </p:cNvSpPr>
          <p:nvPr>
            <p:ph idx="1"/>
          </p:nvPr>
        </p:nvSpPr>
        <p:spPr>
          <a:xfrm>
            <a:off x="464931" y="1772816"/>
            <a:ext cx="5995392" cy="4464496"/>
          </a:xfrm>
        </p:spPr>
        <p:txBody>
          <a:bodyPr>
            <a:normAutofit/>
          </a:bodyPr>
          <a:lstStyle/>
          <a:p>
            <a:r>
              <a:rPr lang="lv-LV" dirty="0" smtClean="0"/>
              <a:t>Kāpēc programmatūras izstrādi veic, izmantojot konkrētu modeli?</a:t>
            </a:r>
          </a:p>
          <a:p>
            <a:r>
              <a:rPr lang="lv-LV" dirty="0" smtClean="0"/>
              <a:t>Kāpēc šī projekta izstrādei izvēlēts V-modelis?</a:t>
            </a:r>
          </a:p>
          <a:p>
            <a:r>
              <a:rPr lang="lv-LV" dirty="0" smtClean="0"/>
              <a:t>Kas ir programmatūras </a:t>
            </a:r>
            <a:r>
              <a:rPr lang="lv-LV" dirty="0"/>
              <a:t>prasību </a:t>
            </a:r>
            <a:r>
              <a:rPr lang="lv-LV" dirty="0" smtClean="0"/>
              <a:t>specifikācija?</a:t>
            </a:r>
          </a:p>
          <a:p>
            <a:r>
              <a:rPr lang="lv-LV" dirty="0" smtClean="0"/>
              <a:t>Kāpēc to ir nepieciešams izstrādāt?</a:t>
            </a:r>
            <a:endParaRPr lang="lv-LV" dirty="0"/>
          </a:p>
        </p:txBody>
      </p:sp>
      <p:sp>
        <p:nvSpPr>
          <p:cNvPr id="3" name="Slaida numura vietturis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14</a:t>
            </a:fld>
            <a:endParaRPr lang="lv-LV" dirty="0"/>
          </a:p>
        </p:txBody>
      </p:sp>
      <p:sp>
        <p:nvSpPr>
          <p:cNvPr id="4" name="Virsraksts 3"/>
          <p:cNvSpPr>
            <a:spLocks noGrp="1"/>
          </p:cNvSpPr>
          <p:nvPr>
            <p:ph type="title"/>
          </p:nvPr>
        </p:nvSpPr>
        <p:spPr>
          <a:xfrm>
            <a:off x="467544" y="88851"/>
            <a:ext cx="7200800" cy="963885"/>
          </a:xfrm>
        </p:spPr>
        <p:txBody>
          <a:bodyPr/>
          <a:lstStyle/>
          <a:p>
            <a:r>
              <a:rPr lang="lv-LV" dirty="0" smtClean="0"/>
              <a:t>Projekta izstrādes uzsākšana</a:t>
            </a:r>
            <a:endParaRPr lang="lv-LV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132856"/>
            <a:ext cx="1704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792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v-LV" dirty="0"/>
              <a:t>Izstrādāt projekta programmatūras prasību specifikāciju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Stundas mērķis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44" y="3429000"/>
            <a:ext cx="1857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2232248"/>
          </a:xfrm>
        </p:spPr>
        <p:txBody>
          <a:bodyPr/>
          <a:lstStyle/>
          <a:p>
            <a:pPr lvl="0"/>
            <a:r>
              <a:rPr lang="lv-LV" dirty="0"/>
              <a:t>Veidot priekšstatu par programmatūras izstrādes </a:t>
            </a:r>
            <a:r>
              <a:rPr lang="lv-LV" dirty="0" smtClean="0"/>
              <a:t>V-modeli </a:t>
            </a:r>
            <a:r>
              <a:rPr lang="lv-LV" dirty="0"/>
              <a:t>un tā </a:t>
            </a:r>
            <a:r>
              <a:rPr lang="lv-LV" dirty="0" smtClean="0"/>
              <a:t>soļiem</a:t>
            </a:r>
          </a:p>
          <a:p>
            <a:pPr lvl="0"/>
            <a:r>
              <a:rPr lang="lv-LV" dirty="0" smtClean="0"/>
              <a:t>Nostiprināt </a:t>
            </a:r>
            <a:r>
              <a:rPr lang="lv-LV" dirty="0"/>
              <a:t>prasmi izstrādāt programmatūras specifikāciju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3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Stundas uzdevumi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933056"/>
            <a:ext cx="3312368" cy="20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4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1440160"/>
          </a:xfrm>
        </p:spPr>
        <p:txBody>
          <a:bodyPr/>
          <a:lstStyle/>
          <a:p>
            <a:r>
              <a:rPr lang="lv-LV" dirty="0"/>
              <a:t>Ar ko </a:t>
            </a:r>
            <a:r>
              <a:rPr lang="lv-LV" dirty="0" smtClean="0"/>
              <a:t>sākt projekta izstrādi?</a:t>
            </a:r>
            <a:endParaRPr lang="lv-LV" dirty="0"/>
          </a:p>
          <a:p>
            <a:r>
              <a:rPr lang="lv-LV" dirty="0" smtClean="0"/>
              <a:t>No kādiem soļiem tā sastāv?</a:t>
            </a:r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4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Programmatūras izstrādes projekts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9" y="3356992"/>
            <a:ext cx="1660003" cy="1847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356992"/>
            <a:ext cx="1656184" cy="1847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40" y="4335828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5067012"/>
          </a:xfrm>
        </p:spPr>
        <p:txBody>
          <a:bodyPr>
            <a:normAutofit/>
          </a:bodyPr>
          <a:lstStyle/>
          <a:p>
            <a:r>
              <a:rPr lang="lv-LV" dirty="0"/>
              <a:t>Programmatūras dzīves cikls aptver visas </a:t>
            </a:r>
            <a:r>
              <a:rPr lang="lv-LV" dirty="0" smtClean="0"/>
              <a:t>programmatūras tapšanas </a:t>
            </a:r>
            <a:r>
              <a:rPr lang="lv-LV" dirty="0"/>
              <a:t>fāzes, sākot ar </a:t>
            </a:r>
            <a:r>
              <a:rPr lang="lv-LV" dirty="0" smtClean="0"/>
              <a:t>ideju </a:t>
            </a:r>
            <a:r>
              <a:rPr lang="lv-LV" dirty="0"/>
              <a:t>un prasību specificēšanu, līdz tā slēgšanai un </a:t>
            </a:r>
            <a:r>
              <a:rPr lang="lv-LV" dirty="0" smtClean="0"/>
              <a:t>gatavās programmatūras nodošanu lietošanā</a:t>
            </a:r>
            <a:endParaRPr lang="lv-LV" dirty="0"/>
          </a:p>
          <a:p>
            <a:r>
              <a:rPr lang="lv-LV" dirty="0"/>
              <a:t>Šobrīd praksē tiek piedāvāti un izmantoti dažādi programmatūras izstrādes </a:t>
            </a:r>
            <a:r>
              <a:rPr lang="lv-LV" dirty="0" smtClean="0"/>
              <a:t>modeļi, piemēram:</a:t>
            </a:r>
          </a:p>
          <a:p>
            <a:pPr lvl="1"/>
            <a:r>
              <a:rPr lang="lv-LV" dirty="0" smtClean="0"/>
              <a:t>ūdenskrituma modelis</a:t>
            </a:r>
          </a:p>
          <a:p>
            <a:pPr lvl="1"/>
            <a:r>
              <a:rPr lang="lv-LV" dirty="0" smtClean="0"/>
              <a:t>V-modelis</a:t>
            </a:r>
            <a:endParaRPr lang="lv-LV" dirty="0"/>
          </a:p>
          <a:p>
            <a:pPr lvl="1"/>
            <a:r>
              <a:rPr lang="lv-LV" dirty="0" smtClean="0"/>
              <a:t>spirāles </a:t>
            </a:r>
            <a:r>
              <a:rPr lang="lv-LV" dirty="0"/>
              <a:t>modulis</a:t>
            </a:r>
          </a:p>
          <a:p>
            <a:pPr lvl="1"/>
            <a:r>
              <a:rPr lang="lv-LV" dirty="0" smtClean="0"/>
              <a:t>spējās </a:t>
            </a:r>
            <a:r>
              <a:rPr lang="lv-LV" dirty="0"/>
              <a:t>izstrādes (</a:t>
            </a:r>
            <a:r>
              <a:rPr lang="lv-LV" i="1" dirty="0" err="1"/>
              <a:t>agile</a:t>
            </a:r>
            <a:r>
              <a:rPr lang="lv-LV" dirty="0"/>
              <a:t>) modelis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5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Programmatūras izstrādes modeļi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386353"/>
            <a:ext cx="2102146" cy="21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7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Kā vēsturiski pirmo var minēt 1970. gadā </a:t>
            </a:r>
            <a:r>
              <a:rPr lang="lv-LV" i="1" dirty="0" err="1"/>
              <a:t>Winston</a:t>
            </a:r>
            <a:r>
              <a:rPr lang="lv-LV" i="1" dirty="0"/>
              <a:t> </a:t>
            </a:r>
            <a:r>
              <a:rPr lang="lv-LV" i="1" dirty="0" err="1"/>
              <a:t>Walker</a:t>
            </a:r>
            <a:r>
              <a:rPr lang="lv-LV" i="1" dirty="0"/>
              <a:t> </a:t>
            </a:r>
            <a:r>
              <a:rPr lang="lv-LV" i="1" dirty="0" err="1"/>
              <a:t>Royce</a:t>
            </a:r>
            <a:r>
              <a:rPr lang="lv-LV" dirty="0"/>
              <a:t> publicēto ūdenskrituma modeli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6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Ūdenskrituma modelis</a:t>
            </a:r>
            <a:endParaRPr lang="lv-LV" dirty="0"/>
          </a:p>
        </p:txBody>
      </p:sp>
      <p:pic>
        <p:nvPicPr>
          <p:cNvPr id="5" name="Picture 4" descr="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5"/>
            <a:ext cx="5976664" cy="399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77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V-modelis ir viena no ūdenskrituma modeļa </a:t>
            </a:r>
            <a:r>
              <a:rPr lang="lv-LV" dirty="0" smtClean="0"/>
              <a:t>modifikācijām, kas ir </a:t>
            </a:r>
            <a:r>
              <a:rPr lang="lv-LV" dirty="0"/>
              <a:t>pakāpenisks projekta izstrādes </a:t>
            </a:r>
            <a:r>
              <a:rPr lang="lv-LV" dirty="0" smtClean="0"/>
              <a:t>plāns</a:t>
            </a:r>
          </a:p>
          <a:p>
            <a:r>
              <a:rPr lang="lv-LV" dirty="0"/>
              <a:t>Modeļa diagrammas kreisais V zars parāda izstrādes progresu no analīzes un projektēšanas līdz kodēšanai un sadalījumam komponentēs</a:t>
            </a:r>
          </a:p>
          <a:p>
            <a:r>
              <a:rPr lang="lv-LV" dirty="0"/>
              <a:t>Modeļa diagrammas </a:t>
            </a:r>
            <a:r>
              <a:rPr lang="lv-LV" dirty="0" smtClean="0"/>
              <a:t>labais </a:t>
            </a:r>
            <a:r>
              <a:rPr lang="lv-LV" dirty="0"/>
              <a:t>zars attēlo izstrādāto sastāvdaļu salikšanu un testēšanu un beidzas ar programmatūras produkta piegādi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7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V-modeļa raksturojums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1057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="" xmlns:a16="http://schemas.microsoft.com/office/drawing/2014/main" id="{9D9D0D47-89FC-4034-82C1-D4538FC6A0B6}"/>
              </a:ext>
            </a:extLst>
          </p:cNvPr>
          <p:cNvSpPr/>
          <p:nvPr/>
        </p:nvSpPr>
        <p:spPr>
          <a:xfrm>
            <a:off x="1138063" y="1396754"/>
            <a:ext cx="1816101" cy="8678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Sākotnējie</a:t>
            </a:r>
            <a:r>
              <a:rPr lang="lv-LV" sz="1200" dirty="0"/>
              <a:t> </a:t>
            </a:r>
            <a:r>
              <a:rPr lang="lv-LV" sz="1400" dirty="0"/>
              <a:t>priekšlikumi</a:t>
            </a:r>
            <a:r>
              <a:rPr lang="lv-LV" sz="1200" dirty="0"/>
              <a:t>, </a:t>
            </a:r>
            <a:r>
              <a:rPr lang="lv-LV" sz="1400" dirty="0"/>
              <a:t>idejas</a:t>
            </a:r>
            <a:endParaRPr lang="lv-LV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4289411-D842-4EC1-9552-AB3820A0E517}"/>
              </a:ext>
            </a:extLst>
          </p:cNvPr>
          <p:cNvSpPr/>
          <p:nvPr/>
        </p:nvSpPr>
        <p:spPr>
          <a:xfrm>
            <a:off x="481866" y="2436410"/>
            <a:ext cx="1035414" cy="542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600" dirty="0"/>
              <a:t>Projekta</a:t>
            </a:r>
            <a:r>
              <a:rPr lang="lv-LV" sz="1400" dirty="0"/>
              <a:t> uzsākšana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1DD931-28FB-4EA6-A028-0FC7FE71E1E7}"/>
              </a:ext>
            </a:extLst>
          </p:cNvPr>
          <p:cNvSpPr/>
          <p:nvPr/>
        </p:nvSpPr>
        <p:spPr>
          <a:xfrm>
            <a:off x="1760363" y="2426908"/>
            <a:ext cx="1375835" cy="56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Prasību</a:t>
            </a:r>
            <a:r>
              <a:rPr lang="lv-LV" sz="1200" dirty="0"/>
              <a:t> </a:t>
            </a:r>
            <a:r>
              <a:rPr lang="lv-LV" sz="1400" dirty="0"/>
              <a:t>specificēšana</a:t>
            </a:r>
            <a:endParaRPr lang="lv-LV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31310C25-467B-4EFA-9EEB-BC9CF21A8E4E}"/>
              </a:ext>
            </a:extLst>
          </p:cNvPr>
          <p:cNvSpPr/>
          <p:nvPr/>
        </p:nvSpPr>
        <p:spPr>
          <a:xfrm>
            <a:off x="2209097" y="3928283"/>
            <a:ext cx="1367367" cy="359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Projektējums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546E33A0-B23A-4FFB-A598-6E95CDB56F45}"/>
              </a:ext>
            </a:extLst>
          </p:cNvPr>
          <p:cNvSpPr/>
          <p:nvPr/>
        </p:nvSpPr>
        <p:spPr>
          <a:xfrm>
            <a:off x="1916998" y="3255186"/>
            <a:ext cx="1257300" cy="3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Specifikācija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9AA291C6-AC5B-450B-8D4A-C3C3DF82511E}"/>
              </a:ext>
            </a:extLst>
          </p:cNvPr>
          <p:cNvSpPr/>
          <p:nvPr/>
        </p:nvSpPr>
        <p:spPr>
          <a:xfrm>
            <a:off x="2209097" y="4599499"/>
            <a:ext cx="1604435" cy="512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Funkciju</a:t>
            </a:r>
          </a:p>
          <a:p>
            <a:pPr algn="ctr"/>
            <a:r>
              <a:rPr lang="lv-LV" sz="1400" dirty="0"/>
              <a:t>projektējums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747CA50-B3F8-48AB-A45F-C5E3A369B232}"/>
              </a:ext>
            </a:extLst>
          </p:cNvPr>
          <p:cNvSpPr/>
          <p:nvPr/>
        </p:nvSpPr>
        <p:spPr>
          <a:xfrm>
            <a:off x="3576464" y="5299886"/>
            <a:ext cx="1367367" cy="72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Kodēšana un vienību testēšana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F66FF094-01A1-408A-A53F-89F7466D4DDB}"/>
              </a:ext>
            </a:extLst>
          </p:cNvPr>
          <p:cNvSpPr/>
          <p:nvPr/>
        </p:nvSpPr>
        <p:spPr>
          <a:xfrm>
            <a:off x="5532264" y="3090087"/>
            <a:ext cx="1502410" cy="48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Pārbaudīta programmatūra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9427C98F-B482-4506-8EBD-8B333720F594}"/>
              </a:ext>
            </a:extLst>
          </p:cNvPr>
          <p:cNvSpPr/>
          <p:nvPr/>
        </p:nvSpPr>
        <p:spPr>
          <a:xfrm>
            <a:off x="4943832" y="3805750"/>
            <a:ext cx="1648882" cy="579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Integrēta programmatūra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1E1C4116-0AFF-4D4D-A4E8-CA6575FF4A5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916997" y="2116418"/>
            <a:ext cx="531284" cy="310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5CF1D84C-44E3-4A03-AB66-00091774BDB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1517280" y="2707696"/>
            <a:ext cx="2430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D8DCEE7-445A-4215-A236-1C572582B19B}"/>
              </a:ext>
            </a:extLst>
          </p:cNvPr>
          <p:cNvCxnSpPr>
            <a:cxnSpLocks/>
          </p:cNvCxnSpPr>
          <p:nvPr/>
        </p:nvCxnSpPr>
        <p:spPr>
          <a:xfrm>
            <a:off x="2458864" y="2996952"/>
            <a:ext cx="198966" cy="25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C747420-D2F3-4382-BEB9-B611B42B0B56}"/>
              </a:ext>
            </a:extLst>
          </p:cNvPr>
          <p:cNvCxnSpPr/>
          <p:nvPr/>
        </p:nvCxnSpPr>
        <p:spPr>
          <a:xfrm>
            <a:off x="2755198" y="3581152"/>
            <a:ext cx="220133" cy="338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B7FF49B5-1ECE-4B0B-A69B-97C07561E15B}"/>
              </a:ext>
            </a:extLst>
          </p:cNvPr>
          <p:cNvCxnSpPr/>
          <p:nvPr/>
        </p:nvCxnSpPr>
        <p:spPr>
          <a:xfrm>
            <a:off x="3136198" y="4207685"/>
            <a:ext cx="211666" cy="419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47D133E9-E296-4EF1-92F2-107E6D1995A6}"/>
              </a:ext>
            </a:extLst>
          </p:cNvPr>
          <p:cNvCxnSpPr/>
          <p:nvPr/>
        </p:nvCxnSpPr>
        <p:spPr>
          <a:xfrm>
            <a:off x="3627264" y="4935818"/>
            <a:ext cx="254000" cy="3556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E9D7E29C-E94A-46E7-8181-83A44388A3CD}"/>
              </a:ext>
            </a:extLst>
          </p:cNvPr>
          <p:cNvSpPr/>
          <p:nvPr/>
        </p:nvSpPr>
        <p:spPr>
          <a:xfrm>
            <a:off x="4545898" y="4597934"/>
            <a:ext cx="1371602" cy="491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Atkļūdotas funkcijas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2A1D358A-6E25-4F66-ADC8-3DCABDA995A2}"/>
              </a:ext>
            </a:extLst>
          </p:cNvPr>
          <p:cNvCxnSpPr>
            <a:cxnSpLocks/>
          </p:cNvCxnSpPr>
          <p:nvPr/>
        </p:nvCxnSpPr>
        <p:spPr>
          <a:xfrm flipV="1">
            <a:off x="4456998" y="5060586"/>
            <a:ext cx="295883" cy="2647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5B1F92A-442C-4713-9BD5-A805455CA599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813532" y="4843467"/>
            <a:ext cx="732366" cy="12093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860E2E54-83E6-4C45-BB21-04744D15B299}"/>
              </a:ext>
            </a:extLst>
          </p:cNvPr>
          <p:cNvSpPr/>
          <p:nvPr/>
        </p:nvSpPr>
        <p:spPr>
          <a:xfrm>
            <a:off x="5577962" y="2277287"/>
            <a:ext cx="173644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Gatava programmatūra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1A2DFF70-8B2B-46AB-8608-05E2CC7CD2EE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3576464" y="4095617"/>
            <a:ext cx="1367368" cy="12467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FB42F69-253B-46F0-BB4A-BD6D2A587E79}"/>
              </a:ext>
            </a:extLst>
          </p:cNvPr>
          <p:cNvCxnSpPr>
            <a:stCxn id="13" idx="3"/>
          </p:cNvCxnSpPr>
          <p:nvPr/>
        </p:nvCxnSpPr>
        <p:spPr>
          <a:xfrm flipV="1">
            <a:off x="3174298" y="3424222"/>
            <a:ext cx="2357966" cy="8762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8B76E376-4594-412E-87BC-9990462A4EA2}"/>
              </a:ext>
            </a:extLst>
          </p:cNvPr>
          <p:cNvCxnSpPr>
            <a:stCxn id="37" idx="0"/>
          </p:cNvCxnSpPr>
          <p:nvPr/>
        </p:nvCxnSpPr>
        <p:spPr>
          <a:xfrm flipV="1">
            <a:off x="5231699" y="4426136"/>
            <a:ext cx="185816" cy="171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8A2A5C46-6B6E-4130-B618-AB1DA72BB455}"/>
              </a:ext>
            </a:extLst>
          </p:cNvPr>
          <p:cNvCxnSpPr>
            <a:endCxn id="19" idx="2"/>
          </p:cNvCxnSpPr>
          <p:nvPr/>
        </p:nvCxnSpPr>
        <p:spPr>
          <a:xfrm flipV="1">
            <a:off x="5853997" y="3579034"/>
            <a:ext cx="429472" cy="29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C85068E7-456A-4BA6-A7A0-C123FDD01395}"/>
              </a:ext>
            </a:extLst>
          </p:cNvPr>
          <p:cNvCxnSpPr/>
          <p:nvPr/>
        </p:nvCxnSpPr>
        <p:spPr>
          <a:xfrm flipV="1">
            <a:off x="6336598" y="2988485"/>
            <a:ext cx="279400" cy="262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8F8DAD1-A100-4DDE-9C9B-8B33536F525F}"/>
              </a:ext>
            </a:extLst>
          </p:cNvPr>
          <p:cNvSpPr txBox="1"/>
          <p:nvPr/>
        </p:nvSpPr>
        <p:spPr>
          <a:xfrm>
            <a:off x="3181791" y="2551926"/>
            <a:ext cx="231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400" dirty="0"/>
              <a:t>Notestēta sistēma, ieskaitot </a:t>
            </a:r>
          </a:p>
          <a:p>
            <a:pPr algn="ctr"/>
            <a:r>
              <a:rPr lang="lv-LV" sz="1400" dirty="0" err="1"/>
              <a:t>akcepttestēšanu</a:t>
            </a:r>
            <a:r>
              <a:rPr lang="lv-LV" sz="1400" dirty="0"/>
              <a:t> un nodošanu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E4D42F0-248F-4523-AA57-AF63C3FFB5C3}"/>
              </a:ext>
            </a:extLst>
          </p:cNvPr>
          <p:cNvSpPr txBox="1"/>
          <p:nvPr/>
        </p:nvSpPr>
        <p:spPr>
          <a:xfrm>
            <a:off x="3530788" y="3560159"/>
            <a:ext cx="140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1400" dirty="0"/>
              <a:t>Notestēta </a:t>
            </a:r>
          </a:p>
          <a:p>
            <a:pPr algn="ctr"/>
            <a:r>
              <a:rPr lang="lv-LV" sz="1400" dirty="0"/>
              <a:t>programmatūra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223D434-0F46-465E-A668-93466A957381}"/>
              </a:ext>
            </a:extLst>
          </p:cNvPr>
          <p:cNvSpPr txBox="1"/>
          <p:nvPr/>
        </p:nvSpPr>
        <p:spPr>
          <a:xfrm>
            <a:off x="3674422" y="4132997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1400" dirty="0"/>
              <a:t>Notestētas </a:t>
            </a:r>
          </a:p>
          <a:p>
            <a:pPr algn="ctr"/>
            <a:r>
              <a:rPr lang="lv-LV" sz="1400" dirty="0"/>
              <a:t>funkcijas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4289411-D842-4EC1-9552-AB3820A0E517}"/>
              </a:ext>
            </a:extLst>
          </p:cNvPr>
          <p:cNvSpPr/>
          <p:nvPr/>
        </p:nvSpPr>
        <p:spPr>
          <a:xfrm>
            <a:off x="7557490" y="2426908"/>
            <a:ext cx="1067422" cy="5234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Projekta beigas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CF1D84C-44E3-4A03-AB66-00091774BDB2}"/>
              </a:ext>
            </a:extLst>
          </p:cNvPr>
          <p:cNvCxnSpPr/>
          <p:nvPr/>
        </p:nvCxnSpPr>
        <p:spPr>
          <a:xfrm flipV="1">
            <a:off x="7104524" y="2766656"/>
            <a:ext cx="452966" cy="42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F4289411-D842-4EC1-9552-AB3820A0E517}"/>
              </a:ext>
            </a:extLst>
          </p:cNvPr>
          <p:cNvSpPr/>
          <p:nvPr/>
        </p:nvSpPr>
        <p:spPr>
          <a:xfrm>
            <a:off x="7173285" y="3093668"/>
            <a:ext cx="1781829" cy="73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1400" dirty="0"/>
              <a:t>Nodevumu  akcepttestēšana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5CF1D84C-44E3-4A03-AB66-00091774BDB2}"/>
              </a:ext>
            </a:extLst>
          </p:cNvPr>
          <p:cNvCxnSpPr/>
          <p:nvPr/>
        </p:nvCxnSpPr>
        <p:spPr>
          <a:xfrm flipH="1">
            <a:off x="7034674" y="3353033"/>
            <a:ext cx="131119" cy="8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lv-LV" dirty="0" smtClean="0"/>
              <a:t>V-modeļa diagramma</a:t>
            </a:r>
            <a:endParaRPr lang="lv-LV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0"/>
          </p:nvPr>
        </p:nvSpPr>
        <p:spPr>
          <a:xfrm>
            <a:off x="6830904" y="5883291"/>
            <a:ext cx="2133600" cy="277200"/>
          </a:xfrm>
        </p:spPr>
        <p:txBody>
          <a:bodyPr/>
          <a:lstStyle/>
          <a:p>
            <a:fld id="{4E814776-24A3-450F-AAE4-8EF1585A30BC}" type="slidenum">
              <a:rPr lang="lv-LV" smtClean="0"/>
              <a:t>8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541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5067012"/>
          </a:xfrm>
        </p:spPr>
        <p:txBody>
          <a:bodyPr>
            <a:normAutofit/>
          </a:bodyPr>
          <a:lstStyle/>
          <a:p>
            <a:r>
              <a:rPr lang="lv-LV" dirty="0" smtClean="0"/>
              <a:t>Piemērots </a:t>
            </a:r>
            <a:r>
              <a:rPr lang="lv-LV" dirty="0"/>
              <a:t>projektiem, </a:t>
            </a:r>
            <a:r>
              <a:rPr lang="lv-LV" dirty="0" smtClean="0"/>
              <a:t>kuros jāievēro </a:t>
            </a:r>
            <a:r>
              <a:rPr lang="lv-LV" dirty="0"/>
              <a:t>noteikts </a:t>
            </a:r>
            <a:r>
              <a:rPr lang="lv-LV" dirty="0" smtClean="0"/>
              <a:t>termiņš un </a:t>
            </a:r>
            <a:r>
              <a:rPr lang="lv-LV" dirty="0"/>
              <a:t>galveno atskaites punktu </a:t>
            </a:r>
            <a:r>
              <a:rPr lang="lv-LV" dirty="0" smtClean="0"/>
              <a:t>datumi</a:t>
            </a:r>
          </a:p>
          <a:p>
            <a:r>
              <a:rPr lang="lv-LV" dirty="0" smtClean="0"/>
              <a:t>Nav </a:t>
            </a:r>
            <a:r>
              <a:rPr lang="lv-LV" dirty="0"/>
              <a:t>piemērots lieliem ilgtermiņa projektiem, kuros var būt nepieciešamas daudzas versijas vai pastāvīgi atjauninājumi un kļūdu labojumi</a:t>
            </a:r>
          </a:p>
          <a:p>
            <a:r>
              <a:rPr lang="lv-LV" dirty="0" smtClean="0"/>
              <a:t>Modelim </a:t>
            </a:r>
            <a:r>
              <a:rPr lang="lv-LV" dirty="0"/>
              <a:t>ir skaidri un saprotami izstrādes </a:t>
            </a:r>
            <a:r>
              <a:rPr lang="lv-LV" dirty="0" smtClean="0"/>
              <a:t>posmi un to </a:t>
            </a:r>
            <a:r>
              <a:rPr lang="lv-LV" dirty="0"/>
              <a:t>ir viegli </a:t>
            </a:r>
            <a:r>
              <a:rPr lang="lv-LV" dirty="0" smtClean="0"/>
              <a:t>pārvaldīt</a:t>
            </a:r>
          </a:p>
          <a:p>
            <a:r>
              <a:rPr lang="lv-LV" dirty="0" smtClean="0"/>
              <a:t>Projekta </a:t>
            </a:r>
            <a:r>
              <a:rPr lang="lv-LV" dirty="0"/>
              <a:t>izstrādes laikā </a:t>
            </a:r>
            <a:r>
              <a:rPr lang="lv-LV" dirty="0" smtClean="0"/>
              <a:t>grūti pielāgot </a:t>
            </a:r>
            <a:r>
              <a:rPr lang="lv-LV" dirty="0"/>
              <a:t>nepieciešamajām </a:t>
            </a:r>
            <a:r>
              <a:rPr lang="lv-LV" dirty="0" smtClean="0"/>
              <a:t>izmaiņām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776-24A3-450F-AAE4-8EF1585A30BC}" type="slidenum">
              <a:rPr lang="lv-LV" smtClean="0"/>
              <a:t>9</a:t>
            </a:fld>
            <a:endParaRPr lang="lv-LV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Priekšrocības un trūkumi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09120"/>
            <a:ext cx="1522367" cy="18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464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S_6_9">
  <a:themeElements>
    <a:clrScheme name="StartIT2">
      <a:dk1>
        <a:srgbClr val="000000"/>
      </a:dk1>
      <a:lt1>
        <a:srgbClr val="FFFFFF"/>
      </a:lt1>
      <a:dk2>
        <a:srgbClr val="000000"/>
      </a:dk2>
      <a:lt2>
        <a:srgbClr val="094499"/>
      </a:lt2>
      <a:accent1>
        <a:srgbClr val="094499"/>
      </a:accent1>
      <a:accent2>
        <a:srgbClr val="0E66E5"/>
      </a:accent2>
      <a:accent3>
        <a:srgbClr val="97BEF8"/>
      </a:accent3>
      <a:accent4>
        <a:srgbClr val="B9D4FA"/>
      </a:accent4>
      <a:accent5>
        <a:srgbClr val="5294F4"/>
      </a:accent5>
      <a:accent6>
        <a:srgbClr val="5294F4"/>
      </a:accent6>
      <a:hlink>
        <a:srgbClr val="094499"/>
      </a:hlink>
      <a:folHlink>
        <a:srgbClr val="B9D4FA"/>
      </a:folHlink>
    </a:clrScheme>
    <a:fontScheme name="Default Design">
      <a:majorFont>
        <a:latin typeface="Consola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52A2488-2CEE-4F43-9AC1-23D2A225A4F8}" vid="{00ACAD91-3DF1-41CD-8FD6-14815AADA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ēma">
  <a:themeElements>
    <a:clrScheme name="Iestā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estād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estā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MASTERS_6_9</Template>
  <TotalTime>450</TotalTime>
  <Words>599</Words>
  <Application>Microsoft Office PowerPoint</Application>
  <PresentationFormat>On-screen Show (4:3)</PresentationFormat>
  <Paragraphs>98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MASTERS_6_9</vt:lpstr>
      <vt:lpstr>PowerPoint Presentation</vt:lpstr>
      <vt:lpstr>Stundas mērķis</vt:lpstr>
      <vt:lpstr>Stundas uzdevumi</vt:lpstr>
      <vt:lpstr>Programmatūras izstrādes projekts</vt:lpstr>
      <vt:lpstr>Programmatūras izstrādes modeļi</vt:lpstr>
      <vt:lpstr>Ūdenskrituma modelis</vt:lpstr>
      <vt:lpstr>V-modeļa raksturojums</vt:lpstr>
      <vt:lpstr>V-modeļa diagramma</vt:lpstr>
      <vt:lpstr>Priekšrocības un trūkumi</vt:lpstr>
      <vt:lpstr>1. patstāvīgais darbs</vt:lpstr>
      <vt:lpstr>Prasību specificēšana </vt:lpstr>
      <vt:lpstr>Programmatūras prasību specifikācija</vt:lpstr>
      <vt:lpstr>2. patstāvīgais darbs</vt:lpstr>
      <vt:lpstr>Projekta izstrādes uzsākšana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2018-05-08T12:20:09Z</dcterms:created>
  <dcterms:modified xsi:type="dcterms:W3CDTF">2018-05-11T17:30:04Z</dcterms:modified>
</cp:coreProperties>
</file>