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
      <p:font typeface="Lor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35B3C9-CD12-4F46-A19E-E65FBA53CCE8}">
  <a:tblStyle styleId="{F835B3C9-CD12-4F46-A19E-E65FBA53CC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Lora-bold.fntdata"/><Relationship Id="rId27" Type="http://schemas.openxmlformats.org/officeDocument/2006/relationships/font" Target="fonts/Lor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ora-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ora-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eb371c02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eb371c02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eb371c02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eb371c02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eb371c02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eb371c02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cef720a0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cef720a0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2e6721f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2e6721f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2e6721f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2e6721f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2e6721f1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2e6721f1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eb371c0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eb371c0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eb371c0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eb371c0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eb371c02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eb371c02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eb371c02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eb371c02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837000" y="511250"/>
            <a:ext cx="8307000" cy="16647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s-419"/>
              <a:t>Universidad Luterana </a:t>
            </a:r>
            <a:r>
              <a:rPr lang="es-419"/>
              <a:t>Salvadoreña</a:t>
            </a:r>
            <a:endParaRPr/>
          </a:p>
        </p:txBody>
      </p:sp>
      <p:sp>
        <p:nvSpPr>
          <p:cNvPr id="87" name="Google Shape;87;p13"/>
          <p:cNvSpPr txBox="1"/>
          <p:nvPr>
            <p:ph idx="1" type="subTitle"/>
          </p:nvPr>
        </p:nvSpPr>
        <p:spPr>
          <a:xfrm>
            <a:off x="898975" y="1730175"/>
            <a:ext cx="7968300" cy="330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000000"/>
              </a:solidFill>
            </a:endParaRPr>
          </a:p>
          <a:p>
            <a:pPr indent="0" lvl="0" marL="0" rtl="0" algn="l">
              <a:spcBef>
                <a:spcPts val="0"/>
              </a:spcBef>
              <a:spcAft>
                <a:spcPts val="0"/>
              </a:spcAft>
              <a:buNone/>
            </a:pPr>
            <a:r>
              <a:rPr b="1" lang="es-419" sz="2000">
                <a:solidFill>
                  <a:srgbClr val="000000"/>
                </a:solidFill>
              </a:rPr>
              <a:t>Licenciatura en Ciencias de la </a:t>
            </a:r>
            <a:r>
              <a:rPr b="1" lang="es-419" sz="2000">
                <a:solidFill>
                  <a:srgbClr val="000000"/>
                </a:solidFill>
              </a:rPr>
              <a:t>Computación</a:t>
            </a:r>
            <a:endParaRPr b="1" sz="2000">
              <a:solidFill>
                <a:srgbClr val="000000"/>
              </a:solidFill>
            </a:endParaRPr>
          </a:p>
          <a:p>
            <a:pPr indent="0" lvl="0" marL="0" rtl="0" algn="l">
              <a:spcBef>
                <a:spcPts val="0"/>
              </a:spcBef>
              <a:spcAft>
                <a:spcPts val="0"/>
              </a:spcAft>
              <a:buNone/>
            </a:pPr>
            <a:r>
              <a:t/>
            </a:r>
            <a:endParaRPr b="1" sz="2000">
              <a:solidFill>
                <a:srgbClr val="000000"/>
              </a:solidFill>
            </a:endParaRPr>
          </a:p>
          <a:p>
            <a:pPr indent="0" lvl="0" marL="0" rtl="0" algn="l">
              <a:spcBef>
                <a:spcPts val="0"/>
              </a:spcBef>
              <a:spcAft>
                <a:spcPts val="0"/>
              </a:spcAft>
              <a:buNone/>
            </a:pPr>
            <a:r>
              <a:rPr b="1" lang="es-419" sz="2000">
                <a:solidFill>
                  <a:srgbClr val="000000"/>
                </a:solidFill>
              </a:rPr>
              <a:t>Asignatura:</a:t>
            </a:r>
            <a:endParaRPr b="1" sz="2000">
              <a:solidFill>
                <a:srgbClr val="000000"/>
              </a:solidFill>
            </a:endParaRPr>
          </a:p>
          <a:p>
            <a:pPr indent="0" lvl="0" marL="0" rtl="0" algn="l">
              <a:spcBef>
                <a:spcPts val="0"/>
              </a:spcBef>
              <a:spcAft>
                <a:spcPts val="0"/>
              </a:spcAft>
              <a:buNone/>
            </a:pPr>
            <a:r>
              <a:rPr lang="es-419" sz="2000">
                <a:solidFill>
                  <a:srgbClr val="000000"/>
                </a:solidFill>
              </a:rPr>
              <a:t>Programación</a:t>
            </a:r>
            <a:r>
              <a:rPr lang="es-419" sz="2000">
                <a:solidFill>
                  <a:srgbClr val="000000"/>
                </a:solidFill>
              </a:rPr>
              <a:t> Orientada a O</a:t>
            </a:r>
            <a:r>
              <a:rPr lang="es-419" sz="2000">
                <a:solidFill>
                  <a:srgbClr val="000000"/>
                </a:solidFill>
              </a:rPr>
              <a:t>bjetos</a:t>
            </a:r>
            <a:r>
              <a:rPr lang="es-419" sz="2000">
                <a:solidFill>
                  <a:srgbClr val="000000"/>
                </a:solidFill>
              </a:rPr>
              <a:t> </a:t>
            </a:r>
            <a:endParaRPr sz="2000">
              <a:solidFill>
                <a:srgbClr val="000000"/>
              </a:solidFill>
            </a:endParaRPr>
          </a:p>
          <a:p>
            <a:pPr indent="0" lvl="0" marL="0" rtl="0" algn="l">
              <a:spcBef>
                <a:spcPts val="0"/>
              </a:spcBef>
              <a:spcAft>
                <a:spcPts val="0"/>
              </a:spcAft>
              <a:buNone/>
            </a:pPr>
            <a:r>
              <a:t/>
            </a:r>
            <a:endParaRPr sz="2000">
              <a:solidFill>
                <a:srgbClr val="000000"/>
              </a:solidFill>
            </a:endParaRPr>
          </a:p>
          <a:p>
            <a:pPr indent="0" lvl="0" marL="0" rtl="0" algn="l">
              <a:spcBef>
                <a:spcPts val="0"/>
              </a:spcBef>
              <a:spcAft>
                <a:spcPts val="0"/>
              </a:spcAft>
              <a:buNone/>
            </a:pPr>
            <a:r>
              <a:rPr b="1" lang="es-419" sz="2000">
                <a:solidFill>
                  <a:srgbClr val="000000"/>
                </a:solidFill>
              </a:rPr>
              <a:t>Facilitador:</a:t>
            </a:r>
            <a:endParaRPr b="1" sz="2000">
              <a:solidFill>
                <a:srgbClr val="000000"/>
              </a:solidFill>
            </a:endParaRPr>
          </a:p>
          <a:p>
            <a:pPr indent="0" lvl="0" marL="0" rtl="0" algn="l">
              <a:spcBef>
                <a:spcPts val="0"/>
              </a:spcBef>
              <a:spcAft>
                <a:spcPts val="0"/>
              </a:spcAft>
              <a:buNone/>
            </a:pPr>
            <a:r>
              <a:rPr lang="es-419" sz="2000">
                <a:solidFill>
                  <a:srgbClr val="000000"/>
                </a:solidFill>
              </a:rPr>
              <a:t>Lic. Jorge Alberto Coto Zelaya </a:t>
            </a:r>
            <a:endParaRPr sz="2000">
              <a:solidFill>
                <a:srgbClr val="000000"/>
              </a:solidFill>
            </a:endParaRPr>
          </a:p>
          <a:p>
            <a:pPr indent="0" lvl="0" marL="0" rtl="0" algn="l">
              <a:spcBef>
                <a:spcPts val="0"/>
              </a:spcBef>
              <a:spcAft>
                <a:spcPts val="0"/>
              </a:spcAft>
              <a:buNone/>
            </a:pPr>
            <a:r>
              <a:t/>
            </a:r>
            <a:endParaRPr b="1" sz="2000">
              <a:solidFill>
                <a:srgbClr val="000000"/>
              </a:solidFill>
            </a:endParaRPr>
          </a:p>
          <a:p>
            <a:pPr indent="0" lvl="0" marL="0" rtl="0" algn="ctr">
              <a:spcBef>
                <a:spcPts val="0"/>
              </a:spcBef>
              <a:spcAft>
                <a:spcPts val="0"/>
              </a:spcAft>
              <a:buNone/>
            </a:pPr>
            <a:r>
              <a:t/>
            </a:r>
            <a:endParaRPr>
              <a:solidFill>
                <a:srgbClr val="000000"/>
              </a:solidFill>
            </a:endParaRPr>
          </a:p>
        </p:txBody>
      </p:sp>
      <p:pic>
        <p:nvPicPr>
          <p:cNvPr id="88" name="Google Shape;88;p13"/>
          <p:cNvPicPr preferRelativeResize="0"/>
          <p:nvPr/>
        </p:nvPicPr>
        <p:blipFill>
          <a:blip r:embed="rId3">
            <a:alphaModFix/>
          </a:blip>
          <a:stretch>
            <a:fillRect/>
          </a:stretch>
        </p:blipFill>
        <p:spPr>
          <a:xfrm>
            <a:off x="5361400" y="2877350"/>
            <a:ext cx="3355275" cy="160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419">
                <a:solidFill>
                  <a:srgbClr val="222222"/>
                </a:solidFill>
                <a:highlight>
                  <a:srgbClr val="FFFFFF"/>
                </a:highlight>
              </a:rPr>
              <a:t>Limitaciones del proyecto</a:t>
            </a:r>
            <a:endParaRPr>
              <a:solidFill>
                <a:srgbClr val="222222"/>
              </a:solidFill>
              <a:highlight>
                <a:srgbClr val="FFFFFF"/>
              </a:highlight>
            </a:endParaRPr>
          </a:p>
          <a:p>
            <a:pPr indent="0" lvl="0" marL="0" rtl="0" algn="l">
              <a:spcBef>
                <a:spcPts val="0"/>
              </a:spcBef>
              <a:spcAft>
                <a:spcPts val="0"/>
              </a:spcAft>
              <a:buNone/>
            </a:pPr>
            <a:r>
              <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rgbClr val="222222"/>
              </a:buClr>
              <a:buSzPts val="1300"/>
              <a:buFont typeface="Arial"/>
              <a:buAutoNum type="arabicPeriod"/>
            </a:pPr>
            <a:r>
              <a:rPr lang="es-419" sz="1400">
                <a:solidFill>
                  <a:srgbClr val="222222"/>
                </a:solidFill>
                <a:highlight>
                  <a:srgbClr val="FFFFFF"/>
                </a:highlight>
                <a:latin typeface="Arial"/>
                <a:ea typeface="Arial"/>
                <a:cs typeface="Arial"/>
                <a:sym typeface="Arial"/>
              </a:rPr>
              <a:t>La mayoría de las personas están acostumbradas a recibir sus consultas con el médico enfrente, pero viendo las circunstancias en las que estamos, esto no puede ser posible.</a:t>
            </a:r>
            <a:endParaRPr sz="1400">
              <a:solidFill>
                <a:srgbClr val="222222"/>
              </a:solidFill>
              <a:highlight>
                <a:srgbClr val="FFFFFF"/>
              </a:highlight>
              <a:latin typeface="Arial"/>
              <a:ea typeface="Arial"/>
              <a:cs typeface="Arial"/>
              <a:sym typeface="Arial"/>
            </a:endParaRPr>
          </a:p>
          <a:p>
            <a:pPr indent="-311150" lvl="0" marL="457200" rtl="0" algn="just">
              <a:spcBef>
                <a:spcPts val="0"/>
              </a:spcBef>
              <a:spcAft>
                <a:spcPts val="0"/>
              </a:spcAft>
              <a:buClr>
                <a:srgbClr val="222222"/>
              </a:buClr>
              <a:buSzPts val="1300"/>
              <a:buFont typeface="Arial"/>
              <a:buAutoNum type="arabicPeriod"/>
            </a:pPr>
            <a:r>
              <a:rPr lang="es-419" sz="1400">
                <a:solidFill>
                  <a:srgbClr val="222222"/>
                </a:solidFill>
                <a:highlight>
                  <a:srgbClr val="FFFFFF"/>
                </a:highlight>
                <a:latin typeface="Arial"/>
                <a:ea typeface="Arial"/>
                <a:cs typeface="Arial"/>
                <a:sym typeface="Arial"/>
              </a:rPr>
              <a:t>Estamos acostumbrados a interactuar con otras personas, y tratar un tema tan delicado como la salud, se puede volver un poco frío.</a:t>
            </a:r>
            <a:endParaRPr sz="1400">
              <a:solidFill>
                <a:srgbClr val="222222"/>
              </a:solidFill>
              <a:highlight>
                <a:srgbClr val="FFFFFF"/>
              </a:highlight>
              <a:latin typeface="Arial"/>
              <a:ea typeface="Arial"/>
              <a:cs typeface="Arial"/>
              <a:sym typeface="Arial"/>
            </a:endParaRPr>
          </a:p>
          <a:p>
            <a:pPr indent="-311150" lvl="0" marL="457200" rtl="0" algn="just">
              <a:spcBef>
                <a:spcPts val="0"/>
              </a:spcBef>
              <a:spcAft>
                <a:spcPts val="0"/>
              </a:spcAft>
              <a:buClr>
                <a:srgbClr val="222222"/>
              </a:buClr>
              <a:buSzPts val="1300"/>
              <a:buFont typeface="Arial"/>
              <a:buAutoNum type="arabicPeriod"/>
            </a:pPr>
            <a:r>
              <a:rPr lang="es-419" sz="1400">
                <a:solidFill>
                  <a:srgbClr val="222222"/>
                </a:solidFill>
                <a:highlight>
                  <a:srgbClr val="FFFFFF"/>
                </a:highlight>
                <a:latin typeface="Arial"/>
                <a:ea typeface="Arial"/>
                <a:cs typeface="Arial"/>
                <a:sym typeface="Arial"/>
              </a:rPr>
              <a:t> Posiblemente el sistema tenga ciertos problemas, ya que gran parte de los integrantes del grupo somos principiantes en todo este mundo de la programación, pero esperamos que las fallas sean mínimas. </a:t>
            </a:r>
            <a:endParaRPr sz="1400">
              <a:solidFill>
                <a:srgbClr val="222222"/>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1848025" y="759025"/>
            <a:ext cx="76887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Conclusiones</a:t>
            </a:r>
            <a:endParaRPr/>
          </a:p>
          <a:p>
            <a:pPr indent="0" lvl="0" marL="0" rtl="0" algn="l">
              <a:spcBef>
                <a:spcPts val="0"/>
              </a:spcBef>
              <a:spcAft>
                <a:spcPts val="0"/>
              </a:spcAft>
              <a:buNone/>
            </a:pPr>
            <a:r>
              <a:t/>
            </a:r>
            <a:endParaRPr/>
          </a:p>
        </p:txBody>
      </p:sp>
      <p:sp>
        <p:nvSpPr>
          <p:cNvPr id="148" name="Google Shape;148;p23"/>
          <p:cNvSpPr txBox="1"/>
          <p:nvPr>
            <p:ph idx="1" type="body"/>
          </p:nvPr>
        </p:nvSpPr>
        <p:spPr>
          <a:xfrm>
            <a:off x="679525" y="1524250"/>
            <a:ext cx="7688700" cy="334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es-419" sz="1400">
                <a:solidFill>
                  <a:srgbClr val="000000"/>
                </a:solidFill>
                <a:latin typeface="Arial"/>
                <a:ea typeface="Arial"/>
                <a:cs typeface="Arial"/>
                <a:sym typeface="Arial"/>
              </a:rPr>
              <a:t>Un sistema de citas médicas facilita el proceso de asignación, cancelación y cumplimiento de citas médicas tanto para médicos como para pacientes, evitando largas colas en consultorios y esperas en la línea telefónica.</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lang="es-419" sz="1400">
                <a:solidFill>
                  <a:srgbClr val="000000"/>
                </a:solidFill>
                <a:latin typeface="Arial"/>
                <a:ea typeface="Arial"/>
                <a:cs typeface="Arial"/>
                <a:sym typeface="Arial"/>
              </a:rPr>
              <a:t>La utilización de sistemas informáticos dentro de centros de salud y hospitales es indispensable, hoy en día, debido a las gigantescas cantidades de información que se manejan. Así mismo, estos sistemas deben contar con altos estándares de seguridad ya que dicha información puede ser delicada y confidencial.</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lang="es-419" sz="1400">
                <a:solidFill>
                  <a:srgbClr val="000000"/>
                </a:solidFill>
                <a:latin typeface="Arial"/>
                <a:ea typeface="Arial"/>
                <a:cs typeface="Arial"/>
                <a:sym typeface="Arial"/>
              </a:rPr>
              <a:t> Debido a las herramientas utilizadas para el desarrollo del sistema y las tecnologías de alto nivel, el sistema desarrollado para esta disertación cuenta con los estándares de seguridad necesarios para un sistema de citas médicas, así como también la facilidad y rapidez de uso.</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1688250" y="949125"/>
            <a:ext cx="7688700" cy="535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419">
                <a:solidFill>
                  <a:srgbClr val="222222"/>
                </a:solidFill>
                <a:highlight>
                  <a:srgbClr val="FFFFFF"/>
                </a:highlight>
              </a:rPr>
              <a:t>Recomendaciones</a:t>
            </a:r>
            <a:endParaRPr/>
          </a:p>
        </p:txBody>
      </p:sp>
      <p:sp>
        <p:nvSpPr>
          <p:cNvPr id="154" name="Google Shape;154;p24"/>
          <p:cNvSpPr txBox="1"/>
          <p:nvPr>
            <p:ph idx="1" type="body"/>
          </p:nvPr>
        </p:nvSpPr>
        <p:spPr>
          <a:xfrm>
            <a:off x="729450" y="1687875"/>
            <a:ext cx="7688700" cy="26520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222222"/>
              </a:buClr>
              <a:buSzPts val="1400"/>
              <a:buFont typeface="Arial"/>
              <a:buChar char="●"/>
            </a:pPr>
            <a:r>
              <a:rPr lang="es-419" sz="1400">
                <a:solidFill>
                  <a:srgbClr val="222222"/>
                </a:solidFill>
                <a:highlight>
                  <a:srgbClr val="FFFFFF"/>
                </a:highlight>
                <a:latin typeface="Arial"/>
                <a:ea typeface="Arial"/>
                <a:cs typeface="Arial"/>
                <a:sym typeface="Arial"/>
              </a:rPr>
              <a:t>El sistema debe ser administrado con responsabilidad ya que la información que va a contener es confidencial. A pesar de que el sistema cuenta con altos estándares de seguridad, las personas que tengan acceso al sitio como administradores deberán ser muy prudentes al respecto.</a:t>
            </a:r>
            <a:endParaRPr sz="1400">
              <a:solidFill>
                <a:srgbClr val="222222"/>
              </a:solidFill>
              <a:highlight>
                <a:srgbClr val="FFFFFF"/>
              </a:highlight>
              <a:latin typeface="Arial"/>
              <a:ea typeface="Arial"/>
              <a:cs typeface="Arial"/>
              <a:sym typeface="Arial"/>
            </a:endParaRPr>
          </a:p>
          <a:p>
            <a:pPr indent="0" lvl="0" marL="457200" rtl="0" algn="just">
              <a:spcBef>
                <a:spcPts val="0"/>
              </a:spcBef>
              <a:spcAft>
                <a:spcPts val="0"/>
              </a:spcAft>
              <a:buNone/>
            </a:pPr>
            <a:r>
              <a:t/>
            </a:r>
            <a:endParaRPr sz="1400">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Clr>
                <a:srgbClr val="222222"/>
              </a:buClr>
              <a:buSzPts val="1400"/>
              <a:buFont typeface="Arial"/>
              <a:buChar char="●"/>
            </a:pPr>
            <a:r>
              <a:rPr lang="es-419" sz="1400">
                <a:solidFill>
                  <a:srgbClr val="222222"/>
                </a:solidFill>
                <a:highlight>
                  <a:srgbClr val="FFFFFF"/>
                </a:highlight>
                <a:latin typeface="Arial"/>
                <a:ea typeface="Arial"/>
                <a:cs typeface="Arial"/>
                <a:sym typeface="Arial"/>
              </a:rPr>
              <a:t>El sistema debe ser utilizado como apoyo del médico para la asignación de citas médicas y sincronizarlo con las citas que se realicen por teléfono o presencialmente. Esto para evitar solapamiento de horarios.</a:t>
            </a:r>
            <a:endParaRPr sz="1400">
              <a:solidFill>
                <a:srgbClr val="222222"/>
              </a:solidFill>
              <a:highlight>
                <a:srgbClr val="FFFFFF"/>
              </a:highlight>
              <a:latin typeface="Arial"/>
              <a:ea typeface="Arial"/>
              <a:cs typeface="Arial"/>
              <a:sym typeface="Arial"/>
            </a:endParaRPr>
          </a:p>
          <a:p>
            <a:pPr indent="0" lvl="0" marL="457200" rtl="0" algn="just">
              <a:spcBef>
                <a:spcPts val="0"/>
              </a:spcBef>
              <a:spcAft>
                <a:spcPts val="0"/>
              </a:spcAft>
              <a:buNone/>
            </a:pPr>
            <a:r>
              <a:t/>
            </a:r>
            <a:endParaRPr sz="1400">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Clr>
                <a:srgbClr val="222222"/>
              </a:buClr>
              <a:buSzPts val="1400"/>
              <a:buFont typeface="Arial"/>
              <a:buChar char="●"/>
            </a:pPr>
            <a:r>
              <a:rPr lang="es-419" sz="1400">
                <a:solidFill>
                  <a:srgbClr val="222222"/>
                </a:solidFill>
                <a:highlight>
                  <a:srgbClr val="FFFFFF"/>
                </a:highlight>
                <a:latin typeface="Arial"/>
                <a:ea typeface="Arial"/>
                <a:cs typeface="Arial"/>
                <a:sym typeface="Arial"/>
              </a:rPr>
              <a:t>Para que el sistema opere en óptimas condiciones debe ser alojado en un servidor Linux o ya sea windows 10 los mas recomendable (de preferencia Debian por su velocidad de procesamiento y seguridad) con versión de PHP 5.3 y motor de base de datos MySQL 5.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889313" y="413750"/>
            <a:ext cx="7688700" cy="8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000">
                <a:solidFill>
                  <a:srgbClr val="000000"/>
                </a:solidFill>
                <a:latin typeface="Lato"/>
                <a:ea typeface="Lato"/>
                <a:cs typeface="Lato"/>
                <a:sym typeface="Lato"/>
              </a:rPr>
              <a:t>Trabajo:</a:t>
            </a:r>
            <a:endParaRPr sz="2000">
              <a:solidFill>
                <a:srgbClr val="000000"/>
              </a:solidFill>
              <a:latin typeface="Lato"/>
              <a:ea typeface="Lato"/>
              <a:cs typeface="Lato"/>
              <a:sym typeface="Lato"/>
            </a:endParaRPr>
          </a:p>
          <a:p>
            <a:pPr indent="0" lvl="0" marL="0" rtl="0" algn="ctr">
              <a:spcBef>
                <a:spcPts val="0"/>
              </a:spcBef>
              <a:spcAft>
                <a:spcPts val="0"/>
              </a:spcAft>
              <a:buNone/>
            </a:pPr>
            <a:r>
              <a:rPr b="0" lang="es-419" sz="2000">
                <a:solidFill>
                  <a:srgbClr val="000000"/>
                </a:solidFill>
                <a:latin typeface="Lato"/>
                <a:ea typeface="Lato"/>
                <a:cs typeface="Lato"/>
                <a:sym typeface="Lato"/>
              </a:rPr>
              <a:t>Sistema Web de Consultas Médicas</a:t>
            </a:r>
            <a:endParaRPr b="0" sz="2000">
              <a:solidFill>
                <a:srgbClr val="000000"/>
              </a:solidFill>
              <a:latin typeface="Lato"/>
              <a:ea typeface="Lato"/>
              <a:cs typeface="Lato"/>
              <a:sym typeface="Lato"/>
            </a:endParaRPr>
          </a:p>
          <a:p>
            <a:pPr indent="0" lvl="0" marL="0" rtl="0" algn="l">
              <a:spcBef>
                <a:spcPts val="0"/>
              </a:spcBef>
              <a:spcAft>
                <a:spcPts val="0"/>
              </a:spcAft>
              <a:buNone/>
            </a:pPr>
            <a:r>
              <a:t/>
            </a:r>
            <a:endParaRPr/>
          </a:p>
        </p:txBody>
      </p:sp>
      <p:sp>
        <p:nvSpPr>
          <p:cNvPr id="94" name="Google Shape;94;p14"/>
          <p:cNvSpPr txBox="1"/>
          <p:nvPr>
            <p:ph idx="1" type="body"/>
          </p:nvPr>
        </p:nvSpPr>
        <p:spPr>
          <a:xfrm>
            <a:off x="493763" y="1015550"/>
            <a:ext cx="8479800" cy="4231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sz="1600">
              <a:solidFill>
                <a:srgbClr val="000000"/>
              </a:solidFill>
            </a:endParaRPr>
          </a:p>
          <a:p>
            <a:pPr indent="0" lvl="0" marL="0" rtl="0" algn="ctr">
              <a:lnSpc>
                <a:spcPct val="100000"/>
              </a:lnSpc>
              <a:spcBef>
                <a:spcPts val="0"/>
              </a:spcBef>
              <a:spcAft>
                <a:spcPts val="0"/>
              </a:spcAft>
              <a:buNone/>
            </a:pPr>
            <a:r>
              <a:rPr b="1" lang="es-419" sz="1600">
                <a:solidFill>
                  <a:srgbClr val="000000"/>
                </a:solidFill>
              </a:rPr>
              <a:t>Integrantes:  </a:t>
            </a:r>
            <a:endParaRPr b="1"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spcBef>
                <a:spcPts val="0"/>
              </a:spcBef>
              <a:spcAft>
                <a:spcPts val="1600"/>
              </a:spcAft>
              <a:buNone/>
            </a:pPr>
            <a:r>
              <a:t/>
            </a:r>
            <a:endParaRPr/>
          </a:p>
        </p:txBody>
      </p:sp>
      <p:graphicFrame>
        <p:nvGraphicFramePr>
          <p:cNvPr id="95" name="Google Shape;95;p14"/>
          <p:cNvGraphicFramePr/>
          <p:nvPr/>
        </p:nvGraphicFramePr>
        <p:xfrm>
          <a:off x="736500" y="1782950"/>
          <a:ext cx="3000000" cy="3000000"/>
        </p:xfrm>
        <a:graphic>
          <a:graphicData uri="http://schemas.openxmlformats.org/drawingml/2006/table">
            <a:tbl>
              <a:tblPr>
                <a:noFill/>
                <a:tableStyleId>{F835B3C9-CD12-4F46-A19E-E65FBA53CCE8}</a:tableStyleId>
              </a:tblPr>
              <a:tblGrid>
                <a:gridCol w="2664775"/>
                <a:gridCol w="2664775"/>
                <a:gridCol w="2664775"/>
              </a:tblGrid>
              <a:tr h="396500">
                <a:tc>
                  <a:txBody>
                    <a:bodyPr/>
                    <a:lstStyle/>
                    <a:p>
                      <a:pPr indent="0" lvl="0" marL="0" rtl="0" algn="ctr">
                        <a:spcBef>
                          <a:spcPts val="0"/>
                        </a:spcBef>
                        <a:spcAft>
                          <a:spcPts val="0"/>
                        </a:spcAft>
                        <a:buNone/>
                      </a:pPr>
                      <a:r>
                        <a:rPr b="1" lang="es-419" sz="1500">
                          <a:latin typeface="Lora"/>
                          <a:ea typeface="Lora"/>
                          <a:cs typeface="Lora"/>
                          <a:sym typeface="Lora"/>
                        </a:rPr>
                        <a:t>No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419" sz="1500">
                          <a:latin typeface="Lora"/>
                          <a:ea typeface="Lora"/>
                          <a:cs typeface="Lora"/>
                          <a:sym typeface="Lora"/>
                        </a:rPr>
                        <a:t>Nombre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419" sz="1500">
                          <a:latin typeface="Lora"/>
                          <a:ea typeface="Lora"/>
                          <a:cs typeface="Lora"/>
                          <a:sym typeface="Lora"/>
                        </a:rPr>
                        <a:t>Carnet </a:t>
                      </a:r>
                      <a:endParaRPr/>
                    </a:p>
                  </a:txBody>
                  <a:tcPr marT="91425" marB="91425" marR="91425" marL="91425">
                    <a:lnB cap="flat" cmpd="sng" w="9525">
                      <a:solidFill>
                        <a:srgbClr val="9E9E9E"/>
                      </a:solidFill>
                      <a:prstDash val="solid"/>
                      <a:round/>
                      <a:headEnd len="sm" w="sm" type="none"/>
                      <a:tailEnd len="sm" w="sm" type="none"/>
                    </a:lnB>
                  </a:tcPr>
                </a:tc>
              </a:tr>
              <a:tr h="561725">
                <a:tc>
                  <a:txBody>
                    <a:bodyPr/>
                    <a:lstStyle/>
                    <a:p>
                      <a:pPr indent="0" lvl="0" marL="0" rtl="0" algn="ctr">
                        <a:spcBef>
                          <a:spcPts val="0"/>
                        </a:spcBef>
                        <a:spcAft>
                          <a:spcPts val="0"/>
                        </a:spcAft>
                        <a:buNone/>
                      </a:pPr>
                      <a:r>
                        <a:rPr lang="es-419" sz="1200"/>
                        <a:t>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s-419" sz="1200">
                          <a:solidFill>
                            <a:srgbClr val="000000"/>
                          </a:solidFill>
                        </a:rPr>
                        <a:t>Alvarado Beltran, Fatima Roxana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s-419" sz="1200">
                          <a:solidFill>
                            <a:srgbClr val="000000"/>
                          </a:solidFill>
                        </a:rPr>
                        <a:t>ab01136327</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61725">
                <a:tc>
                  <a:txBody>
                    <a:bodyPr/>
                    <a:lstStyle/>
                    <a:p>
                      <a:pPr indent="0" lvl="0" marL="0" rtl="0" algn="ctr">
                        <a:spcBef>
                          <a:spcPts val="0"/>
                        </a:spcBef>
                        <a:spcAft>
                          <a:spcPts val="0"/>
                        </a:spcAft>
                        <a:buNone/>
                      </a:pPr>
                      <a:r>
                        <a:rPr lang="es-419" sz="1200"/>
                        <a:t>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s-419" sz="1200">
                          <a:solidFill>
                            <a:srgbClr val="000000"/>
                          </a:solidFill>
                        </a:rPr>
                        <a:t>Contreras Perez, Kenia Elizabeth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s-419" sz="1200">
                          <a:solidFill>
                            <a:srgbClr val="000000"/>
                          </a:solidFill>
                        </a:rPr>
                        <a:t>cp01136645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5000">
                <a:tc>
                  <a:txBody>
                    <a:bodyPr/>
                    <a:lstStyle/>
                    <a:p>
                      <a:pPr indent="0" lvl="0" marL="0" rtl="0" algn="ctr">
                        <a:spcBef>
                          <a:spcPts val="0"/>
                        </a:spcBef>
                        <a:spcAft>
                          <a:spcPts val="0"/>
                        </a:spcAft>
                        <a:buNone/>
                      </a:pPr>
                      <a:r>
                        <a:rPr lang="es-419" sz="1200"/>
                        <a:t>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s-419" sz="1200">
                          <a:solidFill>
                            <a:srgbClr val="000000"/>
                          </a:solidFill>
                        </a:rPr>
                        <a:t>Escobar Gonzalez, Victor</a:t>
                      </a:r>
                      <a:r>
                        <a:rPr lang="es-419" sz="1200"/>
                        <a:t> </a:t>
                      </a:r>
                      <a:r>
                        <a:rPr lang="es-419" sz="1200">
                          <a:solidFill>
                            <a:srgbClr val="000000"/>
                          </a:solidFill>
                        </a:rPr>
                        <a:t>Armando</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s-419" sz="1200">
                          <a:solidFill>
                            <a:srgbClr val="000000"/>
                          </a:solidFill>
                        </a:rPr>
                        <a:t>eg01135753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44325">
                <a:tc>
                  <a:txBody>
                    <a:bodyPr/>
                    <a:lstStyle/>
                    <a:p>
                      <a:pPr indent="0" lvl="0" marL="0" rtl="0" algn="ctr">
                        <a:spcBef>
                          <a:spcPts val="0"/>
                        </a:spcBef>
                        <a:spcAft>
                          <a:spcPts val="0"/>
                        </a:spcAft>
                        <a:buNone/>
                      </a:pPr>
                      <a:r>
                        <a:rPr lang="es-419" sz="1200"/>
                        <a:t>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1200"/>
                        </a:spcBef>
                        <a:spcAft>
                          <a:spcPts val="1200"/>
                        </a:spcAft>
                        <a:buClr>
                          <a:srgbClr val="000000"/>
                        </a:buClr>
                        <a:buSzPts val="1100"/>
                        <a:buFont typeface="Arial"/>
                        <a:buNone/>
                      </a:pPr>
                      <a:r>
                        <a:rPr lang="es-419" sz="1200">
                          <a:solidFill>
                            <a:srgbClr val="000000"/>
                          </a:solidFill>
                        </a:rPr>
                        <a:t>Navarro Jovel, Maria Nelly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s-419" sz="1200">
                          <a:solidFill>
                            <a:srgbClr val="000000"/>
                          </a:solidFill>
                        </a:rPr>
                        <a:t>nj01136427</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8150">
                <a:tc>
                  <a:txBody>
                    <a:bodyPr/>
                    <a:lstStyle/>
                    <a:p>
                      <a:pPr indent="0" lvl="0" marL="0" rtl="0" algn="ctr">
                        <a:spcBef>
                          <a:spcPts val="0"/>
                        </a:spcBef>
                        <a:spcAft>
                          <a:spcPts val="0"/>
                        </a:spcAft>
                        <a:buNone/>
                      </a:pPr>
                      <a:r>
                        <a:rPr lang="es-419" sz="1200"/>
                        <a:t>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s-419" sz="1200">
                          <a:solidFill>
                            <a:srgbClr val="000000"/>
                          </a:solidFill>
                        </a:rPr>
                        <a:t>Preza Valle, Jose Salvador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s-419" sz="1200">
                          <a:solidFill>
                            <a:srgbClr val="000000"/>
                          </a:solidFill>
                        </a:rPr>
                        <a:t>pv01136424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1738175" y="839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Introducción</a:t>
            </a:r>
            <a:r>
              <a:rPr lang="es-419"/>
              <a:t> </a:t>
            </a:r>
            <a:endParaRPr/>
          </a:p>
        </p:txBody>
      </p:sp>
      <p:sp>
        <p:nvSpPr>
          <p:cNvPr id="101" name="Google Shape;101;p15"/>
          <p:cNvSpPr txBox="1"/>
          <p:nvPr>
            <p:ph idx="1" type="body"/>
          </p:nvPr>
        </p:nvSpPr>
        <p:spPr>
          <a:xfrm>
            <a:off x="729450" y="1588000"/>
            <a:ext cx="7688700" cy="27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s-419" sz="1400">
                <a:solidFill>
                  <a:srgbClr val="000000"/>
                </a:solidFill>
                <a:highlight>
                  <a:srgbClr val="FFFFFF"/>
                </a:highlight>
                <a:latin typeface="Arial"/>
                <a:ea typeface="Arial"/>
                <a:cs typeface="Arial"/>
                <a:sym typeface="Arial"/>
              </a:rPr>
              <a:t>Nuestro proyecto está basado  en desarrollar un Sistema Web de Administración de Consultas Médicas, este proyecto se ha desarrollado con el fin de ayudar a los médicos para que puedan tener sus propios consultorios en línea y de esta manera poder atender a los pacientes.</a:t>
            </a:r>
            <a:endParaRPr sz="14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b="1" sz="14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s-419" sz="1400">
                <a:solidFill>
                  <a:srgbClr val="000000"/>
                </a:solidFill>
                <a:highlight>
                  <a:srgbClr val="FFFFFF"/>
                </a:highlight>
                <a:latin typeface="Arial"/>
                <a:ea typeface="Arial"/>
                <a:cs typeface="Arial"/>
                <a:sym typeface="Arial"/>
              </a:rPr>
              <a:t>Este sistema ha sido desarrollado con el Lenguaje de programación PHP este lenguaje es de código abierto muy popular especialmente adecuado para el desarrollo web y que puede ser incrustado en HTML. Además hemos utilizado el Lenguaje Unificado de Modelado UML ya que se trata de un lenguaje gráfico para visualizar, especificar, construir y documentar un sistema. </a:t>
            </a:r>
            <a:endParaRPr sz="15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1718200" y="888875"/>
            <a:ext cx="7688700" cy="5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Objetivos </a:t>
            </a:r>
            <a:endParaRPr/>
          </a:p>
        </p:txBody>
      </p:sp>
      <p:sp>
        <p:nvSpPr>
          <p:cNvPr id="107" name="Google Shape;107;p16"/>
          <p:cNvSpPr txBox="1"/>
          <p:nvPr>
            <p:ph idx="1" type="body"/>
          </p:nvPr>
        </p:nvSpPr>
        <p:spPr>
          <a:xfrm>
            <a:off x="727650" y="1737800"/>
            <a:ext cx="7688700" cy="28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400">
                <a:solidFill>
                  <a:srgbClr val="000000"/>
                </a:solidFill>
                <a:latin typeface="Arial"/>
                <a:ea typeface="Arial"/>
                <a:cs typeface="Arial"/>
                <a:sym typeface="Arial"/>
              </a:rPr>
              <a:t>Objetivo General: </a:t>
            </a:r>
            <a:endParaRPr b="1" sz="1400">
              <a:solidFill>
                <a:srgbClr val="000000"/>
              </a:solidFill>
              <a:latin typeface="Arial"/>
              <a:ea typeface="Arial"/>
              <a:cs typeface="Arial"/>
              <a:sym typeface="Arial"/>
            </a:endParaRPr>
          </a:p>
          <a:p>
            <a:pPr indent="0" lvl="0" marL="0" rtl="0" algn="just">
              <a:spcBef>
                <a:spcPts val="1600"/>
              </a:spcBef>
              <a:spcAft>
                <a:spcPts val="0"/>
              </a:spcAft>
              <a:buNone/>
            </a:pPr>
            <a:r>
              <a:rPr lang="es-419" sz="1400">
                <a:solidFill>
                  <a:srgbClr val="000000"/>
                </a:solidFill>
                <a:highlight>
                  <a:srgbClr val="FFFFFF"/>
                </a:highlight>
                <a:latin typeface="Arial"/>
                <a:ea typeface="Arial"/>
                <a:cs typeface="Arial"/>
                <a:sym typeface="Arial"/>
              </a:rPr>
              <a:t>Desarrollar un Sistema Web de Administración de Consultas Médicas con el fin de ayudar a los doctores a poder llevar un control detallado sobre cada una de las consultas médicas que se realicen en el sistema.</a:t>
            </a:r>
            <a:endParaRPr sz="14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b="1" lang="es-419" sz="1400">
                <a:solidFill>
                  <a:srgbClr val="000000"/>
                </a:solidFill>
                <a:highlight>
                  <a:srgbClr val="FFFFFF"/>
                </a:highlight>
                <a:latin typeface="Arial"/>
                <a:ea typeface="Arial"/>
                <a:cs typeface="Arial"/>
                <a:sym typeface="Arial"/>
              </a:rPr>
              <a:t>Objetivo </a:t>
            </a:r>
            <a:r>
              <a:rPr b="1" lang="es-419" sz="1400">
                <a:solidFill>
                  <a:srgbClr val="000000"/>
                </a:solidFill>
                <a:highlight>
                  <a:srgbClr val="FFFFFF"/>
                </a:highlight>
                <a:latin typeface="Arial"/>
                <a:ea typeface="Arial"/>
                <a:cs typeface="Arial"/>
                <a:sym typeface="Arial"/>
              </a:rPr>
              <a:t>Específico</a:t>
            </a:r>
            <a:r>
              <a:rPr b="1" lang="es-419" sz="1400">
                <a:solidFill>
                  <a:srgbClr val="000000"/>
                </a:solidFill>
                <a:highlight>
                  <a:srgbClr val="FFFFFF"/>
                </a:highlight>
                <a:latin typeface="Arial"/>
                <a:ea typeface="Arial"/>
                <a:cs typeface="Arial"/>
                <a:sym typeface="Arial"/>
              </a:rPr>
              <a:t>:</a:t>
            </a:r>
            <a:endParaRPr b="1" sz="14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just">
              <a:spcBef>
                <a:spcPts val="0"/>
              </a:spcBef>
              <a:spcAft>
                <a:spcPts val="0"/>
              </a:spcAft>
              <a:buNone/>
            </a:pPr>
            <a:r>
              <a:rPr lang="es-419" sz="1400">
                <a:solidFill>
                  <a:srgbClr val="000000"/>
                </a:solidFill>
                <a:highlight>
                  <a:srgbClr val="FFFFFF"/>
                </a:highlight>
                <a:latin typeface="Arial"/>
                <a:ea typeface="Arial"/>
                <a:cs typeface="Arial"/>
                <a:sym typeface="Arial"/>
              </a:rPr>
              <a:t>Identificar los requerimientos del sistema tanto funcionales como no funcionales</a:t>
            </a:r>
            <a:r>
              <a:rPr b="1" lang="es-419" sz="1400">
                <a:solidFill>
                  <a:srgbClr val="000000"/>
                </a:solidFill>
                <a:highlight>
                  <a:srgbClr val="FFFFFF"/>
                </a:highlight>
                <a:latin typeface="Arial"/>
                <a:ea typeface="Arial"/>
                <a:cs typeface="Arial"/>
                <a:sym typeface="Arial"/>
              </a:rPr>
              <a:t> </a:t>
            </a:r>
            <a:r>
              <a:rPr lang="es-419" sz="1400">
                <a:solidFill>
                  <a:srgbClr val="000000"/>
                </a:solidFill>
                <a:highlight>
                  <a:srgbClr val="FFFFFF"/>
                </a:highlight>
                <a:latin typeface="Arial"/>
                <a:ea typeface="Arial"/>
                <a:cs typeface="Arial"/>
                <a:sym typeface="Arial"/>
              </a:rPr>
              <a:t>y asi conocer mas detalladamente que es lo que contendrá nuestro sistema. </a:t>
            </a:r>
            <a:endParaRPr sz="14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b="1"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Sistema Web de Citas </a:t>
            </a:r>
            <a:r>
              <a:rPr lang="es-419"/>
              <a:t>Médicas</a:t>
            </a:r>
            <a:endParaRPr/>
          </a:p>
        </p:txBody>
      </p:sp>
      <p:sp>
        <p:nvSpPr>
          <p:cNvPr id="113" name="Google Shape;113;p17"/>
          <p:cNvSpPr txBox="1"/>
          <p:nvPr>
            <p:ph idx="1" type="body"/>
          </p:nvPr>
        </p:nvSpPr>
        <p:spPr>
          <a:xfrm>
            <a:off x="729450" y="2098850"/>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400">
                <a:solidFill>
                  <a:srgbClr val="222222"/>
                </a:solidFill>
                <a:highlight>
                  <a:srgbClr val="FFFFFF"/>
                </a:highlight>
                <a:latin typeface="Arial"/>
                <a:ea typeface="Arial"/>
                <a:cs typeface="Arial"/>
                <a:sym typeface="Arial"/>
              </a:rPr>
              <a:t>El proyecto a desarrollar consiste en un  “sistema web de consultas médicas” este será desarrollado en el lenguaje de programación “PHP”y con los servidores como Xampp y MySQL. En el desarrollo de este proyecto se utilizará el lenguaje unificado de modelado UML para la creación de diagramas de Casos de uso, Diagramas de clases y Diagrama de objeto.</a:t>
            </a:r>
            <a:endParaRPr sz="1400">
              <a:solidFill>
                <a:srgbClr val="222222"/>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400">
              <a:solidFill>
                <a:srgbClr val="222222"/>
              </a:solidFill>
              <a:highlight>
                <a:srgbClr val="FFFFFF"/>
              </a:highlight>
              <a:latin typeface="Arial"/>
              <a:ea typeface="Arial"/>
              <a:cs typeface="Arial"/>
              <a:sym typeface="Arial"/>
            </a:endParaRPr>
          </a:p>
          <a:p>
            <a:pPr indent="0" lvl="0" marL="0" rtl="0" algn="just">
              <a:spcBef>
                <a:spcPts val="0"/>
              </a:spcBef>
              <a:spcAft>
                <a:spcPts val="0"/>
              </a:spcAft>
              <a:buNone/>
            </a:pPr>
            <a:r>
              <a:rPr lang="es-419" sz="1400">
                <a:solidFill>
                  <a:srgbClr val="222222"/>
                </a:solidFill>
                <a:highlight>
                  <a:srgbClr val="FFFFFF"/>
                </a:highlight>
                <a:latin typeface="Arial"/>
                <a:ea typeface="Arial"/>
                <a:cs typeface="Arial"/>
                <a:sym typeface="Arial"/>
              </a:rPr>
              <a:t>Con este proyecto se pretende ayudar a los médicos con el fin de que puedan tener sus propios consultorio en línea, donde podrán  agregar: perfil de médico, nombre de consultorio, el horario que tendrán disponible para atender al paciente y los métodos de pago que serán a través de PayPal.</a:t>
            </a:r>
            <a:endParaRPr sz="1400">
              <a:solidFill>
                <a:srgbClr val="222222"/>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1" type="body"/>
          </p:nvPr>
        </p:nvSpPr>
        <p:spPr>
          <a:xfrm>
            <a:off x="1688225" y="998750"/>
            <a:ext cx="7688700" cy="291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400">
                <a:solidFill>
                  <a:srgbClr val="222222"/>
                </a:solidFill>
                <a:highlight>
                  <a:srgbClr val="FFFFFF"/>
                </a:highlight>
                <a:latin typeface="Arial"/>
                <a:ea typeface="Arial"/>
                <a:cs typeface="Arial"/>
                <a:sym typeface="Arial"/>
              </a:rPr>
              <a:t>El sistema contendrá:</a:t>
            </a:r>
            <a:endParaRPr sz="1400">
              <a:solidFill>
                <a:srgbClr val="222222"/>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400">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Clr>
                <a:srgbClr val="222222"/>
              </a:buClr>
              <a:buSzPts val="1400"/>
              <a:buFont typeface="Arial"/>
              <a:buAutoNum type="arabicPeriod"/>
            </a:pPr>
            <a:r>
              <a:rPr lang="es-419" sz="1400">
                <a:solidFill>
                  <a:srgbClr val="222222"/>
                </a:solidFill>
                <a:highlight>
                  <a:srgbClr val="FFFFFF"/>
                </a:highlight>
                <a:latin typeface="Arial"/>
                <a:ea typeface="Arial"/>
                <a:cs typeface="Arial"/>
                <a:sym typeface="Arial"/>
              </a:rPr>
              <a:t>Consultas generales    </a:t>
            </a:r>
            <a:endParaRPr sz="1400">
              <a:solidFill>
                <a:srgbClr val="222222"/>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400">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Clr>
                <a:srgbClr val="222222"/>
              </a:buClr>
              <a:buSzPts val="1400"/>
              <a:buFont typeface="Arial"/>
              <a:buAutoNum type="arabicPeriod"/>
            </a:pPr>
            <a:r>
              <a:rPr lang="es-419" sz="1400">
                <a:solidFill>
                  <a:srgbClr val="222222"/>
                </a:solidFill>
                <a:highlight>
                  <a:srgbClr val="FFFFFF"/>
                </a:highlight>
                <a:latin typeface="Arial"/>
                <a:ea typeface="Arial"/>
                <a:cs typeface="Arial"/>
                <a:sym typeface="Arial"/>
              </a:rPr>
              <a:t>Perfil de médico</a:t>
            </a:r>
            <a:endParaRPr sz="1400">
              <a:solidFill>
                <a:srgbClr val="222222"/>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400">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Clr>
                <a:srgbClr val="222222"/>
              </a:buClr>
              <a:buSzPts val="1400"/>
              <a:buFont typeface="Arial"/>
              <a:buAutoNum type="arabicPeriod"/>
            </a:pPr>
            <a:r>
              <a:rPr lang="es-419" sz="1400">
                <a:solidFill>
                  <a:srgbClr val="222222"/>
                </a:solidFill>
                <a:highlight>
                  <a:srgbClr val="FFFFFF"/>
                </a:highlight>
                <a:latin typeface="Arial"/>
                <a:ea typeface="Arial"/>
                <a:cs typeface="Arial"/>
                <a:sym typeface="Arial"/>
              </a:rPr>
              <a:t>Perfil de Consultorio</a:t>
            </a:r>
            <a:endParaRPr sz="1400">
              <a:solidFill>
                <a:srgbClr val="222222"/>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400">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Clr>
                <a:srgbClr val="222222"/>
              </a:buClr>
              <a:buSzPts val="1400"/>
              <a:buFont typeface="Arial"/>
              <a:buAutoNum type="arabicPeriod"/>
            </a:pPr>
            <a:r>
              <a:rPr lang="es-419" sz="1400">
                <a:solidFill>
                  <a:srgbClr val="222222"/>
                </a:solidFill>
                <a:highlight>
                  <a:srgbClr val="FFFFFF"/>
                </a:highlight>
                <a:latin typeface="Arial"/>
                <a:ea typeface="Arial"/>
                <a:cs typeface="Arial"/>
                <a:sym typeface="Arial"/>
              </a:rPr>
              <a:t>Control de pacientes</a:t>
            </a:r>
            <a:endParaRPr sz="1400">
              <a:solidFill>
                <a:srgbClr val="222222"/>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400">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Clr>
                <a:srgbClr val="222222"/>
              </a:buClr>
              <a:buSzPts val="1400"/>
              <a:buFont typeface="Arial"/>
              <a:buAutoNum type="arabicPeriod"/>
            </a:pPr>
            <a:r>
              <a:rPr lang="es-419" sz="1400">
                <a:solidFill>
                  <a:srgbClr val="222222"/>
                </a:solidFill>
                <a:highlight>
                  <a:srgbClr val="FFFFFF"/>
                </a:highlight>
                <a:latin typeface="Arial"/>
                <a:ea typeface="Arial"/>
                <a:cs typeface="Arial"/>
                <a:sym typeface="Arial"/>
              </a:rPr>
              <a:t>Directorio de pacientes</a:t>
            </a:r>
            <a:endParaRPr sz="1400">
              <a:solidFill>
                <a:srgbClr val="222222"/>
              </a:solidFill>
              <a:highlight>
                <a:srgbClr val="FFFFFF"/>
              </a:highlight>
              <a:latin typeface="Arial"/>
              <a:ea typeface="Arial"/>
              <a:cs typeface="Arial"/>
              <a:sym typeface="Arial"/>
            </a:endParaRPr>
          </a:p>
          <a:p>
            <a:pPr indent="0" lvl="0" marL="457200" rtl="0" algn="just">
              <a:spcBef>
                <a:spcPts val="0"/>
              </a:spcBef>
              <a:spcAft>
                <a:spcPts val="0"/>
              </a:spcAft>
              <a:buNone/>
            </a:pPr>
            <a:r>
              <a:t/>
            </a:r>
            <a:endParaRPr sz="1400">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Clr>
                <a:srgbClr val="222222"/>
              </a:buClr>
              <a:buSzPts val="1400"/>
              <a:buFont typeface="Arial"/>
              <a:buAutoNum type="arabicPeriod"/>
            </a:pPr>
            <a:r>
              <a:rPr lang="es-419" sz="1400">
                <a:solidFill>
                  <a:srgbClr val="222222"/>
                </a:solidFill>
                <a:highlight>
                  <a:srgbClr val="FFFFFF"/>
                </a:highlight>
                <a:latin typeface="Arial"/>
                <a:ea typeface="Arial"/>
                <a:cs typeface="Arial"/>
                <a:sym typeface="Arial"/>
              </a:rPr>
              <a:t>Control de pagos</a:t>
            </a:r>
            <a:endParaRPr sz="1400">
              <a:solidFill>
                <a:srgbClr val="222222"/>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400">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Clr>
                <a:srgbClr val="222222"/>
              </a:buClr>
              <a:buSzPts val="1400"/>
              <a:buFont typeface="Arial"/>
              <a:buAutoNum type="arabicPeriod"/>
            </a:pPr>
            <a:r>
              <a:rPr lang="es-419" sz="1400">
                <a:solidFill>
                  <a:srgbClr val="222222"/>
                </a:solidFill>
                <a:highlight>
                  <a:srgbClr val="FFFFFF"/>
                </a:highlight>
                <a:latin typeface="Arial"/>
                <a:ea typeface="Arial"/>
                <a:cs typeface="Arial"/>
                <a:sym typeface="Arial"/>
              </a:rPr>
              <a:t>Acceso a través de correo electrónico</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pic>
        <p:nvPicPr>
          <p:cNvPr id="119" name="Google Shape;119;p18"/>
          <p:cNvPicPr preferRelativeResize="0"/>
          <p:nvPr/>
        </p:nvPicPr>
        <p:blipFill>
          <a:blip r:embed="rId3">
            <a:alphaModFix/>
          </a:blip>
          <a:stretch>
            <a:fillRect/>
          </a:stretch>
        </p:blipFill>
        <p:spPr>
          <a:xfrm>
            <a:off x="4572000" y="1823061"/>
            <a:ext cx="4200173" cy="2256374"/>
          </a:xfrm>
          <a:prstGeom prst="rect">
            <a:avLst/>
          </a:prstGeom>
          <a:noFill/>
          <a:ln>
            <a:noFill/>
          </a:ln>
          <a:effectLst>
            <a:outerShdw blurRad="1285875" rotWithShape="0" algn="bl" dir="5400000" dist="19050">
              <a:srgbClr val="000000">
                <a:alpha val="0"/>
              </a:srgbClr>
            </a:outerShdw>
            <a:reflection blurRad="0" dir="5400000" dist="38100" endA="0" endPos="30000" fadeDir="5400012" kx="0" rotWithShape="0" algn="bl" stPos="0" sy="-100000" ky="0"/>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Requerimientos del sistema </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419" sz="1800">
                <a:solidFill>
                  <a:srgbClr val="222222"/>
                </a:solidFill>
                <a:highlight>
                  <a:srgbClr val="FFFFFF"/>
                </a:highlight>
                <a:latin typeface="Arial"/>
                <a:ea typeface="Arial"/>
                <a:cs typeface="Arial"/>
                <a:sym typeface="Arial"/>
              </a:rPr>
              <a:t>Requerimientos Funcionales </a:t>
            </a:r>
            <a:endParaRPr b="1" sz="1800">
              <a:solidFill>
                <a:srgbClr val="222222"/>
              </a:solidFill>
              <a:highlight>
                <a:srgbClr val="FFFFFF"/>
              </a:highlight>
              <a:latin typeface="Arial"/>
              <a:ea typeface="Arial"/>
              <a:cs typeface="Arial"/>
              <a:sym typeface="Arial"/>
            </a:endParaRPr>
          </a:p>
          <a:p>
            <a:pPr indent="0" lvl="0" marL="0" rtl="0" algn="just">
              <a:spcBef>
                <a:spcPts val="0"/>
              </a:spcBef>
              <a:spcAft>
                <a:spcPts val="0"/>
              </a:spcAft>
              <a:buNone/>
            </a:pPr>
            <a:r>
              <a:rPr b="1" lang="es-419" sz="1400">
                <a:solidFill>
                  <a:srgbClr val="222222"/>
                </a:solidFill>
                <a:highlight>
                  <a:srgbClr val="FFFFFF"/>
                </a:highlight>
                <a:latin typeface="Arial"/>
                <a:ea typeface="Arial"/>
                <a:cs typeface="Arial"/>
                <a:sym typeface="Arial"/>
              </a:rPr>
              <a:t>    </a:t>
            </a:r>
            <a:endParaRPr b="1" sz="1400">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Clr>
                <a:srgbClr val="000000"/>
              </a:buClr>
              <a:buSzPts val="1400"/>
              <a:buFont typeface="Arial"/>
              <a:buAutoNum type="arabicPeriod"/>
            </a:pPr>
            <a:r>
              <a:rPr lang="es-419" sz="1400">
                <a:solidFill>
                  <a:srgbClr val="000000"/>
                </a:solidFill>
                <a:latin typeface="Arial"/>
                <a:ea typeface="Arial"/>
                <a:cs typeface="Arial"/>
                <a:sym typeface="Arial"/>
              </a:rPr>
              <a:t>El usuario podrá iniciar sesión. </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AutoNum type="arabicPeriod"/>
            </a:pPr>
            <a:r>
              <a:rPr lang="es-419" sz="1400">
                <a:solidFill>
                  <a:srgbClr val="000000"/>
                </a:solidFill>
                <a:latin typeface="Arial"/>
                <a:ea typeface="Arial"/>
                <a:cs typeface="Arial"/>
                <a:sym typeface="Arial"/>
              </a:rPr>
              <a:t>El sistema deberá permitirle al usuario ingresar sus datos personales. </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AutoNum type="arabicPeriod"/>
            </a:pPr>
            <a:r>
              <a:rPr lang="es-419" sz="1400">
                <a:solidFill>
                  <a:srgbClr val="000000"/>
                </a:solidFill>
                <a:latin typeface="Arial"/>
                <a:ea typeface="Arial"/>
                <a:cs typeface="Arial"/>
                <a:sym typeface="Arial"/>
              </a:rPr>
              <a:t>El sistema le permitirá al usuario ver el perfil del médico que lo atenderá. </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AutoNum type="arabicPeriod"/>
            </a:pPr>
            <a:r>
              <a:rPr lang="es-419" sz="1400">
                <a:solidFill>
                  <a:srgbClr val="000000"/>
                </a:solidFill>
                <a:latin typeface="Arial"/>
                <a:ea typeface="Arial"/>
                <a:cs typeface="Arial"/>
                <a:sym typeface="Arial"/>
              </a:rPr>
              <a:t>El usuario podrá detallarle al medico los sintomas que posea </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AutoNum type="arabicPeriod"/>
            </a:pPr>
            <a:r>
              <a:rPr lang="es-419" sz="1400">
                <a:solidFill>
                  <a:srgbClr val="000000"/>
                </a:solidFill>
                <a:latin typeface="Arial"/>
                <a:ea typeface="Arial"/>
                <a:cs typeface="Arial"/>
                <a:sym typeface="Arial"/>
              </a:rPr>
              <a:t>El médico tendrá acceso a cada uno de los datos que el usuario ingrese. </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AutoNum type="arabicPeriod"/>
            </a:pPr>
            <a:r>
              <a:rPr lang="es-419" sz="1400">
                <a:solidFill>
                  <a:srgbClr val="000000"/>
                </a:solidFill>
                <a:latin typeface="Arial"/>
                <a:ea typeface="Arial"/>
                <a:cs typeface="Arial"/>
                <a:sym typeface="Arial"/>
              </a:rPr>
              <a:t>El médico podrá brindarle la atención requerida  al paciente.  </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AutoNum type="arabicPeriod"/>
            </a:pPr>
            <a:r>
              <a:rPr lang="es-419" sz="1400">
                <a:solidFill>
                  <a:srgbClr val="000000"/>
                </a:solidFill>
                <a:latin typeface="Arial"/>
                <a:ea typeface="Arial"/>
                <a:cs typeface="Arial"/>
                <a:sym typeface="Arial"/>
              </a:rPr>
              <a:t>El usuario podrá cerrar sesión una vez que haya terminado su consulta.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1" type="body"/>
          </p:nvPr>
        </p:nvSpPr>
        <p:spPr>
          <a:xfrm>
            <a:off x="727650" y="1418200"/>
            <a:ext cx="7688700" cy="288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419" sz="1800">
                <a:solidFill>
                  <a:srgbClr val="222222"/>
                </a:solidFill>
                <a:highlight>
                  <a:srgbClr val="FFFFFF"/>
                </a:highlight>
                <a:latin typeface="Arial"/>
                <a:ea typeface="Arial"/>
                <a:cs typeface="Arial"/>
                <a:sym typeface="Arial"/>
              </a:rPr>
              <a:t>Requerimientos No Funcionales </a:t>
            </a:r>
            <a:endParaRPr b="1" sz="1800">
              <a:solidFill>
                <a:srgbClr val="222222"/>
              </a:solidFill>
              <a:highlight>
                <a:srgbClr val="FFFFFF"/>
              </a:highlight>
              <a:latin typeface="Arial"/>
              <a:ea typeface="Arial"/>
              <a:cs typeface="Arial"/>
              <a:sym typeface="Arial"/>
            </a:endParaRPr>
          </a:p>
          <a:p>
            <a:pPr indent="0" lvl="0" marL="0" rtl="0" algn="just">
              <a:spcBef>
                <a:spcPts val="0"/>
              </a:spcBef>
              <a:spcAft>
                <a:spcPts val="0"/>
              </a:spcAft>
              <a:buNone/>
            </a:pPr>
            <a:r>
              <a:t/>
            </a:r>
            <a:endParaRPr b="1" sz="1400">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Clr>
                <a:srgbClr val="000000"/>
              </a:buClr>
              <a:buSzPts val="1400"/>
              <a:buFont typeface="Arial"/>
              <a:buAutoNum type="arabicPeriod"/>
            </a:pPr>
            <a:r>
              <a:rPr lang="es-419" sz="1400">
                <a:solidFill>
                  <a:srgbClr val="000000"/>
                </a:solidFill>
                <a:latin typeface="Arial"/>
                <a:ea typeface="Arial"/>
                <a:cs typeface="Arial"/>
                <a:sym typeface="Arial"/>
              </a:rPr>
              <a:t>La documentación final de todo el sistema constara de más de quince páginas. </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AutoNum type="arabicPeriod"/>
            </a:pPr>
            <a:r>
              <a:rPr lang="es-419" sz="1400">
                <a:solidFill>
                  <a:srgbClr val="000000"/>
                </a:solidFill>
                <a:latin typeface="Arial"/>
                <a:ea typeface="Arial"/>
                <a:cs typeface="Arial"/>
                <a:sym typeface="Arial"/>
              </a:rPr>
              <a:t>El sistema estará completo un par de semanas antes de la entrega final.</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AutoNum type="arabicPeriod"/>
            </a:pPr>
            <a:r>
              <a:rPr lang="es-419" sz="1400">
                <a:solidFill>
                  <a:srgbClr val="000000"/>
                </a:solidFill>
                <a:latin typeface="Arial"/>
                <a:ea typeface="Arial"/>
                <a:cs typeface="Arial"/>
                <a:sym typeface="Arial"/>
              </a:rPr>
              <a:t>Todos los datos que se ingresen al sistema, serán almacenados en una base de datos, a la cual solo los programadores tendrán acceso.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31" name="Google Shape;131;p20"/>
          <p:cNvPicPr preferRelativeResize="0"/>
          <p:nvPr/>
        </p:nvPicPr>
        <p:blipFill>
          <a:blip r:embed="rId3">
            <a:alphaModFix/>
          </a:blip>
          <a:stretch>
            <a:fillRect/>
          </a:stretch>
        </p:blipFill>
        <p:spPr>
          <a:xfrm>
            <a:off x="5123575" y="3145150"/>
            <a:ext cx="3355725" cy="180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idx="1" type="body"/>
          </p:nvPr>
        </p:nvSpPr>
        <p:spPr>
          <a:xfrm>
            <a:off x="499725" y="1548050"/>
            <a:ext cx="7688700" cy="294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419" sz="2600">
                <a:solidFill>
                  <a:srgbClr val="222222"/>
                </a:solidFill>
                <a:highlight>
                  <a:srgbClr val="FFFFFF"/>
                </a:highlight>
                <a:latin typeface="Raleway"/>
                <a:ea typeface="Raleway"/>
                <a:cs typeface="Raleway"/>
                <a:sym typeface="Raleway"/>
              </a:rPr>
              <a:t>Alcances del proyecto</a:t>
            </a:r>
            <a:endParaRPr b="1" sz="2600">
              <a:solidFill>
                <a:srgbClr val="222222"/>
              </a:solidFill>
              <a:highlight>
                <a:srgbClr val="FFFFFF"/>
              </a:highlight>
              <a:latin typeface="Raleway"/>
              <a:ea typeface="Raleway"/>
              <a:cs typeface="Raleway"/>
              <a:sym typeface="Raleway"/>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222222"/>
              </a:buClr>
              <a:buSzPts val="1400"/>
              <a:buFont typeface="Arial"/>
              <a:buAutoNum type="arabicPeriod"/>
            </a:pPr>
            <a:r>
              <a:rPr lang="es-419" sz="1400">
                <a:solidFill>
                  <a:srgbClr val="222222"/>
                </a:solidFill>
                <a:highlight>
                  <a:srgbClr val="FFFFFF"/>
                </a:highlight>
                <a:latin typeface="Arial"/>
                <a:ea typeface="Arial"/>
                <a:cs typeface="Arial"/>
                <a:sym typeface="Arial"/>
              </a:rPr>
              <a:t>Brindar una asistencia médica de buena calidad.</a:t>
            </a:r>
            <a:endParaRPr sz="1400">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Clr>
                <a:srgbClr val="222222"/>
              </a:buClr>
              <a:buSzPts val="1400"/>
              <a:buFont typeface="Arial"/>
              <a:buAutoNum type="arabicPeriod"/>
            </a:pPr>
            <a:r>
              <a:rPr lang="es-419" sz="1400">
                <a:solidFill>
                  <a:srgbClr val="222222"/>
                </a:solidFill>
                <a:highlight>
                  <a:srgbClr val="FFFFFF"/>
                </a:highlight>
                <a:latin typeface="Arial"/>
                <a:ea typeface="Arial"/>
                <a:cs typeface="Arial"/>
                <a:sym typeface="Arial"/>
              </a:rPr>
              <a:t>Darle confianza a los usuarios que su privacidad estará a salvo.</a:t>
            </a:r>
            <a:endParaRPr sz="1400">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Clr>
                <a:srgbClr val="222222"/>
              </a:buClr>
              <a:buSzPts val="1400"/>
              <a:buFont typeface="Arial"/>
              <a:buAutoNum type="arabicPeriod"/>
            </a:pPr>
            <a:r>
              <a:rPr lang="es-419" sz="1400">
                <a:solidFill>
                  <a:srgbClr val="222222"/>
                </a:solidFill>
                <a:highlight>
                  <a:srgbClr val="FFFFFF"/>
                </a:highlight>
                <a:latin typeface="Arial"/>
                <a:ea typeface="Arial"/>
                <a:cs typeface="Arial"/>
                <a:sym typeface="Arial"/>
              </a:rPr>
              <a:t>Que el sistema sea fácil de entender, para que cualquier persona pueda hacer uso de el.</a:t>
            </a:r>
            <a:endParaRPr sz="1400">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Clr>
                <a:srgbClr val="222222"/>
              </a:buClr>
              <a:buSzPts val="1400"/>
              <a:buFont typeface="Arial"/>
              <a:buAutoNum type="arabicPeriod"/>
            </a:pPr>
            <a:r>
              <a:rPr lang="es-419" sz="1400">
                <a:solidFill>
                  <a:srgbClr val="222222"/>
                </a:solidFill>
                <a:highlight>
                  <a:srgbClr val="FFFFFF"/>
                </a:highlight>
                <a:latin typeface="Arial"/>
                <a:ea typeface="Arial"/>
                <a:cs typeface="Arial"/>
                <a:sym typeface="Arial"/>
              </a:rPr>
              <a:t>Asegurar la seguridad de tanto usuarios como médicos.</a:t>
            </a:r>
            <a:endParaRPr sz="1400">
              <a:solidFill>
                <a:srgbClr val="222222"/>
              </a:solidFill>
              <a:highlight>
                <a:srgbClr val="FFFFFF"/>
              </a:highlight>
              <a:latin typeface="Arial"/>
              <a:ea typeface="Arial"/>
              <a:cs typeface="Arial"/>
              <a:sym typeface="Arial"/>
            </a:endParaRPr>
          </a:p>
          <a:p>
            <a:pPr indent="0" lvl="0" marL="457200" rtl="0" algn="just">
              <a:spcBef>
                <a:spcPts val="0"/>
              </a:spcBef>
              <a:spcAft>
                <a:spcPts val="0"/>
              </a:spcAft>
              <a:buNone/>
            </a:pPr>
            <a:r>
              <a:t/>
            </a:r>
            <a:endParaRPr sz="1400">
              <a:solidFill>
                <a:srgbClr val="222222"/>
              </a:solidFill>
              <a:highlight>
                <a:srgbClr val="FFFFFF"/>
              </a:highlight>
              <a:latin typeface="Arial"/>
              <a:ea typeface="Arial"/>
              <a:cs typeface="Arial"/>
              <a:sym typeface="Arial"/>
            </a:endParaRPr>
          </a:p>
          <a:p>
            <a:pPr indent="0" lvl="0" marL="457200" rtl="0" algn="just">
              <a:spcBef>
                <a:spcPts val="0"/>
              </a:spcBef>
              <a:spcAft>
                <a:spcPts val="0"/>
              </a:spcAft>
              <a:buNone/>
            </a:pPr>
            <a:r>
              <a:t/>
            </a:r>
            <a:endParaRPr sz="1400">
              <a:solidFill>
                <a:srgbClr val="222222"/>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