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1" r:id="rId2"/>
    <p:sldId id="257" r:id="rId3"/>
    <p:sldId id="263" r:id="rId4"/>
    <p:sldId id="275" r:id="rId5"/>
    <p:sldId id="276" r:id="rId6"/>
    <p:sldId id="262" r:id="rId7"/>
    <p:sldId id="274" r:id="rId8"/>
    <p:sldId id="270" r:id="rId9"/>
    <p:sldId id="273" r:id="rId10"/>
    <p:sldId id="264" r:id="rId11"/>
    <p:sldId id="271" r:id="rId12"/>
    <p:sldId id="267" r:id="rId13"/>
    <p:sldId id="268" r:id="rId14"/>
    <p:sldId id="272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06" autoAdjust="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/>
            <a:t>Kafka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 dirty="0"/>
            <a:t>Ingests </a:t>
          </a:r>
        </a:p>
        <a:p>
          <a:r>
            <a:rPr lang="en-US" dirty="0"/>
            <a:t>200k+ transactions/ second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 err="1"/>
            <a:t>Pyspark</a:t>
          </a:r>
          <a:r>
            <a:rPr lang="en-US" dirty="0"/>
            <a:t>/ </a:t>
          </a:r>
          <a:r>
            <a:rPr lang="en-US" dirty="0" err="1"/>
            <a:t>Dask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r>
            <a:rPr lang="en-US" dirty="0"/>
            <a:t>Preprocess, parse, structure data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/>
            <a:t>Spark</a:t>
          </a:r>
        </a:p>
        <a:p>
          <a:r>
            <a:rPr lang="en-US" dirty="0"/>
            <a:t>/</a:t>
          </a:r>
          <a:r>
            <a:rPr lang="en-US" dirty="0" err="1"/>
            <a:t>flink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/>
            <a:t>Validation, anomaly detection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 custLinFactX="-5815" custLinFactNeighborX="-100000" custLinFactNeighborY="-404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 custLinFactX="-100000" custLinFactNeighborX="-111630" custLinFactNeighborY="-707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 custLinFactNeighborX="-70982" custLinFactNeighborY="-1504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 custLinFactX="-41963" custLinFactNeighborX="-100000" custLinFactNeighborY="-2629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/>
            <a:t>Redis/ S3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 dirty="0"/>
            <a:t>Storage of extracted feature 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/>
            <a:t>GLM, </a:t>
          </a:r>
          <a:r>
            <a:rPr lang="en-US" dirty="0" err="1"/>
            <a:t>XGBoost</a:t>
          </a:r>
          <a:r>
            <a:rPr lang="en-US" dirty="0"/>
            <a:t>, spark ML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r>
            <a:rPr lang="en-US" dirty="0"/>
            <a:t>Model risk score</a:t>
          </a:r>
        </a:p>
        <a:p>
          <a:r>
            <a:rPr lang="en-US" dirty="0"/>
            <a:t>Stream scoring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/>
            <a:t>Kafka, S3, Cassandra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/>
            <a:t>API, raw data &amp; processed data storage,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 custLinFactX="-5815" custLinFactNeighborX="-100000" custLinFactNeighborY="-404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 custLinFactX="-100000" custLinFactNeighborX="-111630" custLinFactNeighborY="-707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 custLinFactNeighborX="-70982" custLinFactNeighborY="-1504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 custLinFactX="-41963" custLinFactNeighborX="-100000" custLinFactNeighborY="-2629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/>
            <a:t>Docker, Kubernetes,</a:t>
          </a:r>
        </a:p>
        <a:p>
          <a:r>
            <a:rPr lang="en-US" dirty="0"/>
            <a:t>AWS SageMaker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 dirty="0"/>
            <a:t>Containerization and model serving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/>
            <a:t>Evidently AI, Grafana, Istio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r>
            <a:rPr lang="en-US" dirty="0"/>
            <a:t>Data drift detection, real time dashboard and A/B testing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/>
            <a:t>S3/ HDFS/ TLS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/>
            <a:t>Encrypt shared API (data at rest and in transit) 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 custLinFactX="-5815" custLinFactNeighborX="-100000" custLinFactNeighborY="-404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 custLinFactX="-100000" custLinFactNeighborX="-111630" custLinFactNeighborY="-707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 custLinFactNeighborX="-70982" custLinFactNeighborY="-1504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 custLinFactX="-41963" custLinFactNeighborX="-100000" custLinFactNeighborY="-2629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844465" y="0"/>
          <a:ext cx="1656283" cy="1447800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Ingests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200k+ transactions/ second</a:t>
          </a:r>
        </a:p>
      </dsp:txBody>
      <dsp:txXfrm>
        <a:off x="1258536" y="217170"/>
        <a:ext cx="807438" cy="1013460"/>
      </dsp:txXfrm>
    </dsp:sp>
    <dsp:sp modelId="{47DA5750-48DC-4E4F-815D-0B05DBC30DAB}">
      <dsp:nvSpPr>
        <dsp:cNvPr id="0" name=""/>
        <dsp:cNvSpPr/>
      </dsp:nvSpPr>
      <dsp:spPr>
        <a:xfrm>
          <a:off x="430394" y="303974"/>
          <a:ext cx="828141" cy="82814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Kafka</a:t>
          </a:r>
        </a:p>
      </dsp:txBody>
      <dsp:txXfrm>
        <a:off x="551672" y="425252"/>
        <a:ext cx="585585" cy="585585"/>
      </dsp:txXfrm>
    </dsp:sp>
    <dsp:sp modelId="{00D2DC2C-7CA2-4A4B-B66D-3DDCAB7DC8E9}">
      <dsp:nvSpPr>
        <dsp:cNvPr id="0" name=""/>
        <dsp:cNvSpPr/>
      </dsp:nvSpPr>
      <dsp:spPr>
        <a:xfrm>
          <a:off x="3667858" y="0"/>
          <a:ext cx="1656283" cy="1447800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Preprocess, parse, structure data</a:t>
          </a:r>
        </a:p>
      </dsp:txBody>
      <dsp:txXfrm>
        <a:off x="4081929" y="217170"/>
        <a:ext cx="807438" cy="1013460"/>
      </dsp:txXfrm>
    </dsp:sp>
    <dsp:sp modelId="{EE8733A1-7662-4D0A-B39E-2218596CC81C}">
      <dsp:nvSpPr>
        <dsp:cNvPr id="0" name=""/>
        <dsp:cNvSpPr/>
      </dsp:nvSpPr>
      <dsp:spPr>
        <a:xfrm>
          <a:off x="3253796" y="288057"/>
          <a:ext cx="828141" cy="82814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Pyspark</a:t>
          </a:r>
          <a:r>
            <a:rPr lang="en-US" sz="1100" kern="1200" dirty="0"/>
            <a:t>/ </a:t>
          </a:r>
          <a:r>
            <a:rPr lang="en-US" sz="1100" kern="1200" dirty="0" err="1"/>
            <a:t>Dask</a:t>
          </a:r>
          <a:endParaRPr lang="en-US" sz="1100" kern="1200" dirty="0"/>
        </a:p>
      </dsp:txBody>
      <dsp:txXfrm>
        <a:off x="3375074" y="409335"/>
        <a:ext cx="585585" cy="585585"/>
      </dsp:txXfrm>
    </dsp:sp>
    <dsp:sp modelId="{4BF699B1-BE15-42D1-9784-AA33CF29870E}">
      <dsp:nvSpPr>
        <dsp:cNvPr id="0" name=""/>
        <dsp:cNvSpPr/>
      </dsp:nvSpPr>
      <dsp:spPr>
        <a:xfrm>
          <a:off x="7089981" y="0"/>
          <a:ext cx="1656283" cy="1447800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Validation, anomaly detection</a:t>
          </a:r>
        </a:p>
      </dsp:txBody>
      <dsp:txXfrm>
        <a:off x="7504052" y="217170"/>
        <a:ext cx="807438" cy="1013460"/>
      </dsp:txXfrm>
    </dsp:sp>
    <dsp:sp modelId="{78E9A4E4-18A9-4B73-8007-A63A71C71937}">
      <dsp:nvSpPr>
        <dsp:cNvPr id="0" name=""/>
        <dsp:cNvSpPr/>
      </dsp:nvSpPr>
      <dsp:spPr>
        <a:xfrm>
          <a:off x="6675911" y="309829"/>
          <a:ext cx="828141" cy="82814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Spark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/</a:t>
          </a:r>
          <a:r>
            <a:rPr lang="en-US" sz="1100" kern="1200" dirty="0" err="1"/>
            <a:t>flink</a:t>
          </a:r>
          <a:endParaRPr lang="en-US" sz="1100" kern="1200" dirty="0"/>
        </a:p>
      </dsp:txBody>
      <dsp:txXfrm>
        <a:off x="6797189" y="431107"/>
        <a:ext cx="585585" cy="5855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844465" y="0"/>
          <a:ext cx="1656283" cy="1447800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Storage of extracted feature </a:t>
          </a:r>
        </a:p>
      </dsp:txBody>
      <dsp:txXfrm>
        <a:off x="1258536" y="217170"/>
        <a:ext cx="807438" cy="1013460"/>
      </dsp:txXfrm>
    </dsp:sp>
    <dsp:sp modelId="{47DA5750-48DC-4E4F-815D-0B05DBC30DAB}">
      <dsp:nvSpPr>
        <dsp:cNvPr id="0" name=""/>
        <dsp:cNvSpPr/>
      </dsp:nvSpPr>
      <dsp:spPr>
        <a:xfrm>
          <a:off x="430394" y="303974"/>
          <a:ext cx="828141" cy="82814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Redis/ S3</a:t>
          </a:r>
        </a:p>
      </dsp:txBody>
      <dsp:txXfrm>
        <a:off x="551672" y="425252"/>
        <a:ext cx="585585" cy="585585"/>
      </dsp:txXfrm>
    </dsp:sp>
    <dsp:sp modelId="{00D2DC2C-7CA2-4A4B-B66D-3DDCAB7DC8E9}">
      <dsp:nvSpPr>
        <dsp:cNvPr id="0" name=""/>
        <dsp:cNvSpPr/>
      </dsp:nvSpPr>
      <dsp:spPr>
        <a:xfrm>
          <a:off x="3667858" y="0"/>
          <a:ext cx="1656283" cy="1447800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risk score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Stream scoring</a:t>
          </a:r>
        </a:p>
      </dsp:txBody>
      <dsp:txXfrm>
        <a:off x="4081929" y="217170"/>
        <a:ext cx="807438" cy="1013460"/>
      </dsp:txXfrm>
    </dsp:sp>
    <dsp:sp modelId="{EE8733A1-7662-4D0A-B39E-2218596CC81C}">
      <dsp:nvSpPr>
        <dsp:cNvPr id="0" name=""/>
        <dsp:cNvSpPr/>
      </dsp:nvSpPr>
      <dsp:spPr>
        <a:xfrm>
          <a:off x="3253796" y="288057"/>
          <a:ext cx="828141" cy="82814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GLM, </a:t>
          </a:r>
          <a:r>
            <a:rPr lang="en-US" sz="900" kern="1200" dirty="0" err="1"/>
            <a:t>XGBoost</a:t>
          </a:r>
          <a:r>
            <a:rPr lang="en-US" sz="900" kern="1200" dirty="0"/>
            <a:t>, spark ML</a:t>
          </a:r>
        </a:p>
      </dsp:txBody>
      <dsp:txXfrm>
        <a:off x="3375074" y="409335"/>
        <a:ext cx="585585" cy="585585"/>
      </dsp:txXfrm>
    </dsp:sp>
    <dsp:sp modelId="{4BF699B1-BE15-42D1-9784-AA33CF29870E}">
      <dsp:nvSpPr>
        <dsp:cNvPr id="0" name=""/>
        <dsp:cNvSpPr/>
      </dsp:nvSpPr>
      <dsp:spPr>
        <a:xfrm>
          <a:off x="7089981" y="0"/>
          <a:ext cx="1656283" cy="1447800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API, raw data &amp; processed data storage,</a:t>
          </a:r>
        </a:p>
      </dsp:txBody>
      <dsp:txXfrm>
        <a:off x="7504052" y="217170"/>
        <a:ext cx="807438" cy="1013460"/>
      </dsp:txXfrm>
    </dsp:sp>
    <dsp:sp modelId="{78E9A4E4-18A9-4B73-8007-A63A71C71937}">
      <dsp:nvSpPr>
        <dsp:cNvPr id="0" name=""/>
        <dsp:cNvSpPr/>
      </dsp:nvSpPr>
      <dsp:spPr>
        <a:xfrm>
          <a:off x="6675911" y="309829"/>
          <a:ext cx="828141" cy="82814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Kafka, S3, Cassandra</a:t>
          </a:r>
        </a:p>
      </dsp:txBody>
      <dsp:txXfrm>
        <a:off x="6797189" y="431107"/>
        <a:ext cx="585585" cy="5855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844465" y="0"/>
          <a:ext cx="1656283" cy="1447800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Containerization and model serving</a:t>
          </a:r>
        </a:p>
      </dsp:txBody>
      <dsp:txXfrm>
        <a:off x="1258536" y="217170"/>
        <a:ext cx="807438" cy="1013460"/>
      </dsp:txXfrm>
    </dsp:sp>
    <dsp:sp modelId="{47DA5750-48DC-4E4F-815D-0B05DBC30DAB}">
      <dsp:nvSpPr>
        <dsp:cNvPr id="0" name=""/>
        <dsp:cNvSpPr/>
      </dsp:nvSpPr>
      <dsp:spPr>
        <a:xfrm>
          <a:off x="430394" y="303974"/>
          <a:ext cx="828141" cy="82814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Docker, Kubernetes,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AWS SageMaker</a:t>
          </a:r>
        </a:p>
      </dsp:txBody>
      <dsp:txXfrm>
        <a:off x="551672" y="425252"/>
        <a:ext cx="585585" cy="585585"/>
      </dsp:txXfrm>
    </dsp:sp>
    <dsp:sp modelId="{00D2DC2C-7CA2-4A4B-B66D-3DDCAB7DC8E9}">
      <dsp:nvSpPr>
        <dsp:cNvPr id="0" name=""/>
        <dsp:cNvSpPr/>
      </dsp:nvSpPr>
      <dsp:spPr>
        <a:xfrm>
          <a:off x="3667858" y="0"/>
          <a:ext cx="1656283" cy="1447800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Data drift detection, real time dashboard and A/B testing</a:t>
          </a:r>
        </a:p>
      </dsp:txBody>
      <dsp:txXfrm>
        <a:off x="4081929" y="217170"/>
        <a:ext cx="807438" cy="1013460"/>
      </dsp:txXfrm>
    </dsp:sp>
    <dsp:sp modelId="{EE8733A1-7662-4D0A-B39E-2218596CC81C}">
      <dsp:nvSpPr>
        <dsp:cNvPr id="0" name=""/>
        <dsp:cNvSpPr/>
      </dsp:nvSpPr>
      <dsp:spPr>
        <a:xfrm>
          <a:off x="3253796" y="288057"/>
          <a:ext cx="828141" cy="82814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Evidently AI, Grafana, Istio</a:t>
          </a:r>
        </a:p>
      </dsp:txBody>
      <dsp:txXfrm>
        <a:off x="3375074" y="409335"/>
        <a:ext cx="585585" cy="585585"/>
      </dsp:txXfrm>
    </dsp:sp>
    <dsp:sp modelId="{4BF699B1-BE15-42D1-9784-AA33CF29870E}">
      <dsp:nvSpPr>
        <dsp:cNvPr id="0" name=""/>
        <dsp:cNvSpPr/>
      </dsp:nvSpPr>
      <dsp:spPr>
        <a:xfrm>
          <a:off x="7089981" y="0"/>
          <a:ext cx="1656283" cy="1447800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Encrypt shared API (data at rest and in transit) </a:t>
          </a:r>
        </a:p>
      </dsp:txBody>
      <dsp:txXfrm>
        <a:off x="7504052" y="217170"/>
        <a:ext cx="807438" cy="1013460"/>
      </dsp:txXfrm>
    </dsp:sp>
    <dsp:sp modelId="{78E9A4E4-18A9-4B73-8007-A63A71C71937}">
      <dsp:nvSpPr>
        <dsp:cNvPr id="0" name=""/>
        <dsp:cNvSpPr/>
      </dsp:nvSpPr>
      <dsp:spPr>
        <a:xfrm>
          <a:off x="6675911" y="309829"/>
          <a:ext cx="828141" cy="82814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S3/ HDFS/ TLS</a:t>
          </a:r>
        </a:p>
      </dsp:txBody>
      <dsp:txXfrm>
        <a:off x="6797189" y="431107"/>
        <a:ext cx="585585" cy="585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128CF-AEBC-1239-1A72-569B32C70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175BC9-85F0-3843-0162-AA74C119AF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870E0E-4C48-7372-2679-083E99D238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AA312-8DB5-7BCF-0D50-9AE70B54A9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97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7635B-B6ED-B107-49F0-31B7B6FAD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F53348-AF20-7B1E-2CC7-5EC861A1D3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19C3C1-99F8-27CD-3177-8D9CFABBBB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62E8B-57D4-10F2-9FD8-E97051DDF6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10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16B89-716D-01BA-C517-F2F6788ED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06284C-2D21-2FEF-E8AE-80B5ACFCDD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C6AECF-FFF4-7D61-FFE9-5284B5E34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CCF79-F4AC-2D61-1B47-C5641B8A47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25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5/15/2025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5/15/2025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5/15/2025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5/15/2025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5/15/2025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4171308"/>
            <a:ext cx="9604310" cy="1121318"/>
          </a:xfrm>
        </p:spPr>
        <p:txBody>
          <a:bodyPr>
            <a:normAutofit/>
          </a:bodyPr>
          <a:lstStyle/>
          <a:p>
            <a:r>
              <a:rPr lang="en-US" sz="5000" dirty="0"/>
              <a:t>Elizabeth Mwania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Pezesha</a:t>
            </a:r>
            <a:r>
              <a:rPr lang="en-US" dirty="0"/>
              <a:t> Assignment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46" y="503854"/>
            <a:ext cx="10239054" cy="519404"/>
          </a:xfrm>
        </p:spPr>
        <p:txBody>
          <a:bodyPr>
            <a:normAutofit fontScale="90000"/>
          </a:bodyPr>
          <a:lstStyle/>
          <a:p>
            <a:r>
              <a:rPr lang="en-US" dirty="0"/>
              <a:t>Real-Time M-Pesa Risk Scoring Workflow</a:t>
            </a:r>
          </a:p>
        </p:txBody>
      </p:sp>
      <p:graphicFrame>
        <p:nvGraphicFramePr>
          <p:cNvPr id="4" name="Content Placeholder 3" descr="Process Arrows diagram showing 3 steps arranged from left to right with task descriptions fo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936675"/>
              </p:ext>
            </p:extLst>
          </p:nvPr>
        </p:nvGraphicFramePr>
        <p:xfrm>
          <a:off x="413659" y="2607128"/>
          <a:ext cx="10929256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9A114FBD-173C-FA31-8846-4E698F76710E}"/>
              </a:ext>
            </a:extLst>
          </p:cNvPr>
          <p:cNvSpPr txBox="1">
            <a:spLocks/>
          </p:cNvSpPr>
          <p:nvPr/>
        </p:nvSpPr>
        <p:spPr>
          <a:xfrm>
            <a:off x="533401" y="1255164"/>
            <a:ext cx="9601200" cy="5194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1. Ingestion and Data preparation</a:t>
            </a:r>
          </a:p>
        </p:txBody>
      </p:sp>
      <p:graphicFrame>
        <p:nvGraphicFramePr>
          <p:cNvPr id="7" name="Content Placeholder 3" descr="Process Arrows diagram showing 3 steps arranged from left to right with task descriptions for each group">
            <a:extLst>
              <a:ext uri="{FF2B5EF4-FFF2-40B4-BE49-F238E27FC236}">
                <a16:creationId xmlns:a16="http://schemas.microsoft.com/office/drawing/2014/main" id="{397D168A-FC08-4192-C2D1-E7C4893986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8436701"/>
              </p:ext>
            </p:extLst>
          </p:nvPr>
        </p:nvGraphicFramePr>
        <p:xfrm>
          <a:off x="533401" y="4517572"/>
          <a:ext cx="10929256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E0968F80-C526-059E-5F80-02338B64F18C}"/>
              </a:ext>
            </a:extLst>
          </p:cNvPr>
          <p:cNvSpPr/>
          <p:nvPr/>
        </p:nvSpPr>
        <p:spPr>
          <a:xfrm>
            <a:off x="4495801" y="4054928"/>
            <a:ext cx="315685" cy="5334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569E307-708B-B33E-ACE3-4A38C89106D5}"/>
              </a:ext>
            </a:extLst>
          </p:cNvPr>
          <p:cNvSpPr/>
          <p:nvPr/>
        </p:nvSpPr>
        <p:spPr>
          <a:xfrm>
            <a:off x="849085" y="2347425"/>
            <a:ext cx="315686" cy="51940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A755D-1EF3-8E2A-43DF-EE8B892B6C86}"/>
              </a:ext>
            </a:extLst>
          </p:cNvPr>
          <p:cNvSpPr txBox="1"/>
          <p:nvPr/>
        </p:nvSpPr>
        <p:spPr>
          <a:xfrm>
            <a:off x="849085" y="2006474"/>
            <a:ext cx="610688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500" dirty="0"/>
              <a:t>M-</a:t>
            </a:r>
            <a:r>
              <a:rPr lang="en-US" sz="1500" dirty="0" err="1"/>
              <a:t>pesa</a:t>
            </a:r>
            <a:r>
              <a:rPr lang="en-US" sz="1500" dirty="0"/>
              <a:t> transactions</a:t>
            </a:r>
            <a:endParaRPr lang="en-KE" sz="1500" dirty="0"/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A049B-578D-7148-0B02-60AC9038B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descr="Process Arrows diagram showing 3 steps arranged from left to right with task descriptions for each group">
            <a:extLst>
              <a:ext uri="{FF2B5EF4-FFF2-40B4-BE49-F238E27FC236}">
                <a16:creationId xmlns:a16="http://schemas.microsoft.com/office/drawing/2014/main" id="{8E1ED41D-74C0-4332-817D-67311258F0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240511"/>
              </p:ext>
            </p:extLst>
          </p:nvPr>
        </p:nvGraphicFramePr>
        <p:xfrm>
          <a:off x="413659" y="2607128"/>
          <a:ext cx="10929256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CF93EB11-6E75-EA42-EDDB-6150D0306E0C}"/>
              </a:ext>
            </a:extLst>
          </p:cNvPr>
          <p:cNvSpPr txBox="1">
            <a:spLocks/>
          </p:cNvSpPr>
          <p:nvPr/>
        </p:nvSpPr>
        <p:spPr>
          <a:xfrm>
            <a:off x="533401" y="1255164"/>
            <a:ext cx="9601200" cy="5194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2. Deployment and monitoring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BB2FB4-6F87-1897-EB78-6FF7A909E79B}"/>
              </a:ext>
            </a:extLst>
          </p:cNvPr>
          <p:cNvSpPr txBox="1">
            <a:spLocks/>
          </p:cNvSpPr>
          <p:nvPr/>
        </p:nvSpPr>
        <p:spPr>
          <a:xfrm>
            <a:off x="533401" y="4878936"/>
            <a:ext cx="9601200" cy="14477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3. Optimization techniques</a:t>
            </a:r>
          </a:p>
          <a:p>
            <a:endParaRPr lang="en-US" sz="2000" dirty="0"/>
          </a:p>
          <a:p>
            <a:r>
              <a:rPr lang="en-US" sz="2000" b="0" dirty="0">
                <a:solidFill>
                  <a:schemeClr val="tx1"/>
                </a:solidFill>
              </a:rPr>
              <a:t>    - </a:t>
            </a:r>
            <a:r>
              <a:rPr lang="en-US" sz="1500" b="0" dirty="0">
                <a:solidFill>
                  <a:schemeClr val="tx1"/>
                </a:solidFill>
              </a:rPr>
              <a:t>Redis for caching</a:t>
            </a:r>
          </a:p>
          <a:p>
            <a:endParaRPr lang="en-US" sz="2000" b="0" dirty="0">
              <a:solidFill>
                <a:schemeClr val="tx1"/>
              </a:solidFill>
            </a:endParaRPr>
          </a:p>
          <a:p>
            <a:r>
              <a:rPr lang="en-US" sz="2000" b="0" dirty="0">
                <a:solidFill>
                  <a:schemeClr val="tx1"/>
                </a:solidFill>
              </a:rPr>
              <a:t>    - </a:t>
            </a:r>
            <a:r>
              <a:rPr lang="en-US" sz="1500" b="0" dirty="0" err="1">
                <a:solidFill>
                  <a:schemeClr val="tx1"/>
                </a:solidFill>
              </a:rPr>
              <a:t>PySpark</a:t>
            </a:r>
            <a:r>
              <a:rPr lang="en-US" sz="1500" b="0" dirty="0">
                <a:solidFill>
                  <a:schemeClr val="tx1"/>
                </a:solidFill>
              </a:rPr>
              <a:t> or </a:t>
            </a:r>
            <a:r>
              <a:rPr lang="en-US" sz="1500" b="0" dirty="0" err="1">
                <a:solidFill>
                  <a:schemeClr val="tx1"/>
                </a:solidFill>
              </a:rPr>
              <a:t>Dask</a:t>
            </a:r>
            <a:r>
              <a:rPr lang="en-US" sz="1500" b="0" dirty="0">
                <a:solidFill>
                  <a:schemeClr val="tx1"/>
                </a:solidFill>
              </a:rPr>
              <a:t> for parallel parsing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CE078013-CCEE-3097-11D1-9710772C1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KE" altLang="en-KE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Caching</a:t>
            </a:r>
            <a:r>
              <a:rPr kumimoji="0" lang="en-KE" altLang="en-K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KE" altLang="en-K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92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771" y="103161"/>
            <a:ext cx="10002748" cy="1142385"/>
          </a:xfrm>
        </p:spPr>
        <p:txBody>
          <a:bodyPr>
            <a:normAutofit/>
          </a:bodyPr>
          <a:lstStyle/>
          <a:p>
            <a:r>
              <a:rPr lang="en-US" sz="3000" dirty="0"/>
              <a:t>Proposed </a:t>
            </a:r>
            <a:r>
              <a:rPr lang="en-US" sz="3000" dirty="0" err="1"/>
              <a:t>datascience</a:t>
            </a:r>
            <a:r>
              <a:rPr lang="en-US" sz="3000" dirty="0"/>
              <a:t>-driven strategies for </a:t>
            </a:r>
            <a:r>
              <a:rPr lang="en-US" sz="3000" dirty="0" err="1"/>
              <a:t>Patascore</a:t>
            </a:r>
            <a:endParaRPr lang="en-US" sz="3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D32775-719A-98F0-D612-FF5E35B64D30}"/>
              </a:ext>
            </a:extLst>
          </p:cNvPr>
          <p:cNvGrpSpPr/>
          <p:nvPr/>
        </p:nvGrpSpPr>
        <p:grpSpPr>
          <a:xfrm>
            <a:off x="801384" y="1573176"/>
            <a:ext cx="6190180" cy="2842245"/>
            <a:chOff x="801384" y="1573176"/>
            <a:chExt cx="6190180" cy="284224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F36478-DC99-68CF-6F8A-0B0B555836D1}"/>
                </a:ext>
              </a:extLst>
            </p:cNvPr>
            <p:cNvSpPr txBox="1"/>
            <p:nvPr/>
          </p:nvSpPr>
          <p:spPr>
            <a:xfrm>
              <a:off x="801384" y="1573176"/>
              <a:ext cx="6190180" cy="984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endParaRPr lang="en-KE" sz="1800" b="0" i="0" u="none" strike="noStrike" baseline="0" dirty="0">
                <a:solidFill>
                  <a:srgbClr val="000000"/>
                </a:solidFill>
              </a:endParaRPr>
            </a:p>
            <a:p>
              <a:r>
                <a:rPr lang="en-US" sz="2000" b="1" i="0" u="none" strike="noStrike" baseline="0" dirty="0"/>
                <a:t> 1. Alternative data and behavioral analytics</a:t>
              </a:r>
            </a:p>
            <a:p>
              <a:r>
                <a:rPr lang="en-US" sz="2000" b="1" i="0" u="none" strike="noStrike" baseline="0" dirty="0"/>
                <a:t> </a:t>
              </a:r>
            </a:p>
          </p:txBody>
        </p:sp>
        <p:sp>
          <p:nvSpPr>
            <p:cNvPr id="6" name="Text Placeholder 2">
              <a:extLst>
                <a:ext uri="{FF2B5EF4-FFF2-40B4-BE49-F238E27FC236}">
                  <a16:creationId xmlns:a16="http://schemas.microsoft.com/office/drawing/2014/main" id="{2C95A82A-E742-87BC-D8BC-08FAB34CC943}"/>
                </a:ext>
              </a:extLst>
            </p:cNvPr>
            <p:cNvSpPr txBox="1">
              <a:spLocks/>
            </p:cNvSpPr>
            <p:nvPr/>
          </p:nvSpPr>
          <p:spPr>
            <a:xfrm>
              <a:off x="1161835" y="2442579"/>
              <a:ext cx="4572000" cy="197284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9388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40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43000" indent="-1793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7160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00200" indent="-1793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82880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78012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Cash flow patterns</a:t>
              </a:r>
            </a:p>
            <a:p>
              <a:r>
                <a:rPr lang="en-US" dirty="0"/>
                <a:t>Supplier/fintech engagement</a:t>
              </a:r>
            </a:p>
            <a:p>
              <a:r>
                <a:rPr lang="en-US" dirty="0"/>
                <a:t>Inventory turnover</a:t>
              </a:r>
            </a:p>
            <a:p>
              <a:r>
                <a:rPr lang="en-US" dirty="0"/>
                <a:t>Websites and social media revies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91FCC91-85EC-A429-2A52-65C00A881E53}"/>
              </a:ext>
            </a:extLst>
          </p:cNvPr>
          <p:cNvGrpSpPr/>
          <p:nvPr/>
        </p:nvGrpSpPr>
        <p:grpSpPr>
          <a:xfrm>
            <a:off x="626722" y="967001"/>
            <a:ext cx="8250149" cy="3430339"/>
            <a:chOff x="801384" y="1573176"/>
            <a:chExt cx="6190180" cy="343033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1E3BCE-5A1B-A366-EDD9-F60B079C6190}"/>
                </a:ext>
              </a:extLst>
            </p:cNvPr>
            <p:cNvSpPr txBox="1"/>
            <p:nvPr/>
          </p:nvSpPr>
          <p:spPr>
            <a:xfrm>
              <a:off x="801384" y="1573176"/>
              <a:ext cx="6190180" cy="677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endParaRPr lang="en-KE" sz="1800" b="0" i="0" u="none" strike="noStrike" baseline="0" dirty="0">
                <a:solidFill>
                  <a:srgbClr val="000000"/>
                </a:solidFill>
              </a:endParaRPr>
            </a:p>
            <a:p>
              <a:r>
                <a:rPr lang="en-US" sz="2000" b="1" i="0" u="none" strike="noStrike" baseline="0" dirty="0"/>
                <a:t> </a:t>
              </a:r>
              <a:r>
                <a:rPr lang="en-US" sz="2000" b="1" dirty="0"/>
                <a:t>2</a:t>
              </a:r>
              <a:r>
                <a:rPr lang="en-US" sz="2000" b="1" i="0" u="none" strike="noStrike" baseline="0" dirty="0"/>
                <a:t>. Credit scoring model with alternative data</a:t>
              </a:r>
            </a:p>
          </p:txBody>
        </p:sp>
        <p:sp>
          <p:nvSpPr>
            <p:cNvPr id="4" name="Text Placeholder 2">
              <a:extLst>
                <a:ext uri="{FF2B5EF4-FFF2-40B4-BE49-F238E27FC236}">
                  <a16:creationId xmlns:a16="http://schemas.microsoft.com/office/drawing/2014/main" id="{B41D7BA7-7199-9C38-2BC9-1FFFD4EE76EA}"/>
                </a:ext>
              </a:extLst>
            </p:cNvPr>
            <p:cNvSpPr txBox="1">
              <a:spLocks/>
            </p:cNvSpPr>
            <p:nvPr/>
          </p:nvSpPr>
          <p:spPr>
            <a:xfrm>
              <a:off x="1161835" y="2442579"/>
              <a:ext cx="4572000" cy="2560936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9388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40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43000" indent="-1793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7160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00200" indent="-1793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82880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78012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Supervised machine learning models logistic regression, random forests)</a:t>
              </a:r>
            </a:p>
            <a:p>
              <a:r>
                <a:rPr lang="en-US" dirty="0"/>
                <a:t>Clustering (K-means) for risk segmentation </a:t>
              </a:r>
            </a:p>
            <a:p>
              <a:r>
                <a:rPr lang="en-US" dirty="0"/>
                <a:t>ARIMA/LSTM for cash flow forecasting</a:t>
              </a:r>
            </a:p>
            <a:p>
              <a:r>
                <a:rPr lang="en-US" dirty="0"/>
                <a:t>Analyze business network through graph  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440BA-8A87-636F-A991-4E498CEBF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532760-1C34-9B40-7891-D6955FCFDC1E}"/>
              </a:ext>
            </a:extLst>
          </p:cNvPr>
          <p:cNvGrpSpPr/>
          <p:nvPr/>
        </p:nvGrpSpPr>
        <p:grpSpPr>
          <a:xfrm>
            <a:off x="626722" y="967001"/>
            <a:ext cx="8250149" cy="3430339"/>
            <a:chOff x="801384" y="1573176"/>
            <a:chExt cx="6190180" cy="343033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B834F33-7F17-5130-FAB3-22BE2067EC57}"/>
                </a:ext>
              </a:extLst>
            </p:cNvPr>
            <p:cNvSpPr txBox="1"/>
            <p:nvPr/>
          </p:nvSpPr>
          <p:spPr>
            <a:xfrm>
              <a:off x="801384" y="1573176"/>
              <a:ext cx="6190180" cy="677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endParaRPr lang="en-KE" sz="1800" b="0" i="0" u="none" strike="noStrike" baseline="0" dirty="0">
                <a:solidFill>
                  <a:srgbClr val="000000"/>
                </a:solidFill>
              </a:endParaRPr>
            </a:p>
            <a:p>
              <a:r>
                <a:rPr lang="en-US" sz="2000" b="1" i="0" u="none" strike="noStrike" baseline="0" dirty="0"/>
                <a:t> 3. High-impact products </a:t>
              </a:r>
              <a:r>
                <a:rPr lang="en-US" sz="2000" b="1" dirty="0"/>
                <a:t>using the current data</a:t>
              </a:r>
              <a:endParaRPr lang="en-US" sz="2000" b="1" i="0" u="none" strike="noStrike" baseline="0" dirty="0"/>
            </a:p>
          </p:txBody>
        </p:sp>
        <p:sp>
          <p:nvSpPr>
            <p:cNvPr id="4" name="Text Placeholder 2">
              <a:extLst>
                <a:ext uri="{FF2B5EF4-FFF2-40B4-BE49-F238E27FC236}">
                  <a16:creationId xmlns:a16="http://schemas.microsoft.com/office/drawing/2014/main" id="{C75A267A-C08E-F6EC-A03D-87D4ECF8787E}"/>
                </a:ext>
              </a:extLst>
            </p:cNvPr>
            <p:cNvSpPr txBox="1">
              <a:spLocks/>
            </p:cNvSpPr>
            <p:nvPr/>
          </p:nvSpPr>
          <p:spPr>
            <a:xfrm>
              <a:off x="1161835" y="2442579"/>
              <a:ext cx="4572000" cy="2560936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9388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40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43000" indent="-1793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7160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00200" indent="-1793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82880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Char char="▪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78012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1">
                    <a:lumMod val="75000"/>
                  </a:schemeClr>
                </a:buClr>
                <a:buSzPct val="100000"/>
                <a:buFont typeface="Arial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Real-time visualization of revenue, expenses, cash flow.</a:t>
              </a:r>
            </a:p>
            <a:p>
              <a:r>
                <a:rPr lang="en-US" dirty="0"/>
                <a:t>Actionable recommendations for business’ improvement</a:t>
              </a:r>
            </a:p>
            <a:p>
              <a:r>
                <a:rPr lang="en-US" dirty="0"/>
                <a:t>Default/growth forecasts with early warnings</a:t>
              </a:r>
            </a:p>
          </p:txBody>
        </p:sp>
      </p:grp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4F9211-8CE6-2C95-C7E7-59E8027FCCCE}"/>
              </a:ext>
            </a:extLst>
          </p:cNvPr>
          <p:cNvSpPr txBox="1">
            <a:spLocks/>
          </p:cNvSpPr>
          <p:nvPr/>
        </p:nvSpPr>
        <p:spPr>
          <a:xfrm>
            <a:off x="745815" y="4589634"/>
            <a:ext cx="6093471" cy="11536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NOTE:</a:t>
            </a:r>
          </a:p>
          <a:p>
            <a:pPr marL="0" indent="0">
              <a:buNone/>
            </a:pPr>
            <a:r>
              <a:rPr lang="en-US" dirty="0"/>
              <a:t>For ethical considerations prioritize explainability and ensure privacy.</a:t>
            </a:r>
          </a:p>
        </p:txBody>
      </p:sp>
    </p:spTree>
    <p:extLst>
      <p:ext uri="{BB962C8B-B14F-4D97-AF65-F5344CB8AC3E}">
        <p14:creationId xmlns:p14="http://schemas.microsoft.com/office/powerpoint/2010/main" val="28972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4069" y="2438831"/>
            <a:ext cx="6821185" cy="2743200"/>
          </a:xfrm>
        </p:spPr>
        <p:txBody>
          <a:bodyPr>
            <a:normAutofit/>
          </a:bodyPr>
          <a:lstStyle/>
          <a:p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distinct datasets:</a:t>
            </a:r>
          </a:p>
          <a:p>
            <a:r>
              <a:rPr lang="en-US" dirty="0"/>
              <a:t>The loan repayment dataset loan repayment behavior, including customer type (</a:t>
            </a:r>
            <a:r>
              <a:rPr lang="en-US" dirty="0" err="1"/>
              <a:t>new_repeat</a:t>
            </a:r>
            <a:r>
              <a:rPr lang="en-US" dirty="0"/>
              <a:t>), loan details (</a:t>
            </a:r>
            <a:r>
              <a:rPr lang="en-US" dirty="0" err="1"/>
              <a:t>loan_amount</a:t>
            </a:r>
            <a:r>
              <a:rPr lang="en-US" dirty="0"/>
              <a:t>, </a:t>
            </a:r>
            <a:r>
              <a:rPr lang="en-US" dirty="0" err="1"/>
              <a:t>interest_amount</a:t>
            </a:r>
            <a:r>
              <a:rPr lang="en-US" dirty="0"/>
              <a:t>), and repayment status (</a:t>
            </a:r>
            <a:r>
              <a:rPr lang="en-US" dirty="0" err="1"/>
              <a:t>loan_balance</a:t>
            </a:r>
            <a:r>
              <a:rPr lang="en-US" dirty="0"/>
              <a:t>, </a:t>
            </a:r>
            <a:r>
              <a:rPr lang="en-US" dirty="0" err="1"/>
              <a:t>repaid_amount</a:t>
            </a:r>
            <a:r>
              <a:rPr lang="en-US" dirty="0"/>
              <a:t>).</a:t>
            </a:r>
          </a:p>
          <a:p>
            <a:r>
              <a:rPr lang="en-US" dirty="0"/>
              <a:t>The M-</a:t>
            </a:r>
            <a:r>
              <a:rPr lang="en-US" dirty="0" err="1"/>
              <a:t>pesa</a:t>
            </a:r>
            <a:r>
              <a:rPr lang="en-US" dirty="0"/>
              <a:t> statements contains various transactions showing cash in and cash out. Every transaction updates balance at that time.</a:t>
            </a:r>
          </a:p>
          <a:p>
            <a:r>
              <a:rPr lang="en-US" dirty="0"/>
              <a:t>The following exploration is done to get various insights from the two datasets.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0555"/>
            <a:ext cx="9601200" cy="806245"/>
          </a:xfrm>
        </p:spPr>
        <p:txBody>
          <a:bodyPr/>
          <a:lstStyle/>
          <a:p>
            <a:r>
              <a:rPr lang="en-US" dirty="0"/>
              <a:t>Monthly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39EA42-79BC-CB08-0D05-8AC9E0DEF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76" y="1494603"/>
            <a:ext cx="5856624" cy="4115374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817748A-B28D-0E4A-E971-76C5BBD9C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809" y="1767441"/>
            <a:ext cx="4572000" cy="3810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Peak transactions in January (4.5M+ </a:t>
            </a:r>
            <a:r>
              <a:rPr lang="en-US" dirty="0" err="1"/>
              <a:t>Ksh</a:t>
            </a:r>
            <a:r>
              <a:rPr lang="en-US" dirty="0"/>
              <a:t>) likely school fees.</a:t>
            </a:r>
          </a:p>
          <a:p>
            <a:r>
              <a:rPr lang="en-US" dirty="0"/>
              <a:t>Possible dip mid-year cash flow squeeze.</a:t>
            </a:r>
          </a:p>
          <a:p>
            <a:r>
              <a:rPr lang="en-US" dirty="0"/>
              <a:t>July December shoots - business cycles or holiday preparations</a:t>
            </a:r>
          </a:p>
          <a:p>
            <a:r>
              <a:rPr lang="en-US" dirty="0"/>
              <a:t>High activity month – disburse loans Low activity month - avoid repayments, do marketing </a:t>
            </a:r>
          </a:p>
          <a:p>
            <a:r>
              <a:rPr lang="en-US" dirty="0"/>
              <a:t>The trend shows consistent expenditure where inflows are equivalent to outflows implies high dependance on cash flow for business and upkeep. There is also little savings.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B2637-CDCB-ADE9-6316-26816CA22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4EE4-070E-5E85-E701-07A7FA6B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/>
              <a:t>Customer type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4E61E8-4326-E9A2-E413-AA432B3AE844}"/>
              </a:ext>
            </a:extLst>
          </p:cNvPr>
          <p:cNvSpPr txBox="1">
            <a:spLocks/>
          </p:cNvSpPr>
          <p:nvPr/>
        </p:nvSpPr>
        <p:spPr>
          <a:xfrm>
            <a:off x="810802" y="1385299"/>
            <a:ext cx="4899917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Borrowers who retake loans tends to pay slower compare to new borrowers could be lenders have developed overconfidence from previous loans</a:t>
            </a:r>
          </a:p>
          <a:p>
            <a:r>
              <a:rPr lang="en-US" dirty="0"/>
              <a:t>Consequently, low repayment ratio leads to missed full repayment.</a:t>
            </a:r>
          </a:p>
          <a:p>
            <a:r>
              <a:rPr lang="en-US" dirty="0"/>
              <a:t>Develop proper credit that tracks repayment over time to adjust creditworthiness dynamically.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90E36D7C-9A43-0785-8A18-454EF8D36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81283" y="1060328"/>
            <a:ext cx="5710717" cy="4713748"/>
          </a:xfrm>
        </p:spPr>
      </p:pic>
    </p:spTree>
    <p:extLst>
      <p:ext uri="{BB962C8B-B14F-4D97-AF65-F5344CB8AC3E}">
        <p14:creationId xmlns:p14="http://schemas.microsoft.com/office/powerpoint/2010/main" val="1008986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83C5B-3BE5-5A43-DC30-AEA6EA4AD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F3E0C-6E7B-720E-20C2-DEEE51227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/>
              <a:t>Loan amount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0646AF-C4FB-9E4A-D0D9-8B88C61D78F0}"/>
              </a:ext>
            </a:extLst>
          </p:cNvPr>
          <p:cNvSpPr txBox="1">
            <a:spLocks/>
          </p:cNvSpPr>
          <p:nvPr/>
        </p:nvSpPr>
        <p:spPr>
          <a:xfrm>
            <a:off x="810802" y="1385299"/>
            <a:ext cx="4899917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Most of the borrowers with large loans fail to make full repayments.</a:t>
            </a:r>
          </a:p>
          <a:p>
            <a:r>
              <a:rPr lang="en-US" dirty="0"/>
              <a:t>Smaller loans (</a:t>
            </a:r>
            <a:r>
              <a:rPr lang="en-US" dirty="0" err="1"/>
              <a:t>Ksh</a:t>
            </a:r>
            <a:r>
              <a:rPr lang="en-US" dirty="0"/>
              <a:t>. 2000) are manageable.</a:t>
            </a:r>
          </a:p>
          <a:p>
            <a:r>
              <a:rPr lang="en-US" dirty="0"/>
              <a:t>As the loan amount grows, repayment performance worsens, a possible indication of overstretched borrowers.</a:t>
            </a:r>
          </a:p>
          <a:p>
            <a:r>
              <a:rPr lang="en-US" dirty="0"/>
              <a:t>Use behavioral analytics to determine loan size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80C1217-A3FB-D9B7-A63F-0CEC1EAE9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96145" y="1148992"/>
            <a:ext cx="5949957" cy="4193569"/>
          </a:xfrm>
        </p:spPr>
      </p:pic>
    </p:spTree>
    <p:extLst>
      <p:ext uri="{BB962C8B-B14F-4D97-AF65-F5344CB8AC3E}">
        <p14:creationId xmlns:p14="http://schemas.microsoft.com/office/powerpoint/2010/main" val="706106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4" y="277822"/>
            <a:ext cx="9601200" cy="1059024"/>
          </a:xfrm>
        </p:spPr>
        <p:txBody>
          <a:bodyPr/>
          <a:lstStyle/>
          <a:p>
            <a:r>
              <a:rPr lang="en-US" dirty="0"/>
              <a:t>Model evaluation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E560F5F-5418-9F99-3C95-FFC2F96EEF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140462"/>
              </p:ext>
            </p:extLst>
          </p:nvPr>
        </p:nvGraphicFramePr>
        <p:xfrm>
          <a:off x="1367319" y="1775716"/>
          <a:ext cx="9601194" cy="21234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7539">
                  <a:extLst>
                    <a:ext uri="{9D8B030D-6E8A-4147-A177-3AD203B41FA5}">
                      <a16:colId xmlns:a16="http://schemas.microsoft.com/office/drawing/2014/main" val="2779102115"/>
                    </a:ext>
                  </a:extLst>
                </a:gridCol>
                <a:gridCol w="1012859">
                  <a:extLst>
                    <a:ext uri="{9D8B030D-6E8A-4147-A177-3AD203B41FA5}">
                      <a16:colId xmlns:a16="http://schemas.microsoft.com/office/drawing/2014/main" val="3873046552"/>
                    </a:ext>
                  </a:extLst>
                </a:gridCol>
                <a:gridCol w="1600199">
                  <a:extLst>
                    <a:ext uri="{9D8B030D-6E8A-4147-A177-3AD203B41FA5}">
                      <a16:colId xmlns:a16="http://schemas.microsoft.com/office/drawing/2014/main" val="2758921992"/>
                    </a:ext>
                  </a:extLst>
                </a:gridCol>
                <a:gridCol w="1600199">
                  <a:extLst>
                    <a:ext uri="{9D8B030D-6E8A-4147-A177-3AD203B41FA5}">
                      <a16:colId xmlns:a16="http://schemas.microsoft.com/office/drawing/2014/main" val="2866130498"/>
                    </a:ext>
                  </a:extLst>
                </a:gridCol>
                <a:gridCol w="1600199">
                  <a:extLst>
                    <a:ext uri="{9D8B030D-6E8A-4147-A177-3AD203B41FA5}">
                      <a16:colId xmlns:a16="http://schemas.microsoft.com/office/drawing/2014/main" val="2227645827"/>
                    </a:ext>
                  </a:extLst>
                </a:gridCol>
                <a:gridCol w="1600199">
                  <a:extLst>
                    <a:ext uri="{9D8B030D-6E8A-4147-A177-3AD203B41FA5}">
                      <a16:colId xmlns:a16="http://schemas.microsoft.com/office/drawing/2014/main" val="139751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AUC-ROC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189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KE"/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KE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KE"/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KE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KE"/>
                        <a:t>0.571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3919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KE"/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KE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KE"/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KE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KE"/>
                        <a:t>0.571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8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Gradient Boosting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KE"/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KE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KE"/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KE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KE"/>
                        <a:t>0.571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84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KE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KE"/>
                        <a:t>0.632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KE"/>
                        <a:t>0.375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KE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KE" dirty="0"/>
                        <a:t>0.462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995603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798BEC-9B7D-A600-5E70-1966E0D066AB}"/>
              </a:ext>
            </a:extLst>
          </p:cNvPr>
          <p:cNvSpPr txBox="1">
            <a:spLocks/>
          </p:cNvSpPr>
          <p:nvPr/>
        </p:nvSpPr>
        <p:spPr>
          <a:xfrm>
            <a:off x="1295394" y="4338027"/>
            <a:ext cx="9601200" cy="16353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Decision tree, random forest and gradient boosting excelled in AUC-ROC, accuracy, and precision. However, they can miss the risky borrowers</a:t>
            </a:r>
          </a:p>
          <a:p>
            <a:r>
              <a:rPr lang="en-US" dirty="0"/>
              <a:t>Logistic regression showed almost average performance across all metrics except precision. The best recall score means correctly identifying true defaulters.</a:t>
            </a:r>
          </a:p>
          <a:p>
            <a:r>
              <a:rPr lang="en-US" dirty="0"/>
              <a:t>Random forest has best F1 score showed that can balance both precision and recall.</a:t>
            </a:r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0ECC3-96F8-665D-257B-1CB9DA2C7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6C3E4-1F0D-CFE7-3AEF-24D1CCCB0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593" y="536825"/>
            <a:ext cx="9601200" cy="579438"/>
          </a:xfrm>
        </p:spPr>
        <p:txBody>
          <a:bodyPr/>
          <a:lstStyle/>
          <a:p>
            <a:r>
              <a:rPr lang="en-US" dirty="0"/>
              <a:t>Credit risk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EE6BB-D25E-F59C-1E5C-D2BA55011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599148"/>
            <a:ext cx="9601200" cy="525885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Modeling approach – Fitted m</a:t>
            </a:r>
            <a:r>
              <a:rPr lang="en-KE" altLang="en-KE" dirty="0" err="1">
                <a:latin typeface="Arial" panose="020B0604020202020204" pitchFamily="34" charset="0"/>
              </a:rPr>
              <a:t>achine</a:t>
            </a:r>
            <a:r>
              <a:rPr lang="en-KE" altLang="en-KE" dirty="0">
                <a:latin typeface="Arial" panose="020B0604020202020204" pitchFamily="34" charset="0"/>
              </a:rPr>
              <a:t> learning classification approach to predict whether a borrower would default on a loan</a:t>
            </a:r>
            <a:r>
              <a:rPr lang="en-US" altLang="en-KE" dirty="0">
                <a:latin typeface="Arial" panose="020B0604020202020204" pitchFamily="34" charset="0"/>
              </a:rPr>
              <a:t> (1) or not (0)</a:t>
            </a:r>
          </a:p>
          <a:p>
            <a:r>
              <a:rPr lang="en-US" dirty="0"/>
              <a:t>Class imbalance – Applied SMOTE</a:t>
            </a:r>
            <a:r>
              <a:rPr lang="en-US" b="1" dirty="0"/>
              <a:t> </a:t>
            </a:r>
            <a:r>
              <a:rPr lang="en-US" dirty="0"/>
              <a:t>to </a:t>
            </a:r>
            <a:r>
              <a:rPr lang="en-US" dirty="0" err="1"/>
              <a:t>upsample</a:t>
            </a:r>
            <a:r>
              <a:rPr lang="en-US" dirty="0"/>
              <a:t> the minority class (defaulters) during training and class weights</a:t>
            </a:r>
          </a:p>
          <a:p>
            <a:r>
              <a:rPr lang="en-US" dirty="0"/>
              <a:t>Selected features – </a:t>
            </a:r>
            <a:r>
              <a:rPr lang="en-US" dirty="0" err="1"/>
              <a:t>New_repeat</a:t>
            </a:r>
            <a:r>
              <a:rPr lang="en-US" dirty="0"/>
              <a:t>, </a:t>
            </a:r>
            <a:r>
              <a:rPr lang="en-US" dirty="0" err="1"/>
              <a:t>loan_duration</a:t>
            </a:r>
            <a:r>
              <a:rPr lang="en-US" dirty="0"/>
              <a:t>, </a:t>
            </a:r>
            <a:r>
              <a:rPr lang="en-US" dirty="0" err="1"/>
              <a:t>loan_amount</a:t>
            </a:r>
            <a:r>
              <a:rPr lang="en-US" dirty="0"/>
              <a:t>, </a:t>
            </a:r>
            <a:r>
              <a:rPr lang="en-US" dirty="0" err="1"/>
              <a:t>interest_rate</a:t>
            </a:r>
            <a:r>
              <a:rPr lang="en-US" dirty="0"/>
              <a:t>.</a:t>
            </a:r>
          </a:p>
          <a:p>
            <a:r>
              <a:rPr lang="en-US" dirty="0"/>
              <a:t>Model evaluation - Stratified 70/30 train-test and evaluated using precision, recall, F1_score. Other metric include Confusion Matrix, Accuracy, AUC-ROC.</a:t>
            </a:r>
          </a:p>
          <a:p>
            <a:r>
              <a:rPr lang="en-US" dirty="0"/>
              <a:t>Assumptions – The history of borrowing like repeat customers impacts future risk, the 4 selected features capture sufficient predictive signal, SMOTE-generated synthetic samples are valid representations of actual borrowers.</a:t>
            </a:r>
          </a:p>
          <a:p>
            <a:r>
              <a:rPr lang="en-US" dirty="0"/>
              <a:t>Sources of bias – SMOTE synthetic data, sample bias.</a:t>
            </a:r>
          </a:p>
          <a:p>
            <a:r>
              <a:rPr lang="en-US" dirty="0"/>
              <a:t>Improvement – More features including repayment history, cross validation, explainability.</a:t>
            </a:r>
          </a:p>
          <a:p>
            <a:endParaRPr lang="en-US" dirty="0"/>
          </a:p>
          <a:p>
            <a:endParaRPr lang="en-US" altLang="en-KE" dirty="0">
              <a:latin typeface="Arial" panose="020B0604020202020204" pitchFamily="34" charset="0"/>
            </a:endParaRPr>
          </a:p>
          <a:p>
            <a:endParaRPr lang="en-US" altLang="en-KE" dirty="0">
              <a:latin typeface="Arial" panose="020B0604020202020204" pitchFamily="34" charset="0"/>
            </a:endParaRPr>
          </a:p>
          <a:p>
            <a:r>
              <a:rPr lang="en-KE" altLang="en-KE" sz="900" dirty="0"/>
              <a:t> </a:t>
            </a:r>
            <a:endParaRPr lang="en-KE" altLang="en-KE" dirty="0"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7113F7-2FB3-0896-4552-AE3D87F32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9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09560" y="2065824"/>
            <a:ext cx="3657600" cy="574634"/>
          </a:xfrm>
        </p:spPr>
        <p:txBody>
          <a:bodyPr/>
          <a:lstStyle/>
          <a:p>
            <a:r>
              <a:rPr lang="en-KE" altLang="en-KE" sz="2800" dirty="0">
                <a:solidFill>
                  <a:schemeClr val="tx1"/>
                </a:solidFill>
                <a:latin typeface="Arial" panose="020B0604020202020204" pitchFamily="34" charset="0"/>
              </a:rPr>
              <a:t>Selected Features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F05696-31C7-7CBB-F73B-0DAF28823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15201" cy="6858000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EB6E03F2-F193-2675-A102-CF86820694A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7909559" y="3403568"/>
            <a:ext cx="393654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loan amount or </a:t>
            </a:r>
            <a:r>
              <a:rPr kumimoji="0" lang="en-KE" altLang="en-K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interes</a:t>
            </a:r>
            <a:r>
              <a:rPr kumimoji="0" lang="en-US" altLang="en-K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 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indicate</a:t>
            </a:r>
            <a:r>
              <a:rPr kumimoji="0" lang="en-US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more financial burden.</a:t>
            </a:r>
            <a:endParaRPr kumimoji="0" lang="en-US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Repeat customers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showed </a:t>
            </a:r>
            <a:r>
              <a:rPr lang="en-US" altLang="en-KE" sz="1800" dirty="0">
                <a:solidFill>
                  <a:schemeClr val="tx1"/>
                </a:solidFill>
                <a:latin typeface="Arial" panose="020B0604020202020204" pitchFamily="34" charset="0"/>
              </a:rPr>
              <a:t>likelihood of defaulting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9C475-E364-A9AF-9F53-5FC4C4186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6A4D-D5CF-BC9A-4D7D-6E39A14C3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581" y="296189"/>
            <a:ext cx="9601200" cy="1142385"/>
          </a:xfrm>
        </p:spPr>
        <p:txBody>
          <a:bodyPr/>
          <a:lstStyle/>
          <a:p>
            <a:r>
              <a:rPr lang="en-US" dirty="0"/>
              <a:t>Query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78348-764D-809A-1414-80D72E997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890445"/>
            <a:ext cx="4800600" cy="3900755"/>
          </a:xfrm>
        </p:spPr>
        <p:txBody>
          <a:bodyPr/>
          <a:lstStyle/>
          <a:p>
            <a:r>
              <a:rPr lang="en-US" dirty="0"/>
              <a:t>Total records and distinct users.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Latest record per user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E5E547-60A8-BDBF-AFDD-E5548E0C8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81" y="3916016"/>
            <a:ext cx="4391638" cy="148610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AF998E-DDA3-003A-86F0-D7C29B6C1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90445"/>
            <a:ext cx="4572000" cy="3900755"/>
          </a:xfrm>
        </p:spPr>
        <p:txBody>
          <a:bodyPr/>
          <a:lstStyle/>
          <a:p>
            <a:r>
              <a:rPr lang="en-US" dirty="0"/>
              <a:t>Number of records per day.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Top 5 users with the most records.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K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0B7E56-0E53-23F3-9B77-C324057CA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489" y="3956070"/>
            <a:ext cx="2057687" cy="14059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9F8300-B5C3-7A56-0FB5-B6FFE1F9FF3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558" r="5598"/>
          <a:stretch>
            <a:fillRect/>
          </a:stretch>
        </p:blipFill>
        <p:spPr>
          <a:xfrm>
            <a:off x="6803489" y="2250169"/>
            <a:ext cx="2428127" cy="10728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C3AE9E-2A66-2A69-6B70-2ABE7F127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5742" y="2250169"/>
            <a:ext cx="2353003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2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853</TotalTime>
  <Words>803</Words>
  <Application>Microsoft Office PowerPoint</Application>
  <PresentationFormat>Widescreen</PresentationFormat>
  <Paragraphs>141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Menlo</vt:lpstr>
      <vt:lpstr>Diamond Grid 16x9</vt:lpstr>
      <vt:lpstr>Elizabeth Mwania </vt:lpstr>
      <vt:lpstr>Datasets</vt:lpstr>
      <vt:lpstr>Monthly trends</vt:lpstr>
      <vt:lpstr>Customer type</vt:lpstr>
      <vt:lpstr>Loan amount</vt:lpstr>
      <vt:lpstr>Model evaluation</vt:lpstr>
      <vt:lpstr>Credit risk model</vt:lpstr>
      <vt:lpstr>Selected Features</vt:lpstr>
      <vt:lpstr>Query Results</vt:lpstr>
      <vt:lpstr>Real-Time M-Pesa Risk Scoring Workflow</vt:lpstr>
      <vt:lpstr>PowerPoint Presentation</vt:lpstr>
      <vt:lpstr>Proposed datascience-driven strategies for Patascore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ELIZABETH</dc:creator>
  <cp:lastModifiedBy>ELIZABETH</cp:lastModifiedBy>
  <cp:revision>5</cp:revision>
  <dcterms:created xsi:type="dcterms:W3CDTF">2025-05-15T00:32:49Z</dcterms:created>
  <dcterms:modified xsi:type="dcterms:W3CDTF">2025-05-15T18:30:31Z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