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Amatic SC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537FF8-0018-4588-A5D8-01A00DD22142}">
  <a:tblStyle styleId="{0F537FF8-0018-4588-A5D8-01A00DD221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Caveat-regular.fntdata"/><Relationship Id="rId14" Type="http://schemas.openxmlformats.org/officeDocument/2006/relationships/slide" Target="slides/slide8.xml"/><Relationship Id="rId17" Type="http://schemas.openxmlformats.org/officeDocument/2006/relationships/font" Target="fonts/AmaticSC-regular.fntdata"/><Relationship Id="rId16" Type="http://schemas.openxmlformats.org/officeDocument/2006/relationships/font" Target="fonts/Caveat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bbb061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bbb061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c1a98d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c1a98d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bc1a98d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bc1a98d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bc1a98d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bc1a98d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c1a98d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bc1a98d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c1a98d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c1a98d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ec1dcd9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ec1dcd9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ec1dcd9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ec1dcd9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891775" y="1553525"/>
            <a:ext cx="5527200" cy="14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00">
                <a:latin typeface="Merriweather"/>
                <a:ea typeface="Merriweather"/>
                <a:cs typeface="Merriweather"/>
                <a:sym typeface="Merriweather"/>
              </a:rPr>
              <a:t>RECONOCIMIENTO DE PERSONAS REQUISITORIADAS DEL SISTEMA DE RECOMPENSAS.PE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46650"/>
            <a:ext cx="8520600" cy="1353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140">
                <a:solidFill>
                  <a:srgbClr val="FFFFFF"/>
                </a:solidFill>
              </a:rPr>
              <a:t>Integrantes:</a:t>
            </a:r>
            <a:endParaRPr sz="214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140">
                <a:solidFill>
                  <a:srgbClr val="FFFFFF"/>
                </a:solidFill>
              </a:rPr>
              <a:t>Rubén Denky Valles Martinez</a:t>
            </a:r>
            <a:endParaRPr sz="214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140">
                <a:solidFill>
                  <a:srgbClr val="FFFFFF"/>
                </a:solidFill>
              </a:rPr>
              <a:t>Mario Quispe Quispe</a:t>
            </a:r>
            <a:endParaRPr sz="214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140">
                <a:solidFill>
                  <a:srgbClr val="FFFFFF"/>
                </a:solidFill>
              </a:rPr>
              <a:t>Elizabeth Flores Huamaní</a:t>
            </a:r>
            <a:r>
              <a:rPr lang="es" sz="2140"/>
              <a:t> </a:t>
            </a:r>
            <a:endParaRPr sz="21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39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50" y="314575"/>
            <a:ext cx="1524875" cy="15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625" y="204700"/>
            <a:ext cx="13335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800" y="314575"/>
            <a:ext cx="5187100" cy="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994750" y="223100"/>
            <a:ext cx="3154500" cy="7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4075" y="1244850"/>
            <a:ext cx="4302600" cy="26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060000" dist="19050">
              <a:srgbClr val="B7B7B7">
                <a:alpha val="62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❖"/>
            </a:pPr>
            <a:r>
              <a:rPr b="1" lang="es" sz="1300">
                <a:latin typeface="Source Code Pro"/>
                <a:ea typeface="Source Code Pro"/>
                <a:cs typeface="Source Code Pro"/>
                <a:sym typeface="Source Code Pro"/>
              </a:rPr>
              <a:t>Inseguridad ciudadana: principal problema a nivel </a:t>
            </a:r>
            <a:r>
              <a:rPr b="1" lang="es" sz="1300">
                <a:latin typeface="Source Code Pro"/>
                <a:ea typeface="Source Code Pro"/>
                <a:cs typeface="Source Code Pro"/>
                <a:sym typeface="Source Code Pro"/>
              </a:rPr>
              <a:t>latinoamérica</a:t>
            </a:r>
            <a:r>
              <a:rPr b="1" lang="es" sz="13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❖"/>
            </a:pPr>
            <a:r>
              <a:rPr b="1" lang="es" sz="1300">
                <a:latin typeface="Source Code Pro"/>
                <a:ea typeface="Source Code Pro"/>
                <a:cs typeface="Source Code Pro"/>
                <a:sym typeface="Source Code Pro"/>
              </a:rPr>
              <a:t>29.5% fue víctima algún hecho delictivo.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❖"/>
            </a:pPr>
            <a:r>
              <a:rPr b="1" lang="es" sz="1300">
                <a:latin typeface="Source Code Pro"/>
                <a:ea typeface="Source Code Pro"/>
                <a:cs typeface="Source Code Pro"/>
                <a:sym typeface="Source Code Pro"/>
              </a:rPr>
              <a:t>Solo el 25% es denunciado. 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❖"/>
            </a:pPr>
            <a:r>
              <a:rPr b="1" lang="es" sz="1300">
                <a:latin typeface="Source Code Pro"/>
                <a:ea typeface="Source Code Pro"/>
                <a:cs typeface="Source Code Pro"/>
                <a:sym typeface="Source Code Pro"/>
              </a:rPr>
              <a:t>Consecuencia: Obstaculiza el crecimiento económico.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❖"/>
            </a:pPr>
            <a:r>
              <a:rPr b="1" lang="es" sz="1300">
                <a:latin typeface="Source Code Pro"/>
                <a:ea typeface="Source Code Pro"/>
                <a:cs typeface="Source Code Pro"/>
                <a:sym typeface="Source Code Pro"/>
              </a:rPr>
              <a:t>Iniciativa: Programa de recompensas.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❖"/>
            </a:pPr>
            <a:r>
              <a:rPr b="1" lang="es" sz="1300">
                <a:latin typeface="Source Code Pro"/>
                <a:ea typeface="Source Code Pro"/>
                <a:cs typeface="Source Code Pro"/>
                <a:sym typeface="Source Code Pro"/>
              </a:rPr>
              <a:t>Finalidad: ofrecer dinero a cambio de información.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14155" l="0" r="0" t="0"/>
          <a:stretch/>
        </p:blipFill>
        <p:spPr>
          <a:xfrm>
            <a:off x="4853975" y="1157375"/>
            <a:ext cx="4147150" cy="1414375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000" y="2895475"/>
            <a:ext cx="4127124" cy="1782525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89200" y="170775"/>
            <a:ext cx="7365600" cy="7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52800" y="964275"/>
            <a:ext cx="5498700" cy="34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Desarrollar un software de reconocimiento facial que sea capaz de reconocer a las personas requisitoriadas a nivel del departamento de Apurimac.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Diseñar un software que sea capaz de procesar imágenes de diferentes tamaños.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Implementar el software que sea capaz de procesar imágenes en busca de personas requisitoriadas.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Implementar el software que sea capaz de procesar video (webcam) en tiempo real.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225" y="1034725"/>
            <a:ext cx="3249225" cy="36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89200" y="150700"/>
            <a:ext cx="73656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52800" y="974550"/>
            <a:ext cx="4219200" cy="28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aveat"/>
                <a:ea typeface="Caveat"/>
                <a:cs typeface="Caveat"/>
                <a:sym typeface="Caveat"/>
              </a:rPr>
              <a:t>ALGORITMO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Caveat"/>
                <a:ea typeface="Caveat"/>
                <a:cs typeface="Caveat"/>
                <a:sym typeface="Caveat"/>
              </a:rPr>
              <a:t>Support Vector Machine</a:t>
            </a:r>
            <a:endParaRPr b="1" sz="19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Caveat"/>
                <a:ea typeface="Caveat"/>
                <a:cs typeface="Caveat"/>
                <a:sym typeface="Caveat"/>
              </a:rPr>
              <a:t>TRATAMIENTO</a:t>
            </a:r>
            <a:endParaRPr b="1" sz="19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Caveat"/>
                <a:ea typeface="Caveat"/>
                <a:cs typeface="Caveat"/>
                <a:sym typeface="Caveat"/>
              </a:rPr>
              <a:t>OpenCV</a:t>
            </a:r>
            <a:endParaRPr b="1" sz="19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aveat"/>
                <a:ea typeface="Caveat"/>
                <a:cs typeface="Caveat"/>
                <a:sym typeface="Caveat"/>
              </a:rPr>
              <a:t>DATASET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Caveat"/>
                <a:ea typeface="Caveat"/>
                <a:cs typeface="Caveat"/>
                <a:sym typeface="Caveat"/>
              </a:rPr>
              <a:t>A: Training 67%		B: Testing 33%</a:t>
            </a:r>
            <a:endParaRPr b="1" sz="19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aveat"/>
                <a:ea typeface="Caveat"/>
                <a:cs typeface="Caveat"/>
                <a:sym typeface="Caveat"/>
              </a:rPr>
              <a:t>CLASES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Caveat"/>
                <a:ea typeface="Caveat"/>
                <a:cs typeface="Caveat"/>
                <a:sym typeface="Caveat"/>
              </a:rPr>
              <a:t>1:Denky	2:Mario	3:Elizabeth	4:Ruido</a:t>
            </a:r>
            <a:endParaRPr b="1" sz="19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98" y="974550"/>
            <a:ext cx="3777252" cy="37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89200" y="0"/>
            <a:ext cx="7365600" cy="5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PRUEBAS</a:t>
            </a:r>
            <a:endParaRPr sz="4000"/>
          </a:p>
        </p:txBody>
      </p:sp>
      <p:sp>
        <p:nvSpPr>
          <p:cNvPr id="88" name="Google Shape;88;p17"/>
          <p:cNvSpPr/>
          <p:nvPr/>
        </p:nvSpPr>
        <p:spPr>
          <a:xfrm>
            <a:off x="340500" y="1091975"/>
            <a:ext cx="8298900" cy="26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316400" y="623388"/>
            <a:ext cx="71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  </a:t>
            </a:r>
            <a:r>
              <a:rPr b="1" lang="es">
                <a:solidFill>
                  <a:srgbClr val="FFFFFF"/>
                </a:solidFill>
              </a:rPr>
              <a:t>Comparación de algoritmos utilizados por el entrenamiento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397750" y="10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{0F537FF8-0018-4588-A5D8-01A00DD22142}</a:tableStyleId>
              </a:tblPr>
              <a:tblGrid>
                <a:gridCol w="737800"/>
                <a:gridCol w="832575"/>
                <a:gridCol w="627800"/>
                <a:gridCol w="853375"/>
                <a:gridCol w="637200"/>
                <a:gridCol w="845075"/>
                <a:gridCol w="867850"/>
                <a:gridCol w="828075"/>
                <a:gridCol w="717575"/>
                <a:gridCol w="1237050"/>
              </a:tblGrid>
              <a:tr h="4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Denky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Elizabeth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Mario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Ruido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Porcentaje de aciertos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Acierta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Falla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Acierta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Falla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Acierta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Falla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Acierta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Falla</a:t>
                      </a:r>
                      <a:endParaRPr b="1"/>
                    </a:p>
                  </a:txBody>
                  <a:tcPr marT="91425" marB="91425" marR="91425" marL="91425"/>
                </a:tc>
                <a:tc vMerge="1"/>
              </a:tr>
              <a:tr h="44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98.1%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KNN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91.5%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MLP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94.5%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98.7%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225" y="3984225"/>
            <a:ext cx="2827450" cy="10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889200" y="164700"/>
            <a:ext cx="73656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52800" y="1326075"/>
            <a:ext cx="4219200" cy="23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Interfaz</a:t>
            </a: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 amigable con el usuario.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Alto accuracy en el testing.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Análisis en tiempo real.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Análisis multiusuario.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400" y="1326075"/>
            <a:ext cx="4002526" cy="332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889200" y="164725"/>
            <a:ext cx="73656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TRABAJOS FUTUROS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830850" y="1245700"/>
            <a:ext cx="7482300" cy="24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B7B7B7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Trabajo con dataset de </a:t>
            </a: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imágenes.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Usar redes neuronales convolucionales para el entrenamiento.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Implementar en dispositivos android.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Implementar en una página web.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★"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Implementar en cámaras de videovigilancia.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3552869"/>
            <a:ext cx="3368075" cy="15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869100" y="906150"/>
            <a:ext cx="7405800" cy="33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0"/>
              <a:t>THANK YOU !</a:t>
            </a:r>
            <a:endParaRPr sz="1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