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5">
  <p:sldMasterIdLst>
    <p:sldMasterId id="2147483659" r:id="rId1"/>
  </p:sldMasterIdLst>
  <p:notesMasterIdLst>
    <p:notesMasterId r:id="rId52"/>
  </p:notes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90" r:id="rId28"/>
    <p:sldId id="292" r:id="rId29"/>
    <p:sldId id="294" r:id="rId30"/>
    <p:sldId id="313" r:id="rId31"/>
    <p:sldId id="295" r:id="rId32"/>
    <p:sldId id="296" r:id="rId33"/>
    <p:sldId id="297" r:id="rId34"/>
    <p:sldId id="298" r:id="rId35"/>
    <p:sldId id="299" r:id="rId36"/>
    <p:sldId id="314" r:id="rId37"/>
    <p:sldId id="301" r:id="rId38"/>
    <p:sldId id="315" r:id="rId39"/>
    <p:sldId id="302" r:id="rId40"/>
    <p:sldId id="303" r:id="rId41"/>
    <p:sldId id="304" r:id="rId42"/>
    <p:sldId id="305" r:id="rId43"/>
    <p:sldId id="309" r:id="rId44"/>
    <p:sldId id="308" r:id="rId45"/>
    <p:sldId id="316" r:id="rId46"/>
    <p:sldId id="317" r:id="rId47"/>
    <p:sldId id="310" r:id="rId48"/>
    <p:sldId id="311" r:id="rId49"/>
    <p:sldId id="312" r:id="rId50"/>
    <p:sldId id="263" r:id="rId51"/>
  </p:sldIdLst>
  <p:sldSz cx="9144000" cy="5143500" type="screen16x9"/>
  <p:notesSz cx="6858000" cy="9144000"/>
  <p:embeddedFontLst>
    <p:embeddedFont>
      <p:font typeface="Amatic SC" panose="00000500000000000000" pitchFamily="2" charset="-79"/>
      <p:regular r:id="rId53"/>
      <p:bold r:id="rId54"/>
    </p:embeddedFont>
    <p:embeddedFont>
      <p:font typeface="Cambria Math" panose="02040503050406030204" pitchFamily="18" charset="0"/>
      <p:regular r:id="rId55"/>
    </p:embeddedFont>
    <p:embeddedFont>
      <p:font typeface="Merriweather" panose="00000500000000000000" pitchFamily="2" charset="0"/>
      <p:regular r:id="rId56"/>
      <p:bold r:id="rId57"/>
      <p:italic r:id="rId58"/>
      <p:boldItalic r:id="rId59"/>
    </p:embeddedFont>
    <p:embeddedFont>
      <p:font typeface="Source Code Pro" panose="020B0509030403020204" pitchFamily="49"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537FF8-0018-4588-A5D8-01A00DD22142}">
  <a:tblStyle styleId="{0F537FF8-0018-4588-A5D8-01A00DD221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51" autoAdjust="0"/>
    <p:restoredTop sz="94660"/>
  </p:normalViewPr>
  <p:slideViewPr>
    <p:cSldViewPr snapToGrid="0">
      <p:cViewPr varScale="1">
        <p:scale>
          <a:sx n="115" d="100"/>
          <a:sy n="115" d="100"/>
        </p:scale>
        <p:origin x="106" y="72"/>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bbbb061b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bbbb061b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4500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779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9311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3266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788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737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356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25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6951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5427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1913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9327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0698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2127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410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1341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2870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126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3680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0856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009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4989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8285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8755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3318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76563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255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92512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78272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7269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4940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596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7494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29764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7358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8839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6656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915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06346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34167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22051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17287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7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4143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bec1dcd91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bec1dcd91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675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5221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4307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bc1a98d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bc1a98d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9357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jp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4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4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80000"/>
        </a:solid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1808400" y="1197381"/>
            <a:ext cx="5527200" cy="11350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s-ES" sz="1100">
                <a:latin typeface="Merriweather"/>
                <a:ea typeface="Merriweather"/>
                <a:cs typeface="Merriweather"/>
                <a:sym typeface="Merriweather"/>
              </a:rPr>
              <a:t>Título </a:t>
            </a:r>
            <a:r>
              <a:rPr lang="es-ES" sz="1100" dirty="0">
                <a:latin typeface="Merriweather"/>
                <a:ea typeface="Merriweather"/>
                <a:cs typeface="Merriweather"/>
                <a:sym typeface="Merriweather"/>
              </a:rPr>
              <a:t>de Tesis:</a:t>
            </a:r>
            <a:br>
              <a:rPr lang="es-ES" sz="2000" dirty="0">
                <a:latin typeface="Merriweather"/>
                <a:ea typeface="Merriweather"/>
                <a:cs typeface="Merriweather"/>
                <a:sym typeface="Merriweather"/>
              </a:rPr>
            </a:br>
            <a:r>
              <a:rPr lang="es-ES" sz="2000" dirty="0">
                <a:latin typeface="Merriweather"/>
                <a:ea typeface="Merriweather"/>
                <a:cs typeface="Merriweather"/>
                <a:sym typeface="Merriweather"/>
              </a:rPr>
              <a:t>Modelo predictivo de los estilos de vida para estudiantes universitarios basado en técnicas de Machine </a:t>
            </a:r>
            <a:r>
              <a:rPr lang="es-ES" sz="2000" dirty="0" err="1">
                <a:latin typeface="Merriweather"/>
                <a:ea typeface="Merriweather"/>
                <a:cs typeface="Merriweather"/>
                <a:sym typeface="Merriweather"/>
              </a:rPr>
              <a:t>Learning</a:t>
            </a:r>
            <a:endParaRPr sz="2000" dirty="0">
              <a:latin typeface="Merriweather"/>
              <a:ea typeface="Merriweather"/>
              <a:cs typeface="Merriweather"/>
              <a:sym typeface="Merriweather"/>
            </a:endParaRPr>
          </a:p>
        </p:txBody>
      </p:sp>
      <p:sp>
        <p:nvSpPr>
          <p:cNvPr id="57" name="Google Shape;57;p13"/>
          <p:cNvSpPr txBox="1">
            <a:spLocks noGrp="1"/>
          </p:cNvSpPr>
          <p:nvPr>
            <p:ph type="subTitle" idx="1"/>
          </p:nvPr>
        </p:nvSpPr>
        <p:spPr>
          <a:xfrm>
            <a:off x="311700" y="3505088"/>
            <a:ext cx="8520600" cy="1409976"/>
          </a:xfrm>
          <a:prstGeom prst="rect">
            <a:avLst/>
          </a:prstGeom>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440"/>
              <a:buNone/>
            </a:pPr>
            <a:r>
              <a:rPr lang="es" sz="2400" dirty="0">
                <a:solidFill>
                  <a:srgbClr val="FFFFFF"/>
                </a:solidFill>
              </a:rPr>
              <a:t>Bachiller:</a:t>
            </a:r>
            <a:endParaRPr sz="2400" dirty="0">
              <a:solidFill>
                <a:srgbClr val="FFFFFF"/>
              </a:solidFill>
            </a:endParaRPr>
          </a:p>
          <a:p>
            <a:pPr marL="0" lvl="0" indent="0" algn="ctr" rtl="0">
              <a:lnSpc>
                <a:spcPct val="80000"/>
              </a:lnSpc>
              <a:spcBef>
                <a:spcPts val="0"/>
              </a:spcBef>
              <a:spcAft>
                <a:spcPts val="0"/>
              </a:spcAft>
              <a:buSzPts val="440"/>
              <a:buNone/>
            </a:pPr>
            <a:r>
              <a:rPr lang="es" sz="2400" dirty="0">
                <a:solidFill>
                  <a:srgbClr val="FFFFFF"/>
                </a:solidFill>
              </a:rPr>
              <a:t>Elizabeth Flores Huamaní</a:t>
            </a:r>
          </a:p>
          <a:p>
            <a:pPr marL="0" lvl="0" indent="0" algn="ctr" rtl="0">
              <a:lnSpc>
                <a:spcPct val="80000"/>
              </a:lnSpc>
              <a:spcBef>
                <a:spcPts val="0"/>
              </a:spcBef>
              <a:spcAft>
                <a:spcPts val="0"/>
              </a:spcAft>
              <a:buSzPts val="440"/>
              <a:buNone/>
            </a:pPr>
            <a:r>
              <a:rPr lang="es-PE" sz="1800" dirty="0"/>
              <a:t>TESIS PARA OPTAR EL TÍTULO PROFESIONAL DE INGENIERÍA DE SISTEMAS</a:t>
            </a:r>
            <a:r>
              <a:rPr lang="es" sz="2000" dirty="0"/>
              <a:t> </a:t>
            </a:r>
          </a:p>
          <a:p>
            <a:pPr marL="0" lvl="0" indent="0" algn="ctr" rtl="0">
              <a:lnSpc>
                <a:spcPct val="80000"/>
              </a:lnSpc>
              <a:spcBef>
                <a:spcPts val="0"/>
              </a:spcBef>
              <a:spcAft>
                <a:spcPts val="0"/>
              </a:spcAft>
              <a:buSzPts val="440"/>
              <a:buNone/>
            </a:pPr>
            <a:r>
              <a:rPr lang="es" sz="1800" dirty="0"/>
              <a:t>ANDAHUAYLAS – APURÍMAC PERÚ</a:t>
            </a:r>
            <a:endParaRPr sz="1800" dirty="0"/>
          </a:p>
          <a:p>
            <a:pPr marL="0" indent="0">
              <a:lnSpc>
                <a:spcPct val="80000"/>
              </a:lnSpc>
              <a:buSzPts val="440"/>
            </a:pPr>
            <a:r>
              <a:rPr lang="es-ES" sz="1600" dirty="0"/>
              <a:t>11 de octubre 2022</a:t>
            </a:r>
          </a:p>
        </p:txBody>
      </p:sp>
      <p:pic>
        <p:nvPicPr>
          <p:cNvPr id="58" name="Google Shape;58;p13"/>
          <p:cNvPicPr preferRelativeResize="0"/>
          <p:nvPr/>
        </p:nvPicPr>
        <p:blipFill>
          <a:blip r:embed="rId3">
            <a:alphaModFix/>
          </a:blip>
          <a:stretch>
            <a:fillRect/>
          </a:stretch>
        </p:blipFill>
        <p:spPr>
          <a:xfrm>
            <a:off x="460381" y="228436"/>
            <a:ext cx="778698" cy="712468"/>
          </a:xfrm>
          <a:prstGeom prst="rect">
            <a:avLst/>
          </a:prstGeom>
          <a:noFill/>
          <a:ln>
            <a:noFill/>
          </a:ln>
        </p:spPr>
      </p:pic>
      <p:pic>
        <p:nvPicPr>
          <p:cNvPr id="59" name="Google Shape;59;p13"/>
          <p:cNvPicPr preferRelativeResize="0"/>
          <p:nvPr/>
        </p:nvPicPr>
        <p:blipFill>
          <a:blip r:embed="rId4">
            <a:alphaModFix/>
          </a:blip>
          <a:stretch>
            <a:fillRect/>
          </a:stretch>
        </p:blipFill>
        <p:spPr>
          <a:xfrm>
            <a:off x="3909391" y="2464494"/>
            <a:ext cx="1142669" cy="674946"/>
          </a:xfrm>
          <a:prstGeom prst="rect">
            <a:avLst/>
          </a:prstGeom>
          <a:noFill/>
          <a:ln>
            <a:noFill/>
          </a:ln>
        </p:spPr>
      </p:pic>
      <p:pic>
        <p:nvPicPr>
          <p:cNvPr id="60" name="Google Shape;60;p13"/>
          <p:cNvPicPr preferRelativeResize="0"/>
          <p:nvPr/>
        </p:nvPicPr>
        <p:blipFill>
          <a:blip r:embed="rId5">
            <a:alphaModFix/>
          </a:blip>
          <a:stretch>
            <a:fillRect/>
          </a:stretch>
        </p:blipFill>
        <p:spPr>
          <a:xfrm>
            <a:off x="1431234" y="198442"/>
            <a:ext cx="6168887" cy="1027384"/>
          </a:xfrm>
          <a:prstGeom prst="rect">
            <a:avLst/>
          </a:prstGeom>
          <a:noFill/>
          <a:ln>
            <a:noFill/>
          </a:ln>
        </p:spPr>
      </p:pic>
      <p:pic>
        <p:nvPicPr>
          <p:cNvPr id="7" name="Google Shape;59;p13">
            <a:extLst>
              <a:ext uri="{FF2B5EF4-FFF2-40B4-BE49-F238E27FC236}">
                <a16:creationId xmlns:a16="http://schemas.microsoft.com/office/drawing/2014/main" id="{30B6464C-0196-4F05-89BB-E9FF3AE3DDCF}"/>
              </a:ext>
            </a:extLst>
          </p:cNvPr>
          <p:cNvPicPr preferRelativeResize="0"/>
          <p:nvPr/>
        </p:nvPicPr>
        <p:blipFill>
          <a:blip r:embed="rId4">
            <a:alphaModFix/>
          </a:blip>
          <a:stretch>
            <a:fillRect/>
          </a:stretch>
        </p:blipFill>
        <p:spPr>
          <a:xfrm>
            <a:off x="7997687" y="198443"/>
            <a:ext cx="914399" cy="7424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4" name="Google Shape;74;p15"/>
              <p:cNvSpPr/>
              <p:nvPr/>
            </p:nvSpPr>
            <p:spPr>
              <a:xfrm>
                <a:off x="563881" y="857250"/>
                <a:ext cx="5509259" cy="391668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marL="152400" lvl="0" algn="just" rtl="0">
                  <a:spcBef>
                    <a:spcPts val="0"/>
                  </a:spcBef>
                  <a:spcAft>
                    <a:spcPts val="0"/>
                  </a:spcAft>
                  <a:buSzPts val="1200"/>
                </a:pPr>
                <a:r>
                  <a:rPr lang="es-ES" b="1" dirty="0"/>
                  <a:t>Métodos de Machine </a:t>
                </a:r>
                <a:r>
                  <a:rPr lang="es-ES" b="1" dirty="0" err="1"/>
                  <a:t>Learning</a:t>
                </a:r>
                <a:endParaRPr lang="es-ES" b="1" dirty="0"/>
              </a:p>
              <a:p>
                <a:pPr marL="152400" lvl="0" algn="just" rtl="0">
                  <a:spcBef>
                    <a:spcPts val="0"/>
                  </a:spcBef>
                  <a:spcAft>
                    <a:spcPts val="0"/>
                  </a:spcAft>
                  <a:buSzPts val="1200"/>
                </a:pPr>
                <a:r>
                  <a:rPr lang="es-ES" dirty="0"/>
                  <a:t>Según la autora Gonzáles (2019):</a:t>
                </a:r>
              </a:p>
              <a:p>
                <a:pPr marL="152400" algn="just">
                  <a:buSzPts val="1200"/>
                </a:pPr>
                <a:r>
                  <a:rPr lang="es-ES" dirty="0"/>
                  <a:t>-Algoritmos de Clasificación</a:t>
                </a:r>
                <a:endParaRPr lang="es-PE" dirty="0"/>
              </a:p>
              <a:p>
                <a:pPr marL="152400" algn="just">
                  <a:buSzPts val="1200"/>
                </a:pPr>
                <a:r>
                  <a:rPr lang="es-ES" dirty="0"/>
                  <a:t>-Algoritmos de Regresión</a:t>
                </a:r>
              </a:p>
              <a:p>
                <a:pPr marL="152400" algn="just">
                  <a:buSzPts val="1200"/>
                </a:pPr>
                <a:endParaRPr lang="es-ES" dirty="0"/>
              </a:p>
              <a:p>
                <a:pPr marL="152400" algn="just">
                  <a:buSzPts val="1200"/>
                </a:pPr>
                <a:r>
                  <a:rPr lang="es-ES" b="1" dirty="0"/>
                  <a:t>Matriz de Confusión</a:t>
                </a:r>
              </a:p>
              <a:p>
                <a:pPr marL="152400" algn="just">
                  <a:buSzPts val="1200"/>
                </a:pPr>
                <a:endParaRPr lang="es-ES" b="1" dirty="0"/>
              </a:p>
              <a:p>
                <a:pPr marL="152400" algn="just">
                  <a:buSzPts val="1200"/>
                </a:pPr>
                <a:r>
                  <a:rPr lang="es-MX" b="1" dirty="0"/>
                  <a:t>Métricas de evaluación de modelos de clasificación </a:t>
                </a:r>
                <a:endParaRPr lang="es-ES" b="1" dirty="0"/>
              </a:p>
              <a:p>
                <a:pPr lvl="0">
                  <a:lnSpc>
                    <a:spcPct val="150000"/>
                  </a:lnSpc>
                  <a:spcAft>
                    <a:spcPts val="800"/>
                  </a:spcAft>
                </a:pPr>
                <a:r>
                  <a:rPr lang="es-ES" b="1" dirty="0"/>
                  <a:t>   Exactitud (</a:t>
                </a:r>
                <a:r>
                  <a:rPr lang="es-ES" b="1" dirty="0" err="1"/>
                  <a:t>accuracy</a:t>
                </a:r>
                <a:r>
                  <a:rPr lang="es-ES" b="1" dirty="0"/>
                  <a:t>)</a:t>
                </a:r>
                <a14:m>
                  <m:oMath xmlns:m="http://schemas.openxmlformats.org/officeDocument/2006/math">
                    <m:r>
                      <a:rPr lang="es-ES" b="1" i="0" smtClean="0">
                        <a:effectLst/>
                        <a:latin typeface="Cambria Math" panose="02040503050406030204" pitchFamily="18" charset="0"/>
                        <a:ea typeface="Century Gothic" panose="020B0502020202020204" pitchFamily="34" charset="0"/>
                        <a:cs typeface="Times New Roman" panose="02020603050405020304" pitchFamily="18" charset="0"/>
                      </a:rPr>
                      <m:t>: </m:t>
                    </m:r>
                    <m:r>
                      <m:rPr>
                        <m:sty m:val="p"/>
                      </m:rPr>
                      <a:rPr lang="es-ES">
                        <a:effectLst/>
                        <a:latin typeface="Cambria Math" panose="02040503050406030204" pitchFamily="18" charset="0"/>
                        <a:ea typeface="Century Gothic" panose="020B0502020202020204" pitchFamily="34" charset="0"/>
                        <a:cs typeface="Times New Roman" panose="02020603050405020304" pitchFamily="18" charset="0"/>
                      </a:rPr>
                      <m:t>accuracy</m:t>
                    </m:r>
                    <m:r>
                      <a:rPr lang="es-MX" i="1">
                        <a:effectLst/>
                        <a:latin typeface="Cambria Math" panose="02040503050406030204" pitchFamily="18" charset="0"/>
                        <a:ea typeface="Century Gothic" panose="020B0502020202020204" pitchFamily="34" charset="0"/>
                        <a:cs typeface="Times New Roman" panose="02020603050405020304" pitchFamily="18" charset="0"/>
                      </a:rPr>
                      <m:t>=</m:t>
                    </m:r>
                    <m:f>
                      <m:fPr>
                        <m:ctrlPr>
                          <a:rPr lang="es-PE" i="1">
                            <a:effectLst/>
                            <a:latin typeface="Cambria Math" panose="02040503050406030204" pitchFamily="18" charset="0"/>
                            <a:ea typeface="Century Gothic" panose="020B0502020202020204" pitchFamily="34" charset="0"/>
                            <a:cs typeface="Times New Roman" panose="02020603050405020304" pitchFamily="18" charset="0"/>
                          </a:rPr>
                        </m:ctrlPr>
                      </m:fPr>
                      <m:num>
                        <m:r>
                          <a:rPr lang="es-MX" i="1">
                            <a:effectLst/>
                            <a:latin typeface="Cambria Math" panose="02040503050406030204" pitchFamily="18" charset="0"/>
                            <a:ea typeface="Century Gothic" panose="020B0502020202020204" pitchFamily="34" charset="0"/>
                            <a:cs typeface="Times New Roman" panose="02020603050405020304" pitchFamily="18" charset="0"/>
                          </a:rPr>
                          <m:t>𝑇𝑃</m:t>
                        </m:r>
                        <m:r>
                          <a:rPr lang="es-MX" i="1">
                            <a:effectLst/>
                            <a:latin typeface="Cambria Math" panose="02040503050406030204" pitchFamily="18" charset="0"/>
                            <a:ea typeface="Century Gothic" panose="020B0502020202020204" pitchFamily="34" charset="0"/>
                            <a:cs typeface="Times New Roman" panose="02020603050405020304" pitchFamily="18" charset="0"/>
                          </a:rPr>
                          <m:t>+</m:t>
                        </m:r>
                        <m:r>
                          <a:rPr lang="es-MX" i="1">
                            <a:effectLst/>
                            <a:latin typeface="Cambria Math" panose="02040503050406030204" pitchFamily="18" charset="0"/>
                            <a:ea typeface="Century Gothic" panose="020B0502020202020204" pitchFamily="34" charset="0"/>
                            <a:cs typeface="Times New Roman" panose="02020603050405020304" pitchFamily="18" charset="0"/>
                          </a:rPr>
                          <m:t>𝑇𝑁</m:t>
                        </m:r>
                      </m:num>
                      <m:den>
                        <m:r>
                          <a:rPr lang="es-MX" i="1">
                            <a:effectLst/>
                            <a:latin typeface="Cambria Math" panose="02040503050406030204" pitchFamily="18" charset="0"/>
                            <a:ea typeface="Century Gothic" panose="020B0502020202020204" pitchFamily="34" charset="0"/>
                            <a:cs typeface="Times New Roman" panose="02020603050405020304" pitchFamily="18" charset="0"/>
                          </a:rPr>
                          <m:t>𝑇𝑃</m:t>
                        </m:r>
                        <m:r>
                          <a:rPr lang="es-MX" i="1">
                            <a:effectLst/>
                            <a:latin typeface="Cambria Math" panose="02040503050406030204" pitchFamily="18" charset="0"/>
                            <a:ea typeface="Century Gothic" panose="020B0502020202020204" pitchFamily="34" charset="0"/>
                            <a:cs typeface="Times New Roman" panose="02020603050405020304" pitchFamily="18" charset="0"/>
                          </a:rPr>
                          <m:t>+</m:t>
                        </m:r>
                        <m:r>
                          <a:rPr lang="es-MX" i="1">
                            <a:effectLst/>
                            <a:latin typeface="Cambria Math" panose="02040503050406030204" pitchFamily="18" charset="0"/>
                            <a:ea typeface="Century Gothic" panose="020B0502020202020204" pitchFamily="34" charset="0"/>
                            <a:cs typeface="Times New Roman" panose="02020603050405020304" pitchFamily="18" charset="0"/>
                          </a:rPr>
                          <m:t>𝑇𝑁</m:t>
                        </m:r>
                        <m:r>
                          <a:rPr lang="es-MX" i="1">
                            <a:effectLst/>
                            <a:latin typeface="Cambria Math" panose="02040503050406030204" pitchFamily="18" charset="0"/>
                            <a:ea typeface="Century Gothic" panose="020B0502020202020204" pitchFamily="34" charset="0"/>
                            <a:cs typeface="Times New Roman" panose="02020603050405020304" pitchFamily="18" charset="0"/>
                          </a:rPr>
                          <m:t>+</m:t>
                        </m:r>
                        <m:r>
                          <a:rPr lang="es-MX" i="1">
                            <a:effectLst/>
                            <a:latin typeface="Cambria Math" panose="02040503050406030204" pitchFamily="18" charset="0"/>
                            <a:ea typeface="Century Gothic" panose="020B0502020202020204" pitchFamily="34" charset="0"/>
                            <a:cs typeface="Times New Roman" panose="02020603050405020304" pitchFamily="18" charset="0"/>
                          </a:rPr>
                          <m:t>𝐹𝑃</m:t>
                        </m:r>
                        <m:r>
                          <a:rPr lang="es-MX" i="1">
                            <a:effectLst/>
                            <a:latin typeface="Cambria Math" panose="02040503050406030204" pitchFamily="18" charset="0"/>
                            <a:ea typeface="Century Gothic" panose="020B0502020202020204" pitchFamily="34" charset="0"/>
                            <a:cs typeface="Times New Roman" panose="02020603050405020304" pitchFamily="18" charset="0"/>
                          </a:rPr>
                          <m:t>+</m:t>
                        </m:r>
                        <m:r>
                          <a:rPr lang="es-MX" i="1">
                            <a:effectLst/>
                            <a:latin typeface="Cambria Math" panose="02040503050406030204" pitchFamily="18" charset="0"/>
                            <a:ea typeface="Century Gothic" panose="020B0502020202020204" pitchFamily="34" charset="0"/>
                            <a:cs typeface="Times New Roman" panose="02020603050405020304" pitchFamily="18" charset="0"/>
                          </a:rPr>
                          <m:t>𝐹𝑁</m:t>
                        </m:r>
                      </m:den>
                    </m:f>
                  </m:oMath>
                </a14:m>
                <a:endParaRPr lang="es-PE" b="1" dirty="0"/>
              </a:p>
              <a:p>
                <a:pPr lvl="0">
                  <a:lnSpc>
                    <a:spcPct val="150000"/>
                  </a:lnSpc>
                  <a:spcAft>
                    <a:spcPts val="800"/>
                  </a:spcAft>
                </a:pPr>
                <a:r>
                  <a:rPr lang="es-ES" b="1" dirty="0"/>
                  <a:t>   Precisión (</a:t>
                </a:r>
                <a:r>
                  <a:rPr lang="es-ES" b="1" dirty="0" err="1"/>
                  <a:t>precision</a:t>
                </a:r>
                <a:r>
                  <a:rPr lang="es-ES" b="1" dirty="0"/>
                  <a:t>)</a:t>
                </a:r>
                <a14:m>
                  <m:oMath xmlns:m="http://schemas.openxmlformats.org/officeDocument/2006/math">
                    <m:r>
                      <a:rPr lang="es-ES" b="1" i="0" smtClean="0">
                        <a:effectLst/>
                        <a:latin typeface="Cambria Math" panose="02040503050406030204" pitchFamily="18" charset="0"/>
                        <a:ea typeface="Century Gothic" panose="020B0502020202020204" pitchFamily="34" charset="0"/>
                        <a:cs typeface="Times New Roman" panose="02020603050405020304" pitchFamily="18" charset="0"/>
                      </a:rPr>
                      <m:t>: </m:t>
                    </m:r>
                    <m:r>
                      <a:rPr lang="es-MX" i="1">
                        <a:effectLst/>
                        <a:latin typeface="Cambria Math" panose="02040503050406030204" pitchFamily="18" charset="0"/>
                        <a:ea typeface="Century Gothic" panose="020B0502020202020204" pitchFamily="34" charset="0"/>
                        <a:cs typeface="Times New Roman" panose="02020603050405020304" pitchFamily="18" charset="0"/>
                      </a:rPr>
                      <m:t>𝑃𝑟𝑒𝑐𝑖𝑠𝑖𝑜𝑛</m:t>
                    </m:r>
                    <m:r>
                      <a:rPr lang="es-MX" i="1">
                        <a:effectLst/>
                        <a:latin typeface="Cambria Math" panose="02040503050406030204" pitchFamily="18" charset="0"/>
                        <a:ea typeface="Century Gothic" panose="020B0502020202020204" pitchFamily="34" charset="0"/>
                        <a:cs typeface="Times New Roman" panose="02020603050405020304" pitchFamily="18" charset="0"/>
                      </a:rPr>
                      <m:t>=</m:t>
                    </m:r>
                    <m:f>
                      <m:fPr>
                        <m:ctrlPr>
                          <a:rPr lang="es-PE" i="1">
                            <a:effectLst/>
                            <a:latin typeface="Cambria Math" panose="02040503050406030204" pitchFamily="18" charset="0"/>
                            <a:ea typeface="Century Gothic" panose="020B0502020202020204" pitchFamily="34" charset="0"/>
                            <a:cs typeface="Times New Roman" panose="02020603050405020304" pitchFamily="18" charset="0"/>
                          </a:rPr>
                        </m:ctrlPr>
                      </m:fPr>
                      <m:num>
                        <m:r>
                          <a:rPr lang="es-MX" i="1">
                            <a:effectLst/>
                            <a:latin typeface="Cambria Math" panose="02040503050406030204" pitchFamily="18" charset="0"/>
                            <a:ea typeface="Century Gothic" panose="020B0502020202020204" pitchFamily="34" charset="0"/>
                            <a:cs typeface="Times New Roman" panose="02020603050405020304" pitchFamily="18" charset="0"/>
                          </a:rPr>
                          <m:t>𝑇𝑃</m:t>
                        </m:r>
                      </m:num>
                      <m:den>
                        <m:r>
                          <a:rPr lang="es-MX" i="1">
                            <a:effectLst/>
                            <a:latin typeface="Cambria Math" panose="02040503050406030204" pitchFamily="18" charset="0"/>
                            <a:ea typeface="Century Gothic" panose="020B0502020202020204" pitchFamily="34" charset="0"/>
                            <a:cs typeface="Times New Roman" panose="02020603050405020304" pitchFamily="18" charset="0"/>
                          </a:rPr>
                          <m:t>𝑇𝑃</m:t>
                        </m:r>
                        <m:r>
                          <a:rPr lang="es-MX" i="1">
                            <a:effectLst/>
                            <a:latin typeface="Cambria Math" panose="02040503050406030204" pitchFamily="18" charset="0"/>
                            <a:ea typeface="Century Gothic" panose="020B0502020202020204" pitchFamily="34" charset="0"/>
                            <a:cs typeface="Times New Roman" panose="02020603050405020304" pitchFamily="18" charset="0"/>
                          </a:rPr>
                          <m:t>+</m:t>
                        </m:r>
                        <m:r>
                          <a:rPr lang="es-MX" i="1">
                            <a:effectLst/>
                            <a:latin typeface="Cambria Math" panose="02040503050406030204" pitchFamily="18" charset="0"/>
                            <a:ea typeface="Century Gothic" panose="020B0502020202020204" pitchFamily="34" charset="0"/>
                            <a:cs typeface="Times New Roman" panose="02020603050405020304" pitchFamily="18" charset="0"/>
                          </a:rPr>
                          <m:t>𝐹𝑃</m:t>
                        </m:r>
                      </m:den>
                    </m:f>
                  </m:oMath>
                </a14:m>
                <a:endParaRPr lang="es-PE"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marL="152400" algn="just">
                  <a:buSzPts val="1200"/>
                </a:pPr>
                <a:r>
                  <a:rPr lang="es-MX" b="1" dirty="0"/>
                  <a:t>Tiempo total de predicción: </a:t>
                </a:r>
                <a:r>
                  <a:rPr lang="es-MX" i="1" dirty="0" err="1">
                    <a:effectLst/>
                    <a:latin typeface="Times New Roman" panose="02020603050405020304" pitchFamily="18" charset="0"/>
                    <a:ea typeface="Century Gothic" panose="020B0502020202020204" pitchFamily="34" charset="0"/>
                    <a:cs typeface="Times New Roman" panose="02020603050405020304" pitchFamily="18" charset="0"/>
                  </a:rPr>
                  <a:t>total_time</a:t>
                </a:r>
                <a:r>
                  <a:rPr lang="es-MX" i="1" dirty="0">
                    <a:effectLst/>
                    <a:latin typeface="Times New Roman" panose="02020603050405020304" pitchFamily="18" charset="0"/>
                    <a:ea typeface="Century Gothic" panose="020B0502020202020204" pitchFamily="34" charset="0"/>
                    <a:cs typeface="Times New Roman" panose="02020603050405020304" pitchFamily="18" charset="0"/>
                  </a:rPr>
                  <a:t> = </a:t>
                </a:r>
                <a:r>
                  <a:rPr lang="es-MX" i="1" dirty="0" err="1">
                    <a:effectLst/>
                    <a:latin typeface="Times New Roman" panose="02020603050405020304" pitchFamily="18" charset="0"/>
                    <a:ea typeface="Century Gothic" panose="020B0502020202020204" pitchFamily="34" charset="0"/>
                    <a:cs typeface="Times New Roman" panose="02020603050405020304" pitchFamily="18" charset="0"/>
                  </a:rPr>
                  <a:t>time.time</a:t>
                </a:r>
                <a:r>
                  <a:rPr lang="es-MX" i="1" dirty="0">
                    <a:effectLst/>
                    <a:latin typeface="Times New Roman" panose="02020603050405020304" pitchFamily="18" charset="0"/>
                    <a:ea typeface="Century Gothic" panose="020B0502020202020204" pitchFamily="34" charset="0"/>
                    <a:cs typeface="Times New Roman" panose="02020603050405020304" pitchFamily="18" charset="0"/>
                  </a:rPr>
                  <a:t>() – </a:t>
                </a:r>
                <a:r>
                  <a:rPr lang="es-MX" i="1" dirty="0" err="1">
                    <a:effectLst/>
                    <a:latin typeface="Times New Roman" panose="02020603050405020304" pitchFamily="18" charset="0"/>
                    <a:ea typeface="Century Gothic" panose="020B0502020202020204" pitchFamily="34" charset="0"/>
                    <a:cs typeface="Times New Roman" panose="02020603050405020304" pitchFamily="18" charset="0"/>
                  </a:rPr>
                  <a:t>start_time</a:t>
                </a:r>
                <a:endParaRPr lang="es-PE" dirty="0">
                  <a:effectLst/>
                  <a:latin typeface="Times New Roman" panose="02020603050405020304" pitchFamily="18" charset="0"/>
                  <a:ea typeface="Century Gothic" panose="020B0502020202020204" pitchFamily="34" charset="0"/>
                  <a:cs typeface="Times New Roman" panose="02020603050405020304" pitchFamily="18" charset="0"/>
                </a:endParaRPr>
              </a:p>
              <a:p>
                <a:pPr marL="152400" lvl="0" algn="just" rtl="0">
                  <a:spcBef>
                    <a:spcPts val="0"/>
                  </a:spcBef>
                  <a:spcAft>
                    <a:spcPts val="0"/>
                  </a:spcAft>
                  <a:buSzPts val="1200"/>
                </a:pPr>
                <a:endParaRPr lang="es-MX" b="1" dirty="0"/>
              </a:p>
            </p:txBody>
          </p:sp>
        </mc:Choice>
        <mc:Fallback xmlns="">
          <p:sp>
            <p:nvSpPr>
              <p:cNvPr id="74" name="Google Shape;74;p15"/>
              <p:cNvSpPr>
                <a:spLocks noRot="1" noChangeAspect="1" noMove="1" noResize="1" noEditPoints="1" noAdjustHandles="1" noChangeArrowheads="1" noChangeShapeType="1" noTextEdit="1"/>
              </p:cNvSpPr>
              <p:nvPr/>
            </p:nvSpPr>
            <p:spPr>
              <a:xfrm>
                <a:off x="563881" y="857250"/>
                <a:ext cx="5509259" cy="3916680"/>
              </a:xfrm>
              <a:prstGeom prst="rect">
                <a:avLst/>
              </a:prstGeom>
              <a:blipFill>
                <a:blip r:embed="rId3"/>
                <a:stretch>
                  <a:fillRect/>
                </a:stretch>
              </a:blip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a:lstStyle/>
              <a:p>
                <a:r>
                  <a:rPr lang="es-PE">
                    <a:noFill/>
                  </a:rPr>
                  <a:t> </a:t>
                </a:r>
              </a:p>
            </p:txBody>
          </p:sp>
        </mc:Fallback>
      </mc:AlternateContent>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391850" y="369570"/>
            <a:ext cx="5361250" cy="282033"/>
          </a:xfrm>
        </p:spPr>
        <p:txBody>
          <a:bodyPr>
            <a:noAutofit/>
          </a:bodyPr>
          <a:lstStyle/>
          <a:p>
            <a:r>
              <a:rPr lang="es-ES" sz="3600" dirty="0"/>
              <a:t>CAPÍTULO III: MARCO TEÓRICO</a:t>
            </a:r>
            <a:endParaRPr lang="es-PE" sz="3600" dirty="0"/>
          </a:p>
        </p:txBody>
      </p:sp>
      <p:pic>
        <p:nvPicPr>
          <p:cNvPr id="8" name="Google Shape;59;p13">
            <a:extLst>
              <a:ext uri="{FF2B5EF4-FFF2-40B4-BE49-F238E27FC236}">
                <a16:creationId xmlns:a16="http://schemas.microsoft.com/office/drawing/2014/main" id="{73B5B2DD-1ABD-4E02-B423-78D2578CEC7F}"/>
              </a:ext>
            </a:extLst>
          </p:cNvPr>
          <p:cNvPicPr preferRelativeResize="0"/>
          <p:nvPr/>
        </p:nvPicPr>
        <p:blipFill>
          <a:blip r:embed="rId4">
            <a:alphaModFix/>
          </a:blip>
          <a:stretch>
            <a:fillRect/>
          </a:stretch>
        </p:blipFill>
        <p:spPr>
          <a:xfrm>
            <a:off x="8031296" y="4276146"/>
            <a:ext cx="914399" cy="742462"/>
          </a:xfrm>
          <a:prstGeom prst="rect">
            <a:avLst/>
          </a:prstGeom>
          <a:noFill/>
          <a:ln>
            <a:noFill/>
          </a:ln>
        </p:spPr>
      </p:pic>
      <p:pic>
        <p:nvPicPr>
          <p:cNvPr id="9" name="Imagen 8">
            <a:extLst>
              <a:ext uri="{FF2B5EF4-FFF2-40B4-BE49-F238E27FC236}">
                <a16:creationId xmlns:a16="http://schemas.microsoft.com/office/drawing/2014/main" id="{CBAED5C2-D8DA-4D05-89BC-E1DE1120818A}"/>
              </a:ext>
            </a:extLst>
          </p:cNvPr>
          <p:cNvPicPr/>
          <p:nvPr/>
        </p:nvPicPr>
        <p:blipFill>
          <a:blip r:embed="rId5">
            <a:extLst>
              <a:ext uri="{28A0092B-C50C-407E-A947-70E740481C1C}">
                <a14:useLocalDpi xmlns:a14="http://schemas.microsoft.com/office/drawing/2010/main" val="0"/>
              </a:ext>
            </a:extLst>
          </a:blip>
          <a:stretch>
            <a:fillRect/>
          </a:stretch>
        </p:blipFill>
        <p:spPr>
          <a:xfrm>
            <a:off x="6271075" y="961121"/>
            <a:ext cx="2583180" cy="2274799"/>
          </a:xfrm>
          <a:prstGeom prst="rect">
            <a:avLst/>
          </a:prstGeom>
        </p:spPr>
      </p:pic>
      <p:sp>
        <p:nvSpPr>
          <p:cNvPr id="10" name="CuadroTexto 9">
            <a:extLst>
              <a:ext uri="{FF2B5EF4-FFF2-40B4-BE49-F238E27FC236}">
                <a16:creationId xmlns:a16="http://schemas.microsoft.com/office/drawing/2014/main" id="{88926091-630B-4723-AC9F-B27BD38353F3}"/>
              </a:ext>
            </a:extLst>
          </p:cNvPr>
          <p:cNvSpPr txBox="1"/>
          <p:nvPr/>
        </p:nvSpPr>
        <p:spPr>
          <a:xfrm>
            <a:off x="5753100" y="3235920"/>
            <a:ext cx="3771716" cy="307777"/>
          </a:xfrm>
          <a:prstGeom prst="rect">
            <a:avLst/>
          </a:prstGeom>
          <a:noFill/>
        </p:spPr>
        <p:txBody>
          <a:bodyPr wrap="square">
            <a:spAutoFit/>
          </a:bodyPr>
          <a:lstStyle/>
          <a:p>
            <a:pPr indent="457200">
              <a:spcAft>
                <a:spcPts val="800"/>
              </a:spcAft>
            </a:pPr>
            <a:r>
              <a:rPr lang="es-PE" sz="1400" dirty="0">
                <a:effectLst/>
                <a:latin typeface="Times New Roman" panose="02020603050405020304" pitchFamily="18" charset="0"/>
                <a:ea typeface="Century Gothic" panose="020B0502020202020204" pitchFamily="34" charset="0"/>
                <a:cs typeface="Times New Roman" panose="02020603050405020304" pitchFamily="18" charset="0"/>
              </a:rPr>
              <a:t> </a:t>
            </a:r>
            <a:r>
              <a:rPr lang="es-MX" sz="1400" dirty="0">
                <a:effectLst/>
                <a:latin typeface="Times New Roman" panose="02020603050405020304" pitchFamily="18" charset="0"/>
                <a:ea typeface="Century Gothic" panose="020B0502020202020204" pitchFamily="34" charset="0"/>
                <a:cs typeface="Times New Roman" panose="02020603050405020304" pitchFamily="18" charset="0"/>
              </a:rPr>
              <a:t>Fuente: (Sebastián, 2015, pág. 190)</a:t>
            </a:r>
            <a:endParaRPr lang="es-PE" sz="1400" dirty="0">
              <a:effectLst/>
              <a:latin typeface="Times New Roman" panose="02020603050405020304" pitchFamily="18" charset="0"/>
              <a:ea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1801450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74" name="Google Shape;74;p15"/>
          <p:cNvSpPr/>
          <p:nvPr/>
        </p:nvSpPr>
        <p:spPr>
          <a:xfrm>
            <a:off x="434155" y="871714"/>
            <a:ext cx="5509259" cy="391668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marL="152400" lvl="0" algn="just" rtl="0">
              <a:spcBef>
                <a:spcPts val="0"/>
              </a:spcBef>
              <a:spcAft>
                <a:spcPts val="0"/>
              </a:spcAft>
              <a:buSzPts val="1200"/>
            </a:pPr>
            <a:r>
              <a:rPr lang="es-MX" b="1" dirty="0"/>
              <a:t>Metodología de KDD (</a:t>
            </a:r>
            <a:r>
              <a:rPr lang="es-MX" b="1" dirty="0" err="1"/>
              <a:t>Knowledge</a:t>
            </a:r>
            <a:r>
              <a:rPr lang="es-MX" b="1" dirty="0"/>
              <a:t> Discovery in Data)</a:t>
            </a:r>
          </a:p>
          <a:p>
            <a:pPr marL="152400" lvl="0" algn="just" rtl="0">
              <a:spcBef>
                <a:spcPts val="0"/>
              </a:spcBef>
              <a:spcAft>
                <a:spcPts val="0"/>
              </a:spcAft>
              <a:buSzPts val="1200"/>
            </a:pPr>
            <a:r>
              <a:rPr lang="es-ES" dirty="0"/>
              <a:t>Para Lara (2014) e</a:t>
            </a:r>
            <a:r>
              <a:rPr lang="es-MX" dirty="0"/>
              <a:t>s un proceso metodológico y secuencial para encontrar conocimiento en un conjunto de datos sin procesar.</a:t>
            </a:r>
            <a:r>
              <a:rPr lang="es-ES" dirty="0"/>
              <a:t> </a:t>
            </a:r>
          </a:p>
          <a:p>
            <a:pPr marL="152400" lvl="0" algn="just" rtl="0">
              <a:spcBef>
                <a:spcPts val="0"/>
              </a:spcBef>
              <a:spcAft>
                <a:spcPts val="0"/>
              </a:spcAft>
              <a:buSzPts val="1200"/>
            </a:pPr>
            <a:endParaRPr lang="es-ES" dirty="0"/>
          </a:p>
          <a:p>
            <a:pPr marL="152400" lvl="0" algn="just" rtl="0">
              <a:spcBef>
                <a:spcPts val="0"/>
              </a:spcBef>
              <a:spcAft>
                <a:spcPts val="0"/>
              </a:spcAft>
              <a:buSzPts val="1200"/>
            </a:pPr>
            <a:endParaRPr lang="es-ES" dirty="0"/>
          </a:p>
          <a:p>
            <a:pPr marL="152400" lvl="0" algn="just" rtl="0">
              <a:spcBef>
                <a:spcPts val="0"/>
              </a:spcBef>
              <a:spcAft>
                <a:spcPts val="0"/>
              </a:spcAft>
              <a:buSzPts val="1200"/>
            </a:pPr>
            <a:endParaRPr lang="es-ES" dirty="0"/>
          </a:p>
          <a:p>
            <a:pPr marL="152400" lvl="0" algn="just" rtl="0">
              <a:spcBef>
                <a:spcPts val="0"/>
              </a:spcBef>
              <a:spcAft>
                <a:spcPts val="0"/>
              </a:spcAft>
              <a:buSzPts val="1200"/>
            </a:pPr>
            <a:endParaRPr lang="es-ES" dirty="0"/>
          </a:p>
          <a:p>
            <a:pPr indent="449580">
              <a:spcAft>
                <a:spcPts val="800"/>
              </a:spcAft>
            </a:pPr>
            <a:endParaRPr lang="es-MX" sz="1050" dirty="0">
              <a:effectLst/>
              <a:latin typeface="Times New Roman" panose="02020603050405020304" pitchFamily="18" charset="0"/>
              <a:ea typeface="Century Gothic" panose="020B0502020202020204" pitchFamily="34" charset="0"/>
              <a:cs typeface="Times New Roman" panose="02020603050405020304" pitchFamily="18" charset="0"/>
            </a:endParaRPr>
          </a:p>
          <a:p>
            <a:pPr indent="449580">
              <a:spcAft>
                <a:spcPts val="800"/>
              </a:spcAft>
            </a:pPr>
            <a:endParaRPr lang="es-MX" sz="1050" dirty="0">
              <a:latin typeface="Times New Roman" panose="02020603050405020304" pitchFamily="18" charset="0"/>
              <a:ea typeface="Century Gothic" panose="020B0502020202020204" pitchFamily="34" charset="0"/>
              <a:cs typeface="Times New Roman" panose="02020603050405020304" pitchFamily="18" charset="0"/>
            </a:endParaRPr>
          </a:p>
          <a:p>
            <a:pPr indent="449580">
              <a:spcAft>
                <a:spcPts val="800"/>
              </a:spcAft>
            </a:pPr>
            <a:endParaRPr lang="es-MX" sz="1050" dirty="0">
              <a:effectLst/>
              <a:latin typeface="Times New Roman" panose="02020603050405020304" pitchFamily="18" charset="0"/>
              <a:ea typeface="Century Gothic" panose="020B0502020202020204" pitchFamily="34" charset="0"/>
              <a:cs typeface="Times New Roman" panose="02020603050405020304" pitchFamily="18" charset="0"/>
            </a:endParaRPr>
          </a:p>
          <a:p>
            <a:pPr indent="449580">
              <a:spcAft>
                <a:spcPts val="800"/>
              </a:spcAft>
            </a:pPr>
            <a:endParaRPr lang="es-MX" sz="1050" dirty="0">
              <a:latin typeface="Times New Roman" panose="02020603050405020304" pitchFamily="18" charset="0"/>
              <a:ea typeface="Century Gothic" panose="020B0502020202020204" pitchFamily="34" charset="0"/>
              <a:cs typeface="Times New Roman" panose="02020603050405020304" pitchFamily="18" charset="0"/>
            </a:endParaRPr>
          </a:p>
          <a:p>
            <a:pPr indent="449580">
              <a:spcAft>
                <a:spcPts val="800"/>
              </a:spcAft>
            </a:pPr>
            <a:r>
              <a:rPr lang="es-MX" sz="1050" dirty="0">
                <a:effectLst/>
                <a:latin typeface="Times New Roman" panose="02020603050405020304" pitchFamily="18" charset="0"/>
                <a:ea typeface="Century Gothic" panose="020B0502020202020204" pitchFamily="34" charset="0"/>
                <a:cs typeface="Times New Roman" panose="02020603050405020304" pitchFamily="18" charset="0"/>
              </a:rPr>
              <a:t>Fuente: </a:t>
            </a:r>
            <a:r>
              <a:rPr lang="es-ES" sz="1050" dirty="0">
                <a:effectLst/>
                <a:latin typeface="Times New Roman" panose="02020603050405020304" pitchFamily="18" charset="0"/>
                <a:ea typeface="Century Gothic" panose="020B0502020202020204" pitchFamily="34" charset="0"/>
                <a:cs typeface="Times New Roman" panose="02020603050405020304" pitchFamily="18" charset="0"/>
              </a:rPr>
              <a:t>(Lara, 2014, pág. 44)</a:t>
            </a:r>
          </a:p>
          <a:p>
            <a:pPr marL="152400" lvl="0" algn="just" rtl="0">
              <a:spcBef>
                <a:spcPts val="0"/>
              </a:spcBef>
              <a:spcAft>
                <a:spcPts val="0"/>
              </a:spcAft>
              <a:buSzPts val="1200"/>
            </a:pPr>
            <a:endParaRPr lang="es-ES" dirty="0"/>
          </a:p>
          <a:p>
            <a:pPr marL="152400" algn="just">
              <a:buSzPts val="1200"/>
            </a:pPr>
            <a:r>
              <a:rPr lang="es-MX" sz="1050" dirty="0">
                <a:effectLst/>
                <a:latin typeface="Times New Roman" panose="02020603050405020304" pitchFamily="18" charset="0"/>
                <a:ea typeface="Century Gothic" panose="020B0502020202020204" pitchFamily="34" charset="0"/>
                <a:cs typeface="Times New Roman" panose="02020603050405020304" pitchFamily="18" charset="0"/>
              </a:rPr>
              <a:t>Fuente: </a:t>
            </a:r>
            <a:r>
              <a:rPr lang="es-ES" sz="1050" dirty="0">
                <a:effectLst/>
                <a:latin typeface="Times New Roman" panose="02020603050405020304" pitchFamily="18" charset="0"/>
                <a:ea typeface="Century Gothic" panose="020B0502020202020204" pitchFamily="34" charset="0"/>
                <a:cs typeface="Times New Roman" panose="02020603050405020304" pitchFamily="18" charset="0"/>
              </a:rPr>
              <a:t>(Lara, 2014, pág. 44)</a:t>
            </a:r>
            <a:endParaRPr lang="es-PE" sz="1050" dirty="0">
              <a:effectLst/>
              <a:latin typeface="Times New Roman" panose="02020603050405020304" pitchFamily="18" charset="0"/>
              <a:ea typeface="Century Gothic" panose="020B0502020202020204" pitchFamily="34" charset="0"/>
              <a:cs typeface="Times New Roman" panose="02020603050405020304" pitchFamily="18" charset="0"/>
            </a:endParaRPr>
          </a:p>
          <a:p>
            <a:pPr marL="152400" lvl="0" algn="just" rtl="0">
              <a:spcBef>
                <a:spcPts val="0"/>
              </a:spcBef>
              <a:spcAft>
                <a:spcPts val="0"/>
              </a:spcAft>
              <a:buSzPts val="1200"/>
            </a:pPr>
            <a:endParaRPr lang="es-MX" dirty="0"/>
          </a:p>
        </p:txBody>
      </p:sp>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200690" y="355106"/>
            <a:ext cx="5361250" cy="282033"/>
          </a:xfrm>
        </p:spPr>
        <p:txBody>
          <a:bodyPr>
            <a:noAutofit/>
          </a:bodyPr>
          <a:lstStyle/>
          <a:p>
            <a:r>
              <a:rPr lang="es-ES" sz="3600" dirty="0"/>
              <a:t>CAPÍTULO III: MARCO TEÓRICO</a:t>
            </a:r>
            <a:endParaRPr lang="es-PE" sz="3600" dirty="0"/>
          </a:p>
        </p:txBody>
      </p:sp>
      <p:pic>
        <p:nvPicPr>
          <p:cNvPr id="8" name="Google Shape;59;p13">
            <a:extLst>
              <a:ext uri="{FF2B5EF4-FFF2-40B4-BE49-F238E27FC236}">
                <a16:creationId xmlns:a16="http://schemas.microsoft.com/office/drawing/2014/main" id="{73B5B2DD-1ABD-4E02-B423-78D2578CEC7F}"/>
              </a:ext>
            </a:extLst>
          </p:cNvPr>
          <p:cNvPicPr preferRelativeResize="0"/>
          <p:nvPr/>
        </p:nvPicPr>
        <p:blipFill>
          <a:blip r:embed="rId3">
            <a:alphaModFix/>
          </a:blip>
          <a:stretch>
            <a:fillRect/>
          </a:stretch>
        </p:blipFill>
        <p:spPr>
          <a:xfrm>
            <a:off x="8031296" y="4276146"/>
            <a:ext cx="914399" cy="742462"/>
          </a:xfrm>
          <a:prstGeom prst="rect">
            <a:avLst/>
          </a:prstGeom>
          <a:noFill/>
          <a:ln>
            <a:noFill/>
          </a:ln>
        </p:spPr>
      </p:pic>
      <p:pic>
        <p:nvPicPr>
          <p:cNvPr id="7" name="Imagen 6">
            <a:extLst>
              <a:ext uri="{FF2B5EF4-FFF2-40B4-BE49-F238E27FC236}">
                <a16:creationId xmlns:a16="http://schemas.microsoft.com/office/drawing/2014/main" id="{B4B87E5F-68F8-4C3C-8C32-50D9FE8F5576}"/>
              </a:ext>
            </a:extLst>
          </p:cNvPr>
          <p:cNvPicPr/>
          <p:nvPr/>
        </p:nvPicPr>
        <p:blipFill>
          <a:blip r:embed="rId4"/>
          <a:stretch>
            <a:fillRect/>
          </a:stretch>
        </p:blipFill>
        <p:spPr>
          <a:xfrm>
            <a:off x="711520" y="1912620"/>
            <a:ext cx="4568190" cy="2179319"/>
          </a:xfrm>
          <a:prstGeom prst="rect">
            <a:avLst/>
          </a:prstGeom>
        </p:spPr>
      </p:pic>
    </p:spTree>
    <p:extLst>
      <p:ext uri="{BB962C8B-B14F-4D97-AF65-F5344CB8AC3E}">
        <p14:creationId xmlns:p14="http://schemas.microsoft.com/office/powerpoint/2010/main" val="690705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74" name="Google Shape;74;p15"/>
          <p:cNvSpPr/>
          <p:nvPr/>
        </p:nvSpPr>
        <p:spPr>
          <a:xfrm>
            <a:off x="434155" y="871714"/>
            <a:ext cx="7467785" cy="391668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algn="just">
              <a:spcAft>
                <a:spcPts val="800"/>
              </a:spcAft>
            </a:pPr>
            <a:r>
              <a:rPr lang="es-MX" b="1" dirty="0"/>
              <a:t>Estilos de vida </a:t>
            </a:r>
          </a:p>
          <a:p>
            <a:pPr algn="just">
              <a:spcAft>
                <a:spcPts val="800"/>
              </a:spcAft>
            </a:pPr>
            <a:r>
              <a:rPr lang="es-MX" dirty="0"/>
              <a:t>Es una forma de vida que se basa en patrones de comportamiento identificables determinados por la interacción entre distintas características personales, actividades sociales. (</a:t>
            </a:r>
            <a:r>
              <a:rPr lang="es-PE" dirty="0" err="1"/>
              <a:t>Moiso</a:t>
            </a:r>
            <a:r>
              <a:rPr lang="es-PE" dirty="0"/>
              <a:t>, </a:t>
            </a:r>
            <a:r>
              <a:rPr lang="es-PE" dirty="0" err="1"/>
              <a:t>Mestorino</a:t>
            </a:r>
            <a:r>
              <a:rPr lang="es-PE" dirty="0"/>
              <a:t>, y Oscar, 2007)</a:t>
            </a:r>
            <a:r>
              <a:rPr lang="es-MX" dirty="0"/>
              <a:t>.</a:t>
            </a:r>
          </a:p>
          <a:p>
            <a:pPr algn="just">
              <a:spcAft>
                <a:spcPts val="800"/>
              </a:spcAft>
            </a:pPr>
            <a:r>
              <a:rPr lang="es-MX" b="1" dirty="0"/>
              <a:t>Clasificación de los estilos de vida</a:t>
            </a:r>
          </a:p>
          <a:p>
            <a:pPr algn="just">
              <a:spcAft>
                <a:spcPts val="800"/>
              </a:spcAft>
            </a:pPr>
            <a:r>
              <a:rPr lang="es-MX" dirty="0"/>
              <a:t>Los autores </a:t>
            </a:r>
            <a:r>
              <a:rPr lang="es-ES" dirty="0"/>
              <a:t>Uriarte y Vargas (2018) </a:t>
            </a:r>
            <a:r>
              <a:rPr lang="es-MX" dirty="0"/>
              <a:t>clasifican en dos tipos: </a:t>
            </a:r>
            <a:r>
              <a:rPr lang="es-MX" b="1" dirty="0"/>
              <a:t>Estilo de vida saludable y no Saludable</a:t>
            </a:r>
            <a:r>
              <a:rPr lang="es-MX" dirty="0"/>
              <a:t>.</a:t>
            </a:r>
          </a:p>
          <a:p>
            <a:pPr algn="just">
              <a:spcAft>
                <a:spcPts val="800"/>
              </a:spcAft>
            </a:pPr>
            <a:r>
              <a:rPr lang="es-MX" dirty="0"/>
              <a:t>Para los autores como: </a:t>
            </a:r>
            <a:r>
              <a:rPr lang="es-ES" dirty="0"/>
              <a:t>Bezares, Cruz, Acosta, y Ávila (2020), OMS (2018), </a:t>
            </a:r>
            <a:r>
              <a:rPr lang="es-MX" dirty="0"/>
              <a:t>señalan que existen aspectos que ayudan a determinar el estilo de vida saludable las cuales son:</a:t>
            </a:r>
            <a:endParaRPr lang="es-PE" dirty="0"/>
          </a:p>
          <a:p>
            <a:pPr marL="342900" lvl="0" indent="-342900">
              <a:spcAft>
                <a:spcPts val="800"/>
              </a:spcAft>
              <a:buFont typeface="+mj-lt"/>
              <a:buAutoNum type="alphaLcParenR"/>
            </a:pPr>
            <a:r>
              <a:rPr lang="es-MX" b="1" dirty="0"/>
              <a:t>Hábitos de alimentación                                       d) Socialización, </a:t>
            </a:r>
          </a:p>
          <a:p>
            <a:pPr marL="342900" lvl="0" indent="-342900">
              <a:spcAft>
                <a:spcPts val="800"/>
              </a:spcAft>
              <a:buFont typeface="+mj-lt"/>
              <a:buAutoNum type="alphaLcParenR"/>
            </a:pPr>
            <a:r>
              <a:rPr lang="es-MX" b="1" dirty="0"/>
              <a:t>La actividad física                                                  e) Empatía</a:t>
            </a:r>
          </a:p>
          <a:p>
            <a:pPr marL="342900" lvl="0" indent="-342900">
              <a:spcAft>
                <a:spcPts val="800"/>
              </a:spcAft>
              <a:buFont typeface="+mj-lt"/>
              <a:buAutoNum type="alphaLcParenR"/>
            </a:pPr>
            <a:r>
              <a:rPr lang="es-MX" b="1" dirty="0"/>
              <a:t>El descanso y sueño</a:t>
            </a:r>
          </a:p>
        </p:txBody>
      </p:sp>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200690" y="355106"/>
            <a:ext cx="5361250" cy="282033"/>
          </a:xfrm>
        </p:spPr>
        <p:txBody>
          <a:bodyPr>
            <a:noAutofit/>
          </a:bodyPr>
          <a:lstStyle/>
          <a:p>
            <a:r>
              <a:rPr lang="es-ES" sz="3600" dirty="0"/>
              <a:t>CAPÍTULO III: MARCO TEÓRICO</a:t>
            </a:r>
            <a:endParaRPr lang="es-PE" sz="3600" dirty="0"/>
          </a:p>
        </p:txBody>
      </p:sp>
      <p:pic>
        <p:nvPicPr>
          <p:cNvPr id="8" name="Google Shape;59;p13">
            <a:extLst>
              <a:ext uri="{FF2B5EF4-FFF2-40B4-BE49-F238E27FC236}">
                <a16:creationId xmlns:a16="http://schemas.microsoft.com/office/drawing/2014/main" id="{73B5B2DD-1ABD-4E02-B423-78D2578CEC7F}"/>
              </a:ext>
            </a:extLst>
          </p:cNvPr>
          <p:cNvPicPr preferRelativeResize="0"/>
          <p:nvPr/>
        </p:nvPicPr>
        <p:blipFill>
          <a:blip r:embed="rId3">
            <a:alphaModFix/>
          </a:blip>
          <a:stretch>
            <a:fillRect/>
          </a:stretch>
        </p:blipFill>
        <p:spPr>
          <a:xfrm>
            <a:off x="8031296" y="4276146"/>
            <a:ext cx="914399" cy="742462"/>
          </a:xfrm>
          <a:prstGeom prst="rect">
            <a:avLst/>
          </a:prstGeom>
          <a:noFill/>
          <a:ln>
            <a:noFill/>
          </a:ln>
        </p:spPr>
      </p:pic>
    </p:spTree>
    <p:extLst>
      <p:ext uri="{BB962C8B-B14F-4D97-AF65-F5344CB8AC3E}">
        <p14:creationId xmlns:p14="http://schemas.microsoft.com/office/powerpoint/2010/main" val="3634543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74" name="Google Shape;74;p15"/>
          <p:cNvSpPr/>
          <p:nvPr/>
        </p:nvSpPr>
        <p:spPr>
          <a:xfrm>
            <a:off x="182696" y="871714"/>
            <a:ext cx="4313105" cy="4041634"/>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algn="just">
              <a:spcAft>
                <a:spcPts val="800"/>
              </a:spcAft>
            </a:pPr>
            <a:r>
              <a:rPr lang="es-MX" b="1" dirty="0"/>
              <a:t>Alimentación saludable</a:t>
            </a:r>
          </a:p>
          <a:p>
            <a:pPr algn="just">
              <a:spcAft>
                <a:spcPts val="800"/>
              </a:spcAft>
            </a:pPr>
            <a:r>
              <a:rPr lang="es-MX" dirty="0"/>
              <a:t>Para una alimentación saludable los autores </a:t>
            </a:r>
            <a:r>
              <a:rPr lang="es-PE" dirty="0"/>
              <a:t>Azcona (2013)</a:t>
            </a:r>
            <a:r>
              <a:rPr lang="es-MX" dirty="0"/>
              <a:t>, </a:t>
            </a:r>
            <a:r>
              <a:rPr lang="es-PE" dirty="0" err="1"/>
              <a:t>Moiso</a:t>
            </a:r>
            <a:r>
              <a:rPr lang="es-PE" dirty="0"/>
              <a:t>, </a:t>
            </a:r>
            <a:r>
              <a:rPr lang="es-PE" dirty="0" err="1"/>
              <a:t>Mestorino</a:t>
            </a:r>
            <a:r>
              <a:rPr lang="es-PE" dirty="0"/>
              <a:t>, y Oscar (2007), </a:t>
            </a:r>
            <a:r>
              <a:rPr lang="es-MX" dirty="0"/>
              <a:t>mencionan las siguientes variables que determinan una alimentación saludable:</a:t>
            </a:r>
          </a:p>
          <a:p>
            <a:pPr algn="just">
              <a:spcAft>
                <a:spcPts val="800"/>
              </a:spcAft>
            </a:pPr>
            <a:r>
              <a:rPr lang="es-MX" dirty="0"/>
              <a:t>-Verduras y frutas</a:t>
            </a:r>
          </a:p>
          <a:p>
            <a:pPr algn="just">
              <a:spcAft>
                <a:spcPts val="800"/>
              </a:spcAft>
            </a:pPr>
            <a:r>
              <a:rPr lang="es-MX" dirty="0"/>
              <a:t>-Grasas y aceites</a:t>
            </a:r>
          </a:p>
          <a:p>
            <a:pPr algn="just">
              <a:spcAft>
                <a:spcPts val="800"/>
              </a:spcAft>
            </a:pPr>
            <a:r>
              <a:rPr lang="es-MX" dirty="0"/>
              <a:t>-Información nutricional: </a:t>
            </a:r>
          </a:p>
          <a:p>
            <a:pPr algn="just">
              <a:spcAft>
                <a:spcPts val="800"/>
              </a:spcAft>
            </a:pPr>
            <a:r>
              <a:rPr lang="es-MX" dirty="0"/>
              <a:t>-Bebidas alcohólicas: </a:t>
            </a:r>
          </a:p>
          <a:p>
            <a:pPr algn="just">
              <a:spcAft>
                <a:spcPts val="800"/>
              </a:spcAft>
            </a:pPr>
            <a:r>
              <a:rPr lang="es-MX" dirty="0"/>
              <a:t>-Beber agua: </a:t>
            </a:r>
          </a:p>
          <a:p>
            <a:pPr algn="just">
              <a:spcAft>
                <a:spcPts val="800"/>
              </a:spcAft>
            </a:pPr>
            <a:r>
              <a:rPr lang="es-MX" dirty="0"/>
              <a:t>-Horario de comida: </a:t>
            </a:r>
          </a:p>
          <a:p>
            <a:pPr algn="just">
              <a:spcAft>
                <a:spcPts val="800"/>
              </a:spcAft>
            </a:pPr>
            <a:r>
              <a:rPr lang="es-MX" dirty="0"/>
              <a:t>-Dulces, golosinas y azúcar: </a:t>
            </a:r>
          </a:p>
          <a:p>
            <a:pPr algn="just">
              <a:spcAft>
                <a:spcPts val="800"/>
              </a:spcAft>
            </a:pPr>
            <a:r>
              <a:rPr lang="es-MX" dirty="0"/>
              <a:t>-Peso saludable: </a:t>
            </a:r>
            <a:endParaRPr lang="es-PE" dirty="0"/>
          </a:p>
          <a:p>
            <a:pPr algn="just">
              <a:spcAft>
                <a:spcPts val="800"/>
              </a:spcAft>
            </a:pPr>
            <a:endParaRPr lang="es-MX" b="1" dirty="0"/>
          </a:p>
        </p:txBody>
      </p:sp>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200690" y="355106"/>
            <a:ext cx="5361250" cy="282033"/>
          </a:xfrm>
        </p:spPr>
        <p:txBody>
          <a:bodyPr>
            <a:noAutofit/>
          </a:bodyPr>
          <a:lstStyle/>
          <a:p>
            <a:r>
              <a:rPr lang="es-ES" sz="3600" dirty="0"/>
              <a:t>CAPÍTULO III: MARCO TEÓRICO</a:t>
            </a:r>
            <a:endParaRPr lang="es-PE" sz="3600" dirty="0"/>
          </a:p>
        </p:txBody>
      </p:sp>
      <p:pic>
        <p:nvPicPr>
          <p:cNvPr id="5" name="Imagen 4">
            <a:extLst>
              <a:ext uri="{FF2B5EF4-FFF2-40B4-BE49-F238E27FC236}">
                <a16:creationId xmlns:a16="http://schemas.microsoft.com/office/drawing/2014/main" id="{BFAF61AF-4B7B-47AA-B7C0-D29762D9B988}"/>
              </a:ext>
            </a:extLst>
          </p:cNvPr>
          <p:cNvPicPr/>
          <p:nvPr/>
        </p:nvPicPr>
        <p:blipFill>
          <a:blip r:embed="rId3">
            <a:extLst>
              <a:ext uri="{28A0092B-C50C-407E-A947-70E740481C1C}">
                <a14:useLocalDpi xmlns:a14="http://schemas.microsoft.com/office/drawing/2010/main" val="0"/>
              </a:ext>
            </a:extLst>
          </a:blip>
          <a:stretch>
            <a:fillRect/>
          </a:stretch>
        </p:blipFill>
        <p:spPr>
          <a:xfrm>
            <a:off x="4648200" y="871714"/>
            <a:ext cx="4297495" cy="3296107"/>
          </a:xfrm>
          <a:prstGeom prst="rect">
            <a:avLst/>
          </a:prstGeom>
        </p:spPr>
      </p:pic>
      <p:sp>
        <p:nvSpPr>
          <p:cNvPr id="7" name="CuadroTexto 6">
            <a:extLst>
              <a:ext uri="{FF2B5EF4-FFF2-40B4-BE49-F238E27FC236}">
                <a16:creationId xmlns:a16="http://schemas.microsoft.com/office/drawing/2014/main" id="{81F0C09F-14A5-429F-92DE-05D9F96FB88E}"/>
              </a:ext>
            </a:extLst>
          </p:cNvPr>
          <p:cNvSpPr txBox="1"/>
          <p:nvPr/>
        </p:nvSpPr>
        <p:spPr>
          <a:xfrm>
            <a:off x="3863340" y="4128108"/>
            <a:ext cx="5227320" cy="700000"/>
          </a:xfrm>
          <a:prstGeom prst="rect">
            <a:avLst/>
          </a:prstGeom>
          <a:noFill/>
        </p:spPr>
        <p:txBody>
          <a:bodyPr wrap="square">
            <a:spAutoFit/>
          </a:bodyPr>
          <a:lstStyle/>
          <a:p>
            <a:pPr marL="914400" indent="457200">
              <a:lnSpc>
                <a:spcPct val="150000"/>
              </a:lnSpc>
              <a:spcAft>
                <a:spcPts val="800"/>
              </a:spcAft>
            </a:pPr>
            <a:r>
              <a:rPr lang="es-MX" sz="1400" dirty="0">
                <a:effectLst/>
                <a:latin typeface="Times New Roman" panose="02020603050405020304" pitchFamily="18" charset="0"/>
                <a:ea typeface="Century Gothic" panose="020B0502020202020204" pitchFamily="34" charset="0"/>
                <a:cs typeface="Times New Roman" panose="02020603050405020304" pitchFamily="18" charset="0"/>
              </a:rPr>
              <a:t>Fuente: Extraído de la Red Peruana de Alimentación y Nutrición (RPAN, 2019).</a:t>
            </a:r>
            <a:endParaRPr lang="es-PE" sz="1400" dirty="0">
              <a:effectLst/>
              <a:latin typeface="Times New Roman" panose="02020603050405020304" pitchFamily="18" charset="0"/>
              <a:ea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272485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74" name="Google Shape;74;p15"/>
          <p:cNvSpPr/>
          <p:nvPr/>
        </p:nvSpPr>
        <p:spPr>
          <a:xfrm>
            <a:off x="335095" y="871714"/>
            <a:ext cx="4656005" cy="391668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algn="just">
              <a:spcAft>
                <a:spcPts val="800"/>
              </a:spcAft>
            </a:pPr>
            <a:r>
              <a:rPr lang="es-MX" b="1" dirty="0"/>
              <a:t>Actividad Física saludable</a:t>
            </a:r>
          </a:p>
          <a:p>
            <a:pPr algn="just">
              <a:spcAft>
                <a:spcPts val="800"/>
              </a:spcAft>
            </a:pPr>
            <a:r>
              <a:rPr lang="es-MX" dirty="0"/>
              <a:t>Por otro lado, la OMS (2020) recomienda para el nivel de actividad física algunas recomendaciones para los adultos de 18 a 64 años de edad para una actividad física saludable: </a:t>
            </a:r>
          </a:p>
          <a:p>
            <a:pPr algn="just">
              <a:spcAft>
                <a:spcPts val="800"/>
              </a:spcAft>
            </a:pPr>
            <a:r>
              <a:rPr lang="es-MX" dirty="0"/>
              <a:t>Actividades físicas aeróbicas moderadas</a:t>
            </a:r>
          </a:p>
          <a:p>
            <a:pPr algn="just">
              <a:spcAft>
                <a:spcPts val="800"/>
              </a:spcAft>
            </a:pPr>
            <a:r>
              <a:rPr lang="es-MX" dirty="0"/>
              <a:t>Actividades físicas aeróbicas intensas</a:t>
            </a:r>
          </a:p>
          <a:p>
            <a:pPr algn="just">
              <a:spcAft>
                <a:spcPts val="800"/>
              </a:spcAft>
            </a:pPr>
            <a:r>
              <a:rPr lang="es-MX" dirty="0"/>
              <a:t>Actividades de fortalecimiento muscular</a:t>
            </a:r>
          </a:p>
          <a:p>
            <a:pPr algn="just">
              <a:spcAft>
                <a:spcPts val="800"/>
              </a:spcAft>
            </a:pPr>
            <a:r>
              <a:rPr lang="es-MX" dirty="0"/>
              <a:t>Actividades físicas de flexibilidad</a:t>
            </a:r>
          </a:p>
          <a:p>
            <a:pPr algn="just">
              <a:spcAft>
                <a:spcPts val="800"/>
              </a:spcAft>
            </a:pPr>
            <a:r>
              <a:rPr lang="es-MX" dirty="0"/>
              <a:t>Televisión, laptop y videojuegos</a:t>
            </a:r>
          </a:p>
          <a:p>
            <a:pPr algn="just">
              <a:spcAft>
                <a:spcPts val="800"/>
              </a:spcAft>
            </a:pPr>
            <a:r>
              <a:rPr lang="es-MX" dirty="0"/>
              <a:t>Caminar</a:t>
            </a:r>
            <a:endParaRPr lang="es-PE" dirty="0"/>
          </a:p>
          <a:p>
            <a:pPr algn="just">
              <a:spcAft>
                <a:spcPts val="800"/>
              </a:spcAft>
            </a:pPr>
            <a:endParaRPr lang="es-MX" b="1" dirty="0"/>
          </a:p>
          <a:p>
            <a:pPr algn="just">
              <a:spcAft>
                <a:spcPts val="800"/>
              </a:spcAft>
            </a:pPr>
            <a:endParaRPr lang="es-MX" b="1" dirty="0"/>
          </a:p>
        </p:txBody>
      </p:sp>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200690" y="355106"/>
            <a:ext cx="5361250" cy="282033"/>
          </a:xfrm>
        </p:spPr>
        <p:txBody>
          <a:bodyPr>
            <a:noAutofit/>
          </a:bodyPr>
          <a:lstStyle/>
          <a:p>
            <a:r>
              <a:rPr lang="es-ES" sz="3600" dirty="0"/>
              <a:t>CAPÍTULO III: MARCO TEÓRICO</a:t>
            </a:r>
            <a:endParaRPr lang="es-PE" sz="3600" dirty="0"/>
          </a:p>
        </p:txBody>
      </p:sp>
      <p:pic>
        <p:nvPicPr>
          <p:cNvPr id="5" name="Imagen 4">
            <a:extLst>
              <a:ext uri="{FF2B5EF4-FFF2-40B4-BE49-F238E27FC236}">
                <a16:creationId xmlns:a16="http://schemas.microsoft.com/office/drawing/2014/main" id="{1D361C2A-77F0-4982-8E2F-BB124718AB5F}"/>
              </a:ext>
            </a:extLst>
          </p:cNvPr>
          <p:cNvPicPr/>
          <p:nvPr/>
        </p:nvPicPr>
        <p:blipFill>
          <a:blip r:embed="rId3">
            <a:extLst>
              <a:ext uri="{28A0092B-C50C-407E-A947-70E740481C1C}">
                <a14:useLocalDpi xmlns:a14="http://schemas.microsoft.com/office/drawing/2010/main" val="0"/>
              </a:ext>
            </a:extLst>
          </a:blip>
          <a:stretch>
            <a:fillRect/>
          </a:stretch>
        </p:blipFill>
        <p:spPr>
          <a:xfrm>
            <a:off x="5234940" y="775811"/>
            <a:ext cx="3742030" cy="3591878"/>
          </a:xfrm>
          <a:prstGeom prst="rect">
            <a:avLst/>
          </a:prstGeom>
        </p:spPr>
      </p:pic>
      <p:sp>
        <p:nvSpPr>
          <p:cNvPr id="7" name="CuadroTexto 6">
            <a:extLst>
              <a:ext uri="{FF2B5EF4-FFF2-40B4-BE49-F238E27FC236}">
                <a16:creationId xmlns:a16="http://schemas.microsoft.com/office/drawing/2014/main" id="{12C654C0-82CB-41AC-9D5E-90E34BC981F0}"/>
              </a:ext>
            </a:extLst>
          </p:cNvPr>
          <p:cNvSpPr txBox="1"/>
          <p:nvPr/>
        </p:nvSpPr>
        <p:spPr>
          <a:xfrm>
            <a:off x="4899660" y="4436120"/>
            <a:ext cx="4572000" cy="523220"/>
          </a:xfrm>
          <a:prstGeom prst="rect">
            <a:avLst/>
          </a:prstGeom>
          <a:noFill/>
        </p:spPr>
        <p:txBody>
          <a:bodyPr wrap="square">
            <a:spAutoFit/>
          </a:bodyPr>
          <a:lstStyle/>
          <a:p>
            <a:pPr indent="457200">
              <a:spcAft>
                <a:spcPts val="800"/>
              </a:spcAft>
            </a:pPr>
            <a:r>
              <a:rPr lang="es-MX" sz="1400" dirty="0">
                <a:effectLst/>
                <a:latin typeface="Times New Roman" panose="02020603050405020304" pitchFamily="18" charset="0"/>
                <a:ea typeface="Century Gothic" panose="020B0502020202020204" pitchFamily="34" charset="0"/>
                <a:cs typeface="Times New Roman" panose="02020603050405020304" pitchFamily="18" charset="0"/>
              </a:rPr>
              <a:t>Fuente: Extraído de la Fundación Española del Corazón (</a:t>
            </a:r>
            <a:r>
              <a:rPr lang="es-MX" sz="1400" dirty="0" err="1">
                <a:effectLst/>
                <a:latin typeface="Times New Roman" panose="02020603050405020304" pitchFamily="18" charset="0"/>
                <a:ea typeface="Century Gothic" panose="020B0502020202020204" pitchFamily="34" charset="0"/>
                <a:cs typeface="Times New Roman" panose="02020603050405020304" pitchFamily="18" charset="0"/>
              </a:rPr>
              <a:t>Madaria</a:t>
            </a:r>
            <a:r>
              <a:rPr lang="es-MX" sz="1400" dirty="0">
                <a:effectLst/>
                <a:latin typeface="Times New Roman" panose="02020603050405020304" pitchFamily="18" charset="0"/>
                <a:ea typeface="Century Gothic" panose="020B0502020202020204" pitchFamily="34" charset="0"/>
                <a:cs typeface="Times New Roman" panose="02020603050405020304" pitchFamily="18" charset="0"/>
              </a:rPr>
              <a:t>, 2018)</a:t>
            </a:r>
            <a:endParaRPr lang="es-PE" sz="1400" dirty="0">
              <a:effectLst/>
              <a:latin typeface="Times New Roman" panose="02020603050405020304" pitchFamily="18" charset="0"/>
              <a:ea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165569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74" name="Google Shape;74;p15"/>
          <p:cNvSpPr/>
          <p:nvPr/>
        </p:nvSpPr>
        <p:spPr>
          <a:xfrm>
            <a:off x="350336" y="871714"/>
            <a:ext cx="5361250" cy="391668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algn="just">
              <a:spcAft>
                <a:spcPts val="800"/>
              </a:spcAft>
            </a:pPr>
            <a:r>
              <a:rPr lang="es-MX" b="1" dirty="0">
                <a:effectLst/>
                <a:latin typeface="+mn-lt"/>
                <a:ea typeface="Century Gothic" panose="020B0502020202020204" pitchFamily="34" charset="0"/>
              </a:rPr>
              <a:t>Aspecto Psicológico</a:t>
            </a:r>
          </a:p>
          <a:p>
            <a:pPr algn="just">
              <a:spcAft>
                <a:spcPts val="800"/>
              </a:spcAft>
            </a:pPr>
            <a:r>
              <a:rPr lang="es-MX" dirty="0">
                <a:latin typeface="+mn-lt"/>
              </a:rPr>
              <a:t>Por otro lado, los autores </a:t>
            </a:r>
            <a:r>
              <a:rPr lang="es-ES" dirty="0" err="1">
                <a:latin typeface="+mn-lt"/>
              </a:rPr>
              <a:t>Cabanyes</a:t>
            </a:r>
            <a:r>
              <a:rPr lang="es-ES" dirty="0">
                <a:latin typeface="+mn-lt"/>
              </a:rPr>
              <a:t> y Monge (2017) </a:t>
            </a:r>
            <a:r>
              <a:rPr lang="es-MX" dirty="0">
                <a:latin typeface="+mn-lt"/>
              </a:rPr>
              <a:t>mencionan que las personas que mantienen una buena salud mental muestran las siguientes características: </a:t>
            </a:r>
            <a:endParaRPr lang="es-MX" b="1" dirty="0">
              <a:effectLst/>
              <a:latin typeface="+mn-lt"/>
              <a:ea typeface="Century Gothic" panose="020B0502020202020204" pitchFamily="34" charset="0"/>
            </a:endParaRPr>
          </a:p>
          <a:p>
            <a:pPr algn="just">
              <a:spcAft>
                <a:spcPts val="800"/>
              </a:spcAft>
            </a:pPr>
            <a:r>
              <a:rPr lang="es-MX" dirty="0">
                <a:effectLst/>
                <a:latin typeface="+mn-lt"/>
                <a:ea typeface="Century Gothic" panose="020B0502020202020204" pitchFamily="34" charset="0"/>
              </a:rPr>
              <a:t>Personalidad</a:t>
            </a:r>
          </a:p>
          <a:p>
            <a:pPr algn="just">
              <a:spcAft>
                <a:spcPts val="800"/>
              </a:spcAft>
            </a:pPr>
            <a:r>
              <a:rPr lang="es-MX" dirty="0">
                <a:effectLst/>
                <a:latin typeface="+mn-lt"/>
                <a:ea typeface="Century Gothic" panose="020B0502020202020204" pitchFamily="34" charset="0"/>
              </a:rPr>
              <a:t>Manejo de estrés </a:t>
            </a:r>
          </a:p>
          <a:p>
            <a:pPr algn="just">
              <a:spcAft>
                <a:spcPts val="800"/>
              </a:spcAft>
            </a:pPr>
            <a:r>
              <a:rPr lang="es-MX" dirty="0">
                <a:effectLst/>
                <a:latin typeface="+mn-lt"/>
                <a:ea typeface="Century Gothic" panose="020B0502020202020204" pitchFamily="34" charset="0"/>
              </a:rPr>
              <a:t>Manejo de la depresión</a:t>
            </a:r>
            <a:endParaRPr lang="es-MX" dirty="0">
              <a:latin typeface="+mn-lt"/>
              <a:ea typeface="Century Gothic" panose="020B0502020202020204" pitchFamily="34" charset="0"/>
            </a:endParaRPr>
          </a:p>
          <a:p>
            <a:pPr algn="just">
              <a:spcAft>
                <a:spcPts val="800"/>
              </a:spcAft>
            </a:pPr>
            <a:r>
              <a:rPr lang="es-MX" dirty="0">
                <a:effectLst/>
                <a:latin typeface="+mn-lt"/>
                <a:ea typeface="Century Gothic" panose="020B0502020202020204" pitchFamily="34" charset="0"/>
              </a:rPr>
              <a:t>Sueño</a:t>
            </a:r>
          </a:p>
          <a:p>
            <a:pPr algn="just">
              <a:spcAft>
                <a:spcPts val="800"/>
              </a:spcAft>
            </a:pPr>
            <a:r>
              <a:rPr lang="es-MX" dirty="0">
                <a:effectLst/>
                <a:latin typeface="+mn-lt"/>
                <a:ea typeface="Century Gothic" panose="020B0502020202020204" pitchFamily="34" charset="0"/>
              </a:rPr>
              <a:t>Actividades para sentirse mejor</a:t>
            </a:r>
            <a:endParaRPr lang="es-MX" dirty="0">
              <a:latin typeface="+mn-lt"/>
              <a:ea typeface="Century Gothic" panose="020B0502020202020204" pitchFamily="34" charset="0"/>
            </a:endParaRPr>
          </a:p>
          <a:p>
            <a:pPr algn="just">
              <a:spcAft>
                <a:spcPts val="800"/>
              </a:spcAft>
            </a:pPr>
            <a:r>
              <a:rPr lang="es-MX" dirty="0">
                <a:effectLst/>
                <a:latin typeface="+mn-lt"/>
                <a:ea typeface="Century Gothic" panose="020B0502020202020204" pitchFamily="34" charset="0"/>
              </a:rPr>
              <a:t>Sobrellevar la sobrecarga académica</a:t>
            </a:r>
          </a:p>
          <a:p>
            <a:pPr algn="just">
              <a:spcAft>
                <a:spcPts val="800"/>
              </a:spcAft>
            </a:pPr>
            <a:endParaRPr lang="es-MX" b="1" dirty="0"/>
          </a:p>
          <a:p>
            <a:pPr algn="just">
              <a:spcAft>
                <a:spcPts val="800"/>
              </a:spcAft>
            </a:pPr>
            <a:endParaRPr lang="es-MX" b="1" dirty="0"/>
          </a:p>
        </p:txBody>
      </p:sp>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200690" y="355106"/>
            <a:ext cx="5361250" cy="282033"/>
          </a:xfrm>
        </p:spPr>
        <p:txBody>
          <a:bodyPr>
            <a:noAutofit/>
          </a:bodyPr>
          <a:lstStyle/>
          <a:p>
            <a:r>
              <a:rPr lang="es-ES" sz="3600" dirty="0"/>
              <a:t>CAPÍTULO III: MARCO TEÓRICO</a:t>
            </a:r>
            <a:endParaRPr lang="es-PE" sz="3600" dirty="0"/>
          </a:p>
        </p:txBody>
      </p:sp>
      <p:pic>
        <p:nvPicPr>
          <p:cNvPr id="8" name="Google Shape;59;p13">
            <a:extLst>
              <a:ext uri="{FF2B5EF4-FFF2-40B4-BE49-F238E27FC236}">
                <a16:creationId xmlns:a16="http://schemas.microsoft.com/office/drawing/2014/main" id="{73B5B2DD-1ABD-4E02-B423-78D2578CEC7F}"/>
              </a:ext>
            </a:extLst>
          </p:cNvPr>
          <p:cNvPicPr preferRelativeResize="0"/>
          <p:nvPr/>
        </p:nvPicPr>
        <p:blipFill>
          <a:blip r:embed="rId3">
            <a:alphaModFix/>
          </a:blip>
          <a:stretch>
            <a:fillRect/>
          </a:stretch>
        </p:blipFill>
        <p:spPr>
          <a:xfrm>
            <a:off x="8031296" y="4276146"/>
            <a:ext cx="914399" cy="742462"/>
          </a:xfrm>
          <a:prstGeom prst="rect">
            <a:avLst/>
          </a:prstGeom>
          <a:noFill/>
          <a:ln>
            <a:noFill/>
          </a:ln>
        </p:spPr>
      </p:pic>
      <p:pic>
        <p:nvPicPr>
          <p:cNvPr id="11268" name="Picture 4" descr="Especial Salud Mental: Desafíos de la nueva normalidad">
            <a:extLst>
              <a:ext uri="{FF2B5EF4-FFF2-40B4-BE49-F238E27FC236}">
                <a16:creationId xmlns:a16="http://schemas.microsoft.com/office/drawing/2014/main" id="{54C5DC4A-118B-427A-BB81-F0F77A648A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7390" y="1290815"/>
            <a:ext cx="3058305" cy="2214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64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74" name="Google Shape;74;p15"/>
          <p:cNvSpPr/>
          <p:nvPr/>
        </p:nvSpPr>
        <p:spPr>
          <a:xfrm>
            <a:off x="289127" y="1615430"/>
            <a:ext cx="3573595" cy="212598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algn="just">
              <a:spcAft>
                <a:spcPts val="800"/>
              </a:spcAft>
            </a:pPr>
            <a:r>
              <a:rPr lang="es-MX" b="1" dirty="0"/>
              <a:t>Tipo de investigación</a:t>
            </a:r>
          </a:p>
          <a:p>
            <a:pPr algn="just">
              <a:spcAft>
                <a:spcPts val="800"/>
              </a:spcAft>
            </a:pPr>
            <a:r>
              <a:rPr lang="es-MX" dirty="0"/>
              <a:t>El tipo de investigación es predictiva.</a:t>
            </a:r>
          </a:p>
          <a:p>
            <a:pPr algn="just">
              <a:spcAft>
                <a:spcPts val="800"/>
              </a:spcAft>
            </a:pPr>
            <a:r>
              <a:rPr lang="es-MX" b="1" dirty="0"/>
              <a:t>Nivel de investigación</a:t>
            </a:r>
            <a:endParaRPr lang="es-PE" b="1" dirty="0"/>
          </a:p>
          <a:p>
            <a:pPr algn="just">
              <a:spcAft>
                <a:spcPts val="800"/>
              </a:spcAft>
            </a:pPr>
            <a:r>
              <a:rPr lang="es-MX" dirty="0"/>
              <a:t>El nivel de investigación es descriptivo</a:t>
            </a:r>
          </a:p>
        </p:txBody>
      </p:sp>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200689" y="355106"/>
            <a:ext cx="6883851" cy="282033"/>
          </a:xfrm>
        </p:spPr>
        <p:txBody>
          <a:bodyPr>
            <a:noAutofit/>
          </a:bodyPr>
          <a:lstStyle/>
          <a:p>
            <a:r>
              <a:rPr lang="es-ES" sz="3600" dirty="0">
                <a:effectLst/>
                <a:latin typeface="Amatic SC" panose="00000500000000000000" pitchFamily="2" charset="-79"/>
                <a:ea typeface="Century Gothic" panose="020B0502020202020204" pitchFamily="34" charset="0"/>
                <a:cs typeface="Amatic SC" panose="00000500000000000000" pitchFamily="2" charset="-79"/>
              </a:rPr>
              <a:t>CAPITULO IV: METODOLOGÍA DE INVESTIGACIÓN</a:t>
            </a:r>
            <a:endParaRPr lang="es-PE" dirty="0">
              <a:latin typeface="Amatic SC" panose="00000500000000000000" pitchFamily="2" charset="-79"/>
              <a:cs typeface="Amatic SC" panose="00000500000000000000" pitchFamily="2" charset="-79"/>
            </a:endParaRPr>
          </a:p>
        </p:txBody>
      </p:sp>
      <p:pic>
        <p:nvPicPr>
          <p:cNvPr id="8" name="Google Shape;59;p13">
            <a:extLst>
              <a:ext uri="{FF2B5EF4-FFF2-40B4-BE49-F238E27FC236}">
                <a16:creationId xmlns:a16="http://schemas.microsoft.com/office/drawing/2014/main" id="{73B5B2DD-1ABD-4E02-B423-78D2578CEC7F}"/>
              </a:ext>
            </a:extLst>
          </p:cNvPr>
          <p:cNvPicPr preferRelativeResize="0"/>
          <p:nvPr/>
        </p:nvPicPr>
        <p:blipFill>
          <a:blip r:embed="rId3">
            <a:alphaModFix/>
          </a:blip>
          <a:stretch>
            <a:fillRect/>
          </a:stretch>
        </p:blipFill>
        <p:spPr>
          <a:xfrm>
            <a:off x="8031296" y="4276146"/>
            <a:ext cx="914399" cy="742462"/>
          </a:xfrm>
          <a:prstGeom prst="rect">
            <a:avLst/>
          </a:prstGeom>
          <a:noFill/>
          <a:ln>
            <a:noFill/>
          </a:ln>
        </p:spPr>
      </p:pic>
    </p:spTree>
    <p:extLst>
      <p:ext uri="{BB962C8B-B14F-4D97-AF65-F5344CB8AC3E}">
        <p14:creationId xmlns:p14="http://schemas.microsoft.com/office/powerpoint/2010/main" val="2716449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74" name="Google Shape;74;p15"/>
          <p:cNvSpPr/>
          <p:nvPr/>
        </p:nvSpPr>
        <p:spPr>
          <a:xfrm>
            <a:off x="344557" y="1057570"/>
            <a:ext cx="6785113" cy="3487926"/>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algn="just">
              <a:spcAft>
                <a:spcPts val="800"/>
              </a:spcAft>
            </a:pPr>
            <a:r>
              <a:rPr lang="es-MX" b="1" dirty="0"/>
              <a:t>Población </a:t>
            </a:r>
          </a:p>
          <a:p>
            <a:pPr algn="just">
              <a:spcAft>
                <a:spcPts val="800"/>
              </a:spcAft>
            </a:pPr>
            <a:r>
              <a:rPr lang="es-MX" dirty="0"/>
              <a:t>La Población que se utilizó durante el desarrollo del estudio estuvo compuesta por el total de 2031 estudiantes universitarios, del periodo académico 2021-II.</a:t>
            </a:r>
          </a:p>
          <a:p>
            <a:pPr algn="just">
              <a:spcAft>
                <a:spcPts val="800"/>
              </a:spcAft>
            </a:pPr>
            <a:endParaRPr lang="es-MX" sz="1800" dirty="0">
              <a:latin typeface="Times New Roman" panose="02020603050405020304" pitchFamily="18" charset="0"/>
              <a:ea typeface="Century Gothic" panose="020B0502020202020204" pitchFamily="34" charset="0"/>
            </a:endParaRPr>
          </a:p>
          <a:p>
            <a:pPr algn="just">
              <a:spcAft>
                <a:spcPts val="800"/>
              </a:spcAft>
            </a:pPr>
            <a:endParaRPr lang="es-MX" sz="1800" dirty="0">
              <a:effectLst/>
              <a:latin typeface="Times New Roman" panose="02020603050405020304" pitchFamily="18" charset="0"/>
              <a:ea typeface="Century Gothic" panose="020B0502020202020204" pitchFamily="34" charset="0"/>
            </a:endParaRPr>
          </a:p>
          <a:p>
            <a:pPr algn="just">
              <a:spcAft>
                <a:spcPts val="800"/>
              </a:spcAft>
            </a:pPr>
            <a:endParaRPr lang="es-MX" sz="1800" dirty="0">
              <a:latin typeface="Times New Roman" panose="02020603050405020304" pitchFamily="18" charset="0"/>
              <a:ea typeface="Century Gothic" panose="020B0502020202020204" pitchFamily="34" charset="0"/>
            </a:endParaRPr>
          </a:p>
          <a:p>
            <a:pPr algn="just">
              <a:spcAft>
                <a:spcPts val="800"/>
              </a:spcAft>
            </a:pPr>
            <a:r>
              <a:rPr lang="es-MX" sz="1800" dirty="0">
                <a:effectLst/>
                <a:latin typeface="Times New Roman" panose="02020603050405020304" pitchFamily="18" charset="0"/>
                <a:ea typeface="Century Gothic" panose="020B0502020202020204" pitchFamily="34" charset="0"/>
              </a:rPr>
              <a:t> </a:t>
            </a:r>
          </a:p>
          <a:p>
            <a:pPr algn="just">
              <a:spcAft>
                <a:spcPts val="800"/>
              </a:spcAft>
            </a:pPr>
            <a:endParaRPr lang="es-MX" sz="1800" dirty="0">
              <a:effectLst/>
              <a:latin typeface="Times New Roman" panose="02020603050405020304" pitchFamily="18" charset="0"/>
              <a:ea typeface="Century Gothic" panose="020B0502020202020204" pitchFamily="34" charset="0"/>
            </a:endParaRPr>
          </a:p>
          <a:p>
            <a:pPr algn="just">
              <a:spcAft>
                <a:spcPts val="800"/>
              </a:spcAft>
            </a:pPr>
            <a:endParaRPr lang="es-MX"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algn="just">
              <a:spcAft>
                <a:spcPts val="800"/>
              </a:spcAft>
            </a:pPr>
            <a:r>
              <a:rPr lang="es-MX" sz="1200" dirty="0">
                <a:latin typeface="Times New Roman" panose="02020603050405020304" pitchFamily="18" charset="0"/>
                <a:ea typeface="Century Gothic" panose="020B0502020202020204" pitchFamily="34" charset="0"/>
              </a:rPr>
              <a:t>          </a:t>
            </a:r>
            <a:r>
              <a:rPr lang="es-MX" sz="1200" dirty="0">
                <a:effectLst/>
                <a:latin typeface="Times New Roman" panose="02020603050405020304" pitchFamily="18" charset="0"/>
                <a:ea typeface="Century Gothic" panose="020B0502020202020204" pitchFamily="34" charset="0"/>
              </a:rPr>
              <a:t>Fuente: Elaboración Propia</a:t>
            </a:r>
            <a:endParaRPr lang="es-MX" sz="1050" dirty="0"/>
          </a:p>
        </p:txBody>
      </p:sp>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344557" y="611122"/>
            <a:ext cx="5361250" cy="282033"/>
          </a:xfrm>
        </p:spPr>
        <p:txBody>
          <a:bodyPr>
            <a:noAutofit/>
          </a:bodyPr>
          <a:lstStyle/>
          <a:p>
            <a:r>
              <a:rPr lang="es-ES" sz="1400" dirty="0">
                <a:latin typeface="Arial" panose="020B0604020202020204" pitchFamily="34" charset="0"/>
                <a:cs typeface="Arial" panose="020B0604020202020204" pitchFamily="34" charset="0"/>
              </a:rPr>
              <a:t>Población y Muestra</a:t>
            </a:r>
            <a:endParaRPr lang="es-PE" sz="2800" dirty="0">
              <a:latin typeface="Arial" panose="020B0604020202020204" pitchFamily="34" charset="0"/>
              <a:cs typeface="Arial" panose="020B0604020202020204" pitchFamily="34" charset="0"/>
            </a:endParaRPr>
          </a:p>
        </p:txBody>
      </p:sp>
      <p:pic>
        <p:nvPicPr>
          <p:cNvPr id="8" name="Google Shape;59;p13">
            <a:extLst>
              <a:ext uri="{FF2B5EF4-FFF2-40B4-BE49-F238E27FC236}">
                <a16:creationId xmlns:a16="http://schemas.microsoft.com/office/drawing/2014/main" id="{73B5B2DD-1ABD-4E02-B423-78D2578CEC7F}"/>
              </a:ext>
            </a:extLst>
          </p:cNvPr>
          <p:cNvPicPr preferRelativeResize="0"/>
          <p:nvPr/>
        </p:nvPicPr>
        <p:blipFill>
          <a:blip r:embed="rId3">
            <a:alphaModFix/>
          </a:blip>
          <a:stretch>
            <a:fillRect/>
          </a:stretch>
        </p:blipFill>
        <p:spPr>
          <a:xfrm>
            <a:off x="8031296" y="4276146"/>
            <a:ext cx="914399" cy="742462"/>
          </a:xfrm>
          <a:prstGeom prst="rect">
            <a:avLst/>
          </a:prstGeom>
          <a:noFill/>
          <a:ln>
            <a:noFill/>
          </a:ln>
        </p:spPr>
      </p:pic>
      <p:graphicFrame>
        <p:nvGraphicFramePr>
          <p:cNvPr id="6" name="Tabla 5">
            <a:extLst>
              <a:ext uri="{FF2B5EF4-FFF2-40B4-BE49-F238E27FC236}">
                <a16:creationId xmlns:a16="http://schemas.microsoft.com/office/drawing/2014/main" id="{EAE17A9A-A16B-4C40-9D29-6712BA9EC00B}"/>
              </a:ext>
            </a:extLst>
          </p:cNvPr>
          <p:cNvGraphicFramePr>
            <a:graphicFrameLocks noGrp="1"/>
          </p:cNvGraphicFramePr>
          <p:nvPr>
            <p:extLst>
              <p:ext uri="{D42A27DB-BD31-4B8C-83A1-F6EECF244321}">
                <p14:modId xmlns:p14="http://schemas.microsoft.com/office/powerpoint/2010/main" val="3109463854"/>
              </p:ext>
            </p:extLst>
          </p:nvPr>
        </p:nvGraphicFramePr>
        <p:xfrm>
          <a:off x="934720" y="2071930"/>
          <a:ext cx="6045200" cy="2014000"/>
        </p:xfrm>
        <a:graphic>
          <a:graphicData uri="http://schemas.openxmlformats.org/drawingml/2006/table">
            <a:tbl>
              <a:tblPr firstRow="1" firstCol="1" bandRow="1">
                <a:tableStyleId>{0F537FF8-0018-4588-A5D8-01A00DD22142}</a:tableStyleId>
              </a:tblPr>
              <a:tblGrid>
                <a:gridCol w="2826932">
                  <a:extLst>
                    <a:ext uri="{9D8B030D-6E8A-4147-A177-3AD203B41FA5}">
                      <a16:colId xmlns:a16="http://schemas.microsoft.com/office/drawing/2014/main" val="823399100"/>
                    </a:ext>
                  </a:extLst>
                </a:gridCol>
                <a:gridCol w="1822591">
                  <a:extLst>
                    <a:ext uri="{9D8B030D-6E8A-4147-A177-3AD203B41FA5}">
                      <a16:colId xmlns:a16="http://schemas.microsoft.com/office/drawing/2014/main" val="691047161"/>
                    </a:ext>
                  </a:extLst>
                </a:gridCol>
                <a:gridCol w="1395677">
                  <a:extLst>
                    <a:ext uri="{9D8B030D-6E8A-4147-A177-3AD203B41FA5}">
                      <a16:colId xmlns:a16="http://schemas.microsoft.com/office/drawing/2014/main" val="622354714"/>
                    </a:ext>
                  </a:extLst>
                </a:gridCol>
              </a:tblGrid>
              <a:tr h="325341">
                <a:tc>
                  <a:txBody>
                    <a:bodyPr/>
                    <a:lstStyle/>
                    <a:p>
                      <a:pPr indent="457200" algn="ctr">
                        <a:lnSpc>
                          <a:spcPct val="150000"/>
                        </a:lnSpc>
                        <a:spcAft>
                          <a:spcPts val="800"/>
                        </a:spcAft>
                      </a:pPr>
                      <a:r>
                        <a:rPr lang="es-MX" sz="1200" b="1">
                          <a:effectLst/>
                        </a:rPr>
                        <a:t>ESCUELA PROFESIONAL DE:</a:t>
                      </a:r>
                      <a:endParaRPr lang="es-PE" sz="1200" b="1">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tc>
                  <a:txBody>
                    <a:bodyPr/>
                    <a:lstStyle/>
                    <a:p>
                      <a:pPr indent="457200" algn="ctr">
                        <a:lnSpc>
                          <a:spcPct val="150000"/>
                        </a:lnSpc>
                        <a:spcAft>
                          <a:spcPts val="800"/>
                        </a:spcAft>
                      </a:pPr>
                      <a:r>
                        <a:rPr lang="es-MX" sz="1200" b="1">
                          <a:effectLst/>
                        </a:rPr>
                        <a:t>Población </a:t>
                      </a:r>
                      <a:endParaRPr lang="es-PE" sz="1200" b="1">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tc>
                  <a:txBody>
                    <a:bodyPr/>
                    <a:lstStyle/>
                    <a:p>
                      <a:pPr indent="457200" algn="ctr">
                        <a:lnSpc>
                          <a:spcPct val="150000"/>
                        </a:lnSpc>
                        <a:spcAft>
                          <a:spcPts val="800"/>
                        </a:spcAft>
                      </a:pPr>
                      <a:r>
                        <a:rPr lang="es-MX" sz="1200" b="1" dirty="0">
                          <a:effectLst/>
                        </a:rPr>
                        <a:t>Muestra</a:t>
                      </a:r>
                      <a:endParaRPr lang="es-PE" sz="1200" b="1" dirty="0">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04603255"/>
                  </a:ext>
                </a:extLst>
              </a:tr>
              <a:tr h="152232">
                <a:tc>
                  <a:txBody>
                    <a:bodyPr/>
                    <a:lstStyle/>
                    <a:p>
                      <a:pPr indent="457200" algn="ctr">
                        <a:lnSpc>
                          <a:spcPct val="150000"/>
                        </a:lnSpc>
                        <a:spcAft>
                          <a:spcPts val="800"/>
                        </a:spcAft>
                      </a:pPr>
                      <a:r>
                        <a:rPr lang="es-MX" sz="1200" dirty="0">
                          <a:effectLst/>
                        </a:rPr>
                        <a:t>EPIS</a:t>
                      </a:r>
                      <a:endParaRPr lang="es-PE" sz="1200" dirty="0">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tc>
                  <a:txBody>
                    <a:bodyPr/>
                    <a:lstStyle/>
                    <a:p>
                      <a:pPr indent="457200" algn="ctr">
                        <a:lnSpc>
                          <a:spcPct val="150000"/>
                        </a:lnSpc>
                        <a:spcAft>
                          <a:spcPts val="800"/>
                        </a:spcAft>
                      </a:pPr>
                      <a:r>
                        <a:rPr lang="es-MX" sz="1200">
                          <a:effectLst/>
                        </a:rPr>
                        <a:t>358</a:t>
                      </a:r>
                      <a:endParaRPr lang="es-PE" sz="1200">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tc>
                  <a:txBody>
                    <a:bodyPr/>
                    <a:lstStyle/>
                    <a:p>
                      <a:pPr indent="457200" algn="ctr">
                        <a:lnSpc>
                          <a:spcPct val="150000"/>
                        </a:lnSpc>
                        <a:spcAft>
                          <a:spcPts val="800"/>
                        </a:spcAft>
                        <a:tabLst>
                          <a:tab pos="701040" algn="l"/>
                        </a:tabLst>
                      </a:pPr>
                      <a:r>
                        <a:rPr lang="es-MX" sz="1200">
                          <a:effectLst/>
                        </a:rPr>
                        <a:t>53</a:t>
                      </a:r>
                      <a:endParaRPr lang="es-PE" sz="1200">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41724326"/>
                  </a:ext>
                </a:extLst>
              </a:tr>
              <a:tr h="152232">
                <a:tc>
                  <a:txBody>
                    <a:bodyPr/>
                    <a:lstStyle/>
                    <a:p>
                      <a:pPr indent="457200" algn="ctr">
                        <a:lnSpc>
                          <a:spcPct val="150000"/>
                        </a:lnSpc>
                        <a:spcAft>
                          <a:spcPts val="800"/>
                        </a:spcAft>
                      </a:pPr>
                      <a:r>
                        <a:rPr lang="es-MX" sz="1200">
                          <a:effectLst/>
                        </a:rPr>
                        <a:t>EPIA</a:t>
                      </a:r>
                      <a:endParaRPr lang="es-PE" sz="1200">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tc>
                  <a:txBody>
                    <a:bodyPr/>
                    <a:lstStyle/>
                    <a:p>
                      <a:pPr indent="457200" algn="ctr">
                        <a:lnSpc>
                          <a:spcPct val="150000"/>
                        </a:lnSpc>
                        <a:spcAft>
                          <a:spcPts val="800"/>
                        </a:spcAft>
                      </a:pPr>
                      <a:r>
                        <a:rPr lang="es-MX" sz="1200">
                          <a:effectLst/>
                        </a:rPr>
                        <a:t>330</a:t>
                      </a:r>
                      <a:endParaRPr lang="es-PE" sz="1200">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tc>
                  <a:txBody>
                    <a:bodyPr/>
                    <a:lstStyle/>
                    <a:p>
                      <a:pPr indent="457200" algn="ctr">
                        <a:lnSpc>
                          <a:spcPct val="150000"/>
                        </a:lnSpc>
                        <a:spcAft>
                          <a:spcPts val="800"/>
                        </a:spcAft>
                      </a:pPr>
                      <a:r>
                        <a:rPr lang="es-MX" sz="1200">
                          <a:effectLst/>
                        </a:rPr>
                        <a:t>54</a:t>
                      </a:r>
                      <a:endParaRPr lang="es-PE" sz="1200">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1248459"/>
                  </a:ext>
                </a:extLst>
              </a:tr>
              <a:tr h="152232">
                <a:tc>
                  <a:txBody>
                    <a:bodyPr/>
                    <a:lstStyle/>
                    <a:p>
                      <a:pPr indent="457200" algn="ctr">
                        <a:lnSpc>
                          <a:spcPct val="150000"/>
                        </a:lnSpc>
                        <a:spcAft>
                          <a:spcPts val="800"/>
                        </a:spcAft>
                      </a:pPr>
                      <a:r>
                        <a:rPr lang="es-MX" sz="1200" dirty="0">
                          <a:effectLst/>
                        </a:rPr>
                        <a:t>EPIAM</a:t>
                      </a:r>
                      <a:endParaRPr lang="es-PE" sz="1200" dirty="0">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tc>
                  <a:txBody>
                    <a:bodyPr/>
                    <a:lstStyle/>
                    <a:p>
                      <a:pPr indent="457200" algn="ctr">
                        <a:lnSpc>
                          <a:spcPct val="150000"/>
                        </a:lnSpc>
                        <a:spcAft>
                          <a:spcPts val="800"/>
                        </a:spcAft>
                      </a:pPr>
                      <a:r>
                        <a:rPr lang="es-MX" sz="1200" dirty="0">
                          <a:effectLst/>
                        </a:rPr>
                        <a:t>314</a:t>
                      </a:r>
                      <a:endParaRPr lang="es-PE" sz="1200" dirty="0">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tc>
                  <a:txBody>
                    <a:bodyPr/>
                    <a:lstStyle/>
                    <a:p>
                      <a:pPr indent="457200" algn="ctr">
                        <a:lnSpc>
                          <a:spcPct val="150000"/>
                        </a:lnSpc>
                        <a:spcAft>
                          <a:spcPts val="800"/>
                        </a:spcAft>
                      </a:pPr>
                      <a:r>
                        <a:rPr lang="es-MX" sz="1200">
                          <a:effectLst/>
                        </a:rPr>
                        <a:t>54</a:t>
                      </a:r>
                      <a:endParaRPr lang="es-PE" sz="1200">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5168878"/>
                  </a:ext>
                </a:extLst>
              </a:tr>
              <a:tr h="152232">
                <a:tc>
                  <a:txBody>
                    <a:bodyPr/>
                    <a:lstStyle/>
                    <a:p>
                      <a:pPr indent="457200" algn="ctr">
                        <a:lnSpc>
                          <a:spcPct val="150000"/>
                        </a:lnSpc>
                        <a:spcAft>
                          <a:spcPts val="800"/>
                        </a:spcAft>
                      </a:pPr>
                      <a:r>
                        <a:rPr lang="es-MX" sz="1200" dirty="0">
                          <a:effectLst/>
                        </a:rPr>
                        <a:t>EPAE</a:t>
                      </a:r>
                      <a:endParaRPr lang="es-PE" sz="1200" dirty="0">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tc>
                  <a:txBody>
                    <a:bodyPr/>
                    <a:lstStyle/>
                    <a:p>
                      <a:pPr indent="457200" algn="ctr">
                        <a:lnSpc>
                          <a:spcPct val="150000"/>
                        </a:lnSpc>
                        <a:spcAft>
                          <a:spcPts val="800"/>
                        </a:spcAft>
                      </a:pPr>
                      <a:r>
                        <a:rPr lang="es-MX" sz="1200">
                          <a:effectLst/>
                        </a:rPr>
                        <a:t>421</a:t>
                      </a:r>
                      <a:endParaRPr lang="es-PE" sz="1200">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tc>
                  <a:txBody>
                    <a:bodyPr/>
                    <a:lstStyle/>
                    <a:p>
                      <a:pPr indent="457200" algn="ctr">
                        <a:lnSpc>
                          <a:spcPct val="150000"/>
                        </a:lnSpc>
                        <a:spcAft>
                          <a:spcPts val="800"/>
                        </a:spcAft>
                      </a:pPr>
                      <a:r>
                        <a:rPr lang="es-MX" sz="1200">
                          <a:effectLst/>
                        </a:rPr>
                        <a:t>54</a:t>
                      </a:r>
                      <a:endParaRPr lang="es-PE" sz="1200">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96259415"/>
                  </a:ext>
                </a:extLst>
              </a:tr>
              <a:tr h="187534">
                <a:tc>
                  <a:txBody>
                    <a:bodyPr/>
                    <a:lstStyle/>
                    <a:p>
                      <a:pPr indent="457200" algn="ctr">
                        <a:lnSpc>
                          <a:spcPct val="150000"/>
                        </a:lnSpc>
                        <a:spcAft>
                          <a:spcPts val="800"/>
                        </a:spcAft>
                      </a:pPr>
                      <a:r>
                        <a:rPr lang="es-MX" sz="1200">
                          <a:effectLst/>
                        </a:rPr>
                        <a:t>EPC</a:t>
                      </a:r>
                      <a:endParaRPr lang="es-PE" sz="1200">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tc>
                  <a:txBody>
                    <a:bodyPr/>
                    <a:lstStyle/>
                    <a:p>
                      <a:pPr indent="457200" algn="ctr">
                        <a:lnSpc>
                          <a:spcPct val="150000"/>
                        </a:lnSpc>
                        <a:spcAft>
                          <a:spcPts val="800"/>
                        </a:spcAft>
                      </a:pPr>
                      <a:r>
                        <a:rPr lang="es-MX" sz="1200">
                          <a:effectLst/>
                        </a:rPr>
                        <a:t>307</a:t>
                      </a:r>
                      <a:endParaRPr lang="es-PE" sz="1200">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tc>
                  <a:txBody>
                    <a:bodyPr/>
                    <a:lstStyle/>
                    <a:p>
                      <a:pPr indent="457200" algn="ctr">
                        <a:lnSpc>
                          <a:spcPct val="150000"/>
                        </a:lnSpc>
                        <a:spcAft>
                          <a:spcPts val="800"/>
                        </a:spcAft>
                      </a:pPr>
                      <a:r>
                        <a:rPr lang="es-MX" sz="1200">
                          <a:effectLst/>
                        </a:rPr>
                        <a:t>54</a:t>
                      </a:r>
                      <a:endParaRPr lang="es-PE" sz="1200">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58851764"/>
                  </a:ext>
                </a:extLst>
              </a:tr>
              <a:tr h="152232">
                <a:tc>
                  <a:txBody>
                    <a:bodyPr/>
                    <a:lstStyle/>
                    <a:p>
                      <a:pPr indent="457200" algn="ctr">
                        <a:lnSpc>
                          <a:spcPct val="150000"/>
                        </a:lnSpc>
                        <a:spcAft>
                          <a:spcPts val="800"/>
                        </a:spcAft>
                      </a:pPr>
                      <a:r>
                        <a:rPr lang="es-MX" sz="1200">
                          <a:effectLst/>
                        </a:rPr>
                        <a:t>EPEPI</a:t>
                      </a:r>
                      <a:endParaRPr lang="es-PE" sz="1200">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tc>
                  <a:txBody>
                    <a:bodyPr/>
                    <a:lstStyle/>
                    <a:p>
                      <a:pPr indent="457200" algn="ctr">
                        <a:lnSpc>
                          <a:spcPct val="150000"/>
                        </a:lnSpc>
                        <a:spcAft>
                          <a:spcPts val="800"/>
                        </a:spcAft>
                      </a:pPr>
                      <a:r>
                        <a:rPr lang="es-ES" sz="1200">
                          <a:effectLst/>
                        </a:rPr>
                        <a:t>301</a:t>
                      </a:r>
                      <a:endParaRPr lang="es-PE" sz="1200">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tc>
                  <a:txBody>
                    <a:bodyPr/>
                    <a:lstStyle/>
                    <a:p>
                      <a:pPr indent="457200" algn="ctr">
                        <a:lnSpc>
                          <a:spcPct val="150000"/>
                        </a:lnSpc>
                        <a:spcAft>
                          <a:spcPts val="800"/>
                        </a:spcAft>
                      </a:pPr>
                      <a:r>
                        <a:rPr lang="es-MX" sz="1200">
                          <a:effectLst/>
                        </a:rPr>
                        <a:t>54</a:t>
                      </a:r>
                      <a:endParaRPr lang="es-PE" sz="1200">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6932937"/>
                  </a:ext>
                </a:extLst>
              </a:tr>
              <a:tr h="152232">
                <a:tc>
                  <a:txBody>
                    <a:bodyPr/>
                    <a:lstStyle/>
                    <a:p>
                      <a:pPr indent="457200" algn="ctr">
                        <a:lnSpc>
                          <a:spcPct val="150000"/>
                        </a:lnSpc>
                        <a:spcAft>
                          <a:spcPts val="800"/>
                        </a:spcAft>
                      </a:pPr>
                      <a:r>
                        <a:rPr lang="es-MX" sz="1200">
                          <a:effectLst/>
                        </a:rPr>
                        <a:t>Total</a:t>
                      </a:r>
                      <a:endParaRPr lang="es-PE" sz="1200">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tc>
                  <a:txBody>
                    <a:bodyPr/>
                    <a:lstStyle/>
                    <a:p>
                      <a:pPr indent="457200" algn="ctr">
                        <a:lnSpc>
                          <a:spcPct val="150000"/>
                        </a:lnSpc>
                        <a:spcAft>
                          <a:spcPts val="800"/>
                        </a:spcAft>
                      </a:pPr>
                      <a:r>
                        <a:rPr lang="es-MX" sz="1200">
                          <a:effectLst/>
                        </a:rPr>
                        <a:t>2031</a:t>
                      </a:r>
                      <a:endParaRPr lang="es-PE" sz="1200">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tc>
                  <a:txBody>
                    <a:bodyPr/>
                    <a:lstStyle/>
                    <a:p>
                      <a:pPr indent="457200" algn="ctr">
                        <a:lnSpc>
                          <a:spcPct val="150000"/>
                        </a:lnSpc>
                        <a:spcAft>
                          <a:spcPts val="800"/>
                        </a:spcAft>
                      </a:pPr>
                      <a:r>
                        <a:rPr lang="es-MX" sz="1200" dirty="0">
                          <a:effectLst/>
                        </a:rPr>
                        <a:t>323</a:t>
                      </a:r>
                      <a:endParaRPr lang="es-PE" sz="1200" dirty="0">
                        <a:effectLst/>
                        <a:latin typeface="Times New Roman" panose="02020603050405020304" pitchFamily="18" charset="0"/>
                        <a:ea typeface="Century Gothic" panose="020B0502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3436417"/>
                  </a:ext>
                </a:extLst>
              </a:tr>
            </a:tbl>
          </a:graphicData>
        </a:graphic>
      </p:graphicFrame>
      <p:sp>
        <p:nvSpPr>
          <p:cNvPr id="7" name="Título 2">
            <a:extLst>
              <a:ext uri="{FF2B5EF4-FFF2-40B4-BE49-F238E27FC236}">
                <a16:creationId xmlns:a16="http://schemas.microsoft.com/office/drawing/2014/main" id="{9B51DB2C-8B0C-446F-B0D9-36415E6E824F}"/>
              </a:ext>
            </a:extLst>
          </p:cNvPr>
          <p:cNvSpPr txBox="1">
            <a:spLocks/>
          </p:cNvSpPr>
          <p:nvPr/>
        </p:nvSpPr>
        <p:spPr>
          <a:xfrm>
            <a:off x="245819" y="246881"/>
            <a:ext cx="6883851"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600" dirty="0">
                <a:latin typeface="Amatic SC" panose="00000500000000000000" pitchFamily="2" charset="-79"/>
                <a:ea typeface="Century Gothic" panose="020B0502020202020204" pitchFamily="34" charset="0"/>
                <a:cs typeface="Amatic SC" panose="00000500000000000000" pitchFamily="2" charset="-79"/>
              </a:rPr>
              <a:t>CAPITULO IV: METODOLOGÍA DE INVESTIGACIÓN</a:t>
            </a:r>
            <a:endParaRPr lang="es-PE" dirty="0">
              <a:latin typeface="Amatic SC" panose="00000500000000000000" pitchFamily="2" charset="-79"/>
              <a:cs typeface="Amatic SC" panose="00000500000000000000" pitchFamily="2" charset="-79"/>
            </a:endParaRPr>
          </a:p>
        </p:txBody>
      </p:sp>
    </p:spTree>
    <p:extLst>
      <p:ext uri="{BB962C8B-B14F-4D97-AF65-F5344CB8AC3E}">
        <p14:creationId xmlns:p14="http://schemas.microsoft.com/office/powerpoint/2010/main" val="571851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4" name="Google Shape;74;p15"/>
              <p:cNvSpPr/>
              <p:nvPr/>
            </p:nvSpPr>
            <p:spPr>
              <a:xfrm>
                <a:off x="298174" y="1092980"/>
                <a:ext cx="7596145" cy="382954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algn="just">
                  <a:spcAft>
                    <a:spcPts val="800"/>
                  </a:spcAft>
                </a:pPr>
                <a:r>
                  <a:rPr lang="es-MX" b="1" dirty="0"/>
                  <a:t>Muestra </a:t>
                </a:r>
              </a:p>
              <a:p>
                <a:pPr algn="just">
                  <a:spcAft>
                    <a:spcPts val="800"/>
                  </a:spcAft>
                </a:pPr>
                <a:r>
                  <a:rPr lang="es-ES" dirty="0"/>
                  <a:t>La muestra calculada fue de 323 estudiantes universitarios encuestados a las seis escuelas profesionales de la </a:t>
                </a:r>
                <a:r>
                  <a:rPr lang="es-MX" dirty="0"/>
                  <a:t>Universidad Nacional José María Arguedas que son de Ingeniería de Sistemas, Ingeniería Agroindustrial, Ingeniería Ambiental, Administración de Empresas, Contabilidad y Educación Primaria Intercultural. </a:t>
                </a:r>
                <a:r>
                  <a:rPr lang="es-ES" dirty="0"/>
                  <a:t>(Martínez, 2012, pág. 328)</a:t>
                </a:r>
                <a:r>
                  <a:rPr lang="es-MX" dirty="0"/>
                  <a:t>.</a:t>
                </a:r>
                <a:endParaRPr lang="es-PE" dirty="0"/>
              </a:p>
              <a:p>
                <a:pPr indent="457200">
                  <a:spcAft>
                    <a:spcPts val="800"/>
                  </a:spcAft>
                </a:pPr>
                <a:r>
                  <a:rPr lang="es-ES" dirty="0"/>
                  <a:t>Donde:</a:t>
                </a:r>
                <a:endParaRPr lang="es-PE" dirty="0"/>
              </a:p>
              <a:p>
                <a:pPr indent="457200">
                  <a:lnSpc>
                    <a:spcPct val="150000"/>
                  </a:lnSpc>
                  <a:spcAft>
                    <a:spcPts val="800"/>
                  </a:spcAft>
                </a:pPr>
                <a14:m>
                  <m:oMath xmlns:m="http://schemas.openxmlformats.org/officeDocument/2006/math">
                    <m:r>
                      <a:rPr lang="es-ES" i="1">
                        <a:latin typeface="Cambria Math" panose="02040503050406030204" pitchFamily="18" charset="0"/>
                      </a:rPr>
                      <m:t>𝑛</m:t>
                    </m:r>
                    <m:r>
                      <a:rPr lang="es-ES" i="1">
                        <a:latin typeface="Cambria Math" panose="02040503050406030204" pitchFamily="18" charset="0"/>
                      </a:rPr>
                      <m:t>=</m:t>
                    </m:r>
                    <m:f>
                      <m:fPr>
                        <m:ctrlPr>
                          <a:rPr lang="es-PE" i="1">
                            <a:latin typeface="Cambria Math" panose="02040503050406030204" pitchFamily="18" charset="0"/>
                          </a:rPr>
                        </m:ctrlPr>
                      </m:fPr>
                      <m:num>
                        <m:r>
                          <a:rPr lang="es-ES" i="1">
                            <a:latin typeface="Cambria Math" panose="02040503050406030204" pitchFamily="18" charset="0"/>
                          </a:rPr>
                          <m:t>𝑁</m:t>
                        </m:r>
                        <m:r>
                          <a:rPr lang="es-ES" i="1">
                            <a:latin typeface="Cambria Math" panose="02040503050406030204" pitchFamily="18" charset="0"/>
                          </a:rPr>
                          <m:t>∗</m:t>
                        </m:r>
                        <m:sSup>
                          <m:sSupPr>
                            <m:ctrlPr>
                              <a:rPr lang="es-PE" i="1">
                                <a:latin typeface="Cambria Math" panose="02040503050406030204" pitchFamily="18" charset="0"/>
                              </a:rPr>
                            </m:ctrlPr>
                          </m:sSupPr>
                          <m:e>
                            <m:r>
                              <a:rPr lang="es-ES" i="1">
                                <a:latin typeface="Cambria Math" panose="02040503050406030204" pitchFamily="18" charset="0"/>
                              </a:rPr>
                              <m:t>𝑍</m:t>
                            </m:r>
                          </m:e>
                          <m:sup>
                            <m:r>
                              <a:rPr lang="es-ES" i="1">
                                <a:latin typeface="Cambria Math" panose="02040503050406030204" pitchFamily="18" charset="0"/>
                              </a:rPr>
                              <m:t>2</m:t>
                            </m:r>
                          </m:sup>
                        </m:sSup>
                        <m:r>
                          <a:rPr lang="es-ES" i="1">
                            <a:latin typeface="Cambria Math" panose="02040503050406030204" pitchFamily="18" charset="0"/>
                          </a:rPr>
                          <m:t>∗</m:t>
                        </m:r>
                        <m:r>
                          <a:rPr lang="es-ES" i="1">
                            <a:latin typeface="Cambria Math" panose="02040503050406030204" pitchFamily="18" charset="0"/>
                          </a:rPr>
                          <m:t>𝑃</m:t>
                        </m:r>
                        <m:r>
                          <a:rPr lang="es-ES" i="1">
                            <a:latin typeface="Cambria Math" panose="02040503050406030204" pitchFamily="18" charset="0"/>
                          </a:rPr>
                          <m:t>∗</m:t>
                        </m:r>
                        <m:r>
                          <a:rPr lang="es-ES" i="1">
                            <a:latin typeface="Cambria Math" panose="02040503050406030204" pitchFamily="18" charset="0"/>
                          </a:rPr>
                          <m:t>𝑄</m:t>
                        </m:r>
                      </m:num>
                      <m:den>
                        <m:sSup>
                          <m:sSupPr>
                            <m:ctrlPr>
                              <a:rPr lang="es-PE" i="1">
                                <a:latin typeface="Cambria Math" panose="02040503050406030204" pitchFamily="18" charset="0"/>
                              </a:rPr>
                            </m:ctrlPr>
                          </m:sSupPr>
                          <m:e>
                            <m:d>
                              <m:dPr>
                                <m:ctrlPr>
                                  <a:rPr lang="es-PE" i="1">
                                    <a:latin typeface="Cambria Math" panose="02040503050406030204" pitchFamily="18" charset="0"/>
                                  </a:rPr>
                                </m:ctrlPr>
                              </m:dPr>
                              <m:e>
                                <m:r>
                                  <a:rPr lang="es-ES" i="1">
                                    <a:latin typeface="Cambria Math" panose="02040503050406030204" pitchFamily="18" charset="0"/>
                                  </a:rPr>
                                  <m:t>𝑁</m:t>
                                </m:r>
                                <m:r>
                                  <a:rPr lang="es-ES" i="1">
                                    <a:latin typeface="Cambria Math" panose="02040503050406030204" pitchFamily="18" charset="0"/>
                                  </a:rPr>
                                  <m:t>−1</m:t>
                                </m:r>
                              </m:e>
                            </m:d>
                            <m:r>
                              <a:rPr lang="es-ES" i="1">
                                <a:latin typeface="Cambria Math" panose="02040503050406030204" pitchFamily="18" charset="0"/>
                              </a:rPr>
                              <m:t>𝐸</m:t>
                            </m:r>
                          </m:e>
                          <m:sup>
                            <m:r>
                              <a:rPr lang="es-ES" i="1">
                                <a:latin typeface="Cambria Math" panose="02040503050406030204" pitchFamily="18" charset="0"/>
                              </a:rPr>
                              <m:t>2</m:t>
                            </m:r>
                          </m:sup>
                        </m:sSup>
                        <m:r>
                          <a:rPr lang="es-ES" i="1">
                            <a:latin typeface="Cambria Math" panose="02040503050406030204" pitchFamily="18" charset="0"/>
                          </a:rPr>
                          <m:t>+</m:t>
                        </m:r>
                        <m:sSup>
                          <m:sSupPr>
                            <m:ctrlPr>
                              <a:rPr lang="es-PE" i="1">
                                <a:latin typeface="Cambria Math" panose="02040503050406030204" pitchFamily="18" charset="0"/>
                              </a:rPr>
                            </m:ctrlPr>
                          </m:sSupPr>
                          <m:e>
                            <m:r>
                              <a:rPr lang="es-ES" i="1">
                                <a:latin typeface="Cambria Math" panose="02040503050406030204" pitchFamily="18" charset="0"/>
                              </a:rPr>
                              <m:t>𝑍</m:t>
                            </m:r>
                          </m:e>
                          <m:sup>
                            <m:r>
                              <a:rPr lang="es-ES" i="1">
                                <a:latin typeface="Cambria Math" panose="02040503050406030204" pitchFamily="18" charset="0"/>
                              </a:rPr>
                              <m:t>2</m:t>
                            </m:r>
                          </m:sup>
                        </m:sSup>
                        <m:r>
                          <a:rPr lang="es-ES" i="1">
                            <a:latin typeface="Cambria Math" panose="02040503050406030204" pitchFamily="18" charset="0"/>
                          </a:rPr>
                          <m:t>∗</m:t>
                        </m:r>
                        <m:r>
                          <a:rPr lang="es-ES" i="1">
                            <a:latin typeface="Cambria Math" panose="02040503050406030204" pitchFamily="18" charset="0"/>
                          </a:rPr>
                          <m:t>𝑃</m:t>
                        </m:r>
                        <m:r>
                          <a:rPr lang="es-ES" i="1">
                            <a:latin typeface="Cambria Math" panose="02040503050406030204" pitchFamily="18" charset="0"/>
                          </a:rPr>
                          <m:t>∗</m:t>
                        </m:r>
                        <m:r>
                          <a:rPr lang="es-ES" i="1">
                            <a:latin typeface="Cambria Math" panose="02040503050406030204" pitchFamily="18" charset="0"/>
                          </a:rPr>
                          <m:t>𝑄</m:t>
                        </m:r>
                      </m:den>
                    </m:f>
                  </m:oMath>
                </a14:m>
                <a:r>
                  <a:rPr lang="es-ES" dirty="0"/>
                  <a:t>; </a:t>
                </a:r>
                <a14:m>
                  <m:oMath xmlns:m="http://schemas.openxmlformats.org/officeDocument/2006/math">
                    <m:f>
                      <m:fPr>
                        <m:ctrlPr>
                          <a:rPr lang="es-PE" i="1">
                            <a:latin typeface="Cambria Math" panose="02040503050406030204" pitchFamily="18" charset="0"/>
                          </a:rPr>
                        </m:ctrlPr>
                      </m:fPr>
                      <m:num>
                        <m:r>
                          <a:rPr lang="es-ES" i="1">
                            <a:latin typeface="Cambria Math" panose="02040503050406030204" pitchFamily="18" charset="0"/>
                          </a:rPr>
                          <m:t>2031∗</m:t>
                        </m:r>
                        <m:sSup>
                          <m:sSupPr>
                            <m:ctrlPr>
                              <a:rPr lang="es-PE" i="1">
                                <a:latin typeface="Cambria Math" panose="02040503050406030204" pitchFamily="18" charset="0"/>
                              </a:rPr>
                            </m:ctrlPr>
                          </m:sSupPr>
                          <m:e>
                            <m:r>
                              <a:rPr lang="es-ES" i="1">
                                <a:latin typeface="Cambria Math" panose="02040503050406030204" pitchFamily="18" charset="0"/>
                              </a:rPr>
                              <m:t>1.96</m:t>
                            </m:r>
                          </m:e>
                          <m:sup>
                            <m:r>
                              <a:rPr lang="es-ES" i="1">
                                <a:latin typeface="Cambria Math" panose="02040503050406030204" pitchFamily="18" charset="0"/>
                              </a:rPr>
                              <m:t>2</m:t>
                            </m:r>
                          </m:sup>
                        </m:sSup>
                        <m:r>
                          <a:rPr lang="es-ES" i="1">
                            <a:latin typeface="Cambria Math" panose="02040503050406030204" pitchFamily="18" charset="0"/>
                          </a:rPr>
                          <m:t>∗0.5∗0.5</m:t>
                        </m:r>
                      </m:num>
                      <m:den>
                        <m:d>
                          <m:dPr>
                            <m:ctrlPr>
                              <a:rPr lang="es-PE" i="1">
                                <a:latin typeface="Cambria Math" panose="02040503050406030204" pitchFamily="18" charset="0"/>
                              </a:rPr>
                            </m:ctrlPr>
                          </m:dPr>
                          <m:e>
                            <m:r>
                              <a:rPr lang="es-ES" i="1">
                                <a:latin typeface="Cambria Math" panose="02040503050406030204" pitchFamily="18" charset="0"/>
                              </a:rPr>
                              <m:t>2031−1</m:t>
                            </m:r>
                          </m:e>
                        </m:d>
                        <m:sSup>
                          <m:sSupPr>
                            <m:ctrlPr>
                              <a:rPr lang="es-PE" i="1">
                                <a:latin typeface="Cambria Math" panose="02040503050406030204" pitchFamily="18" charset="0"/>
                              </a:rPr>
                            </m:ctrlPr>
                          </m:sSupPr>
                          <m:e>
                            <m:r>
                              <a:rPr lang="es-ES" i="1">
                                <a:latin typeface="Cambria Math" panose="02040503050406030204" pitchFamily="18" charset="0"/>
                              </a:rPr>
                              <m:t>0.05</m:t>
                            </m:r>
                          </m:e>
                          <m:sup>
                            <m:r>
                              <a:rPr lang="es-ES" i="1">
                                <a:latin typeface="Cambria Math" panose="02040503050406030204" pitchFamily="18" charset="0"/>
                              </a:rPr>
                              <m:t>2</m:t>
                            </m:r>
                          </m:sup>
                        </m:sSup>
                        <m:r>
                          <a:rPr lang="es-ES" i="1">
                            <a:latin typeface="Cambria Math" panose="02040503050406030204" pitchFamily="18" charset="0"/>
                          </a:rPr>
                          <m:t>+</m:t>
                        </m:r>
                        <m:sSup>
                          <m:sSupPr>
                            <m:ctrlPr>
                              <a:rPr lang="es-PE" i="1">
                                <a:latin typeface="Cambria Math" panose="02040503050406030204" pitchFamily="18" charset="0"/>
                              </a:rPr>
                            </m:ctrlPr>
                          </m:sSupPr>
                          <m:e>
                            <m:r>
                              <a:rPr lang="es-ES" i="1">
                                <a:latin typeface="Cambria Math" panose="02040503050406030204" pitchFamily="18" charset="0"/>
                              </a:rPr>
                              <m:t>1.96</m:t>
                            </m:r>
                          </m:e>
                          <m:sup>
                            <m:r>
                              <a:rPr lang="es-ES" i="1">
                                <a:latin typeface="Cambria Math" panose="02040503050406030204" pitchFamily="18" charset="0"/>
                              </a:rPr>
                              <m:t>2</m:t>
                            </m:r>
                          </m:sup>
                        </m:sSup>
                        <m:r>
                          <a:rPr lang="es-ES" i="1">
                            <a:latin typeface="Cambria Math" panose="02040503050406030204" pitchFamily="18" charset="0"/>
                          </a:rPr>
                          <m:t>∗0.5∗0.5</m:t>
                        </m:r>
                      </m:den>
                    </m:f>
                  </m:oMath>
                </a14:m>
                <a:r>
                  <a:rPr lang="es-ES" dirty="0"/>
                  <a:t>= 323 estudiantes</a:t>
                </a:r>
                <a:endParaRPr lang="es-PE" dirty="0"/>
              </a:p>
              <a:p>
                <a:pPr indent="457200">
                  <a:spcAft>
                    <a:spcPts val="800"/>
                  </a:spcAft>
                </a:pPr>
                <a:r>
                  <a:rPr lang="es-ES" sz="900" dirty="0"/>
                  <a:t>n = tamaño de muestra buscado.</a:t>
                </a:r>
                <a:endParaRPr lang="es-PE" sz="900" dirty="0"/>
              </a:p>
              <a:p>
                <a:pPr indent="457200">
                  <a:spcAft>
                    <a:spcPts val="800"/>
                  </a:spcAft>
                </a:pPr>
                <a:r>
                  <a:rPr lang="es-ES" sz="900" dirty="0"/>
                  <a:t>N = tamaño de la Población o Universo</a:t>
                </a:r>
                <a:endParaRPr lang="es-PE" sz="900" dirty="0"/>
              </a:p>
              <a:p>
                <a:pPr indent="457200">
                  <a:spcAft>
                    <a:spcPts val="800"/>
                  </a:spcAft>
                </a:pPr>
                <a:r>
                  <a:rPr lang="es-ES" sz="900" dirty="0"/>
                  <a:t>Z = Parámetro estadístico que depende del Nivel de Confianza (NC)</a:t>
                </a:r>
                <a:endParaRPr lang="es-PE" sz="900" dirty="0"/>
              </a:p>
              <a:p>
                <a:pPr indent="457200">
                  <a:spcAft>
                    <a:spcPts val="800"/>
                  </a:spcAft>
                </a:pPr>
                <a:r>
                  <a:rPr lang="es-ES" sz="900" dirty="0"/>
                  <a:t>E = Error de estimación máximo aceptado</a:t>
                </a:r>
                <a:endParaRPr lang="es-PE" sz="900" dirty="0"/>
              </a:p>
              <a:p>
                <a:pPr indent="457200">
                  <a:spcAft>
                    <a:spcPts val="800"/>
                  </a:spcAft>
                </a:pPr>
                <a:r>
                  <a:rPr lang="es-ES" sz="900" dirty="0"/>
                  <a:t>P = Probabilidad de que ocurra el evento estudiado (éxito)</a:t>
                </a:r>
                <a:endParaRPr lang="es-PE" sz="900" dirty="0"/>
              </a:p>
              <a:p>
                <a:r>
                  <a:rPr lang="es-ES" sz="900" dirty="0"/>
                  <a:t>              Q = (1-P) = Probabilidad de que no ocurra el evento estudiado</a:t>
                </a:r>
                <a:endParaRPr lang="es-MX" sz="500" dirty="0"/>
              </a:p>
            </p:txBody>
          </p:sp>
        </mc:Choice>
        <mc:Fallback xmlns="">
          <p:sp>
            <p:nvSpPr>
              <p:cNvPr id="74" name="Google Shape;74;p15"/>
              <p:cNvSpPr>
                <a:spLocks noRot="1" noChangeAspect="1" noMove="1" noResize="1" noEditPoints="1" noAdjustHandles="1" noChangeArrowheads="1" noChangeShapeType="1" noTextEdit="1"/>
              </p:cNvSpPr>
              <p:nvPr/>
            </p:nvSpPr>
            <p:spPr>
              <a:xfrm>
                <a:off x="298174" y="1092980"/>
                <a:ext cx="7596145" cy="3829540"/>
              </a:xfrm>
              <a:prstGeom prst="rect">
                <a:avLst/>
              </a:prstGeom>
              <a:blipFill>
                <a:blip r:embed="rId3"/>
                <a:stretch>
                  <a:fillRect/>
                </a:stretch>
              </a:blip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a:lstStyle/>
              <a:p>
                <a:r>
                  <a:rPr lang="es-PE">
                    <a:noFill/>
                  </a:rPr>
                  <a:t> </a:t>
                </a:r>
              </a:p>
            </p:txBody>
          </p:sp>
        </mc:Fallback>
      </mc:AlternateContent>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245819" y="669930"/>
            <a:ext cx="5361250" cy="282033"/>
          </a:xfrm>
        </p:spPr>
        <p:txBody>
          <a:bodyPr>
            <a:noAutofit/>
          </a:bodyPr>
          <a:lstStyle/>
          <a:p>
            <a:r>
              <a:rPr lang="es-ES" sz="1400" dirty="0">
                <a:latin typeface="Arial" panose="020B0604020202020204" pitchFamily="34" charset="0"/>
                <a:cs typeface="Arial" panose="020B0604020202020204" pitchFamily="34" charset="0"/>
              </a:rPr>
              <a:t>Población y Muestra</a:t>
            </a:r>
            <a:endParaRPr lang="es-PE" sz="2800" dirty="0">
              <a:latin typeface="Arial" panose="020B0604020202020204" pitchFamily="34" charset="0"/>
              <a:cs typeface="Arial" panose="020B0604020202020204" pitchFamily="34" charset="0"/>
            </a:endParaRPr>
          </a:p>
        </p:txBody>
      </p:sp>
      <p:pic>
        <p:nvPicPr>
          <p:cNvPr id="8" name="Google Shape;59;p13">
            <a:extLst>
              <a:ext uri="{FF2B5EF4-FFF2-40B4-BE49-F238E27FC236}">
                <a16:creationId xmlns:a16="http://schemas.microsoft.com/office/drawing/2014/main" id="{73B5B2DD-1ABD-4E02-B423-78D2578CEC7F}"/>
              </a:ext>
            </a:extLst>
          </p:cNvPr>
          <p:cNvPicPr preferRelativeResize="0"/>
          <p:nvPr/>
        </p:nvPicPr>
        <p:blipFill>
          <a:blip r:embed="rId4">
            <a:alphaModFix/>
          </a:blip>
          <a:stretch>
            <a:fillRect/>
          </a:stretch>
        </p:blipFill>
        <p:spPr>
          <a:xfrm>
            <a:off x="8031296" y="4276146"/>
            <a:ext cx="914399" cy="742462"/>
          </a:xfrm>
          <a:prstGeom prst="rect">
            <a:avLst/>
          </a:prstGeom>
          <a:noFill/>
          <a:ln>
            <a:noFill/>
          </a:ln>
        </p:spPr>
      </p:pic>
      <p:sp>
        <p:nvSpPr>
          <p:cNvPr id="5" name="Título 2">
            <a:extLst>
              <a:ext uri="{FF2B5EF4-FFF2-40B4-BE49-F238E27FC236}">
                <a16:creationId xmlns:a16="http://schemas.microsoft.com/office/drawing/2014/main" id="{E4457538-5CFE-43D8-AEE6-291223364F6A}"/>
              </a:ext>
            </a:extLst>
          </p:cNvPr>
          <p:cNvSpPr txBox="1">
            <a:spLocks/>
          </p:cNvSpPr>
          <p:nvPr/>
        </p:nvSpPr>
        <p:spPr>
          <a:xfrm>
            <a:off x="245819" y="246881"/>
            <a:ext cx="6883851"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600" dirty="0">
                <a:latin typeface="Amatic SC" panose="00000500000000000000" pitchFamily="2" charset="-79"/>
                <a:ea typeface="Century Gothic" panose="020B0502020202020204" pitchFamily="34" charset="0"/>
                <a:cs typeface="Amatic SC" panose="00000500000000000000" pitchFamily="2" charset="-79"/>
              </a:rPr>
              <a:t>CAPITULO IV: METODOLOGÍA DE INVESTIGACIÓN</a:t>
            </a:r>
            <a:endParaRPr lang="es-PE" dirty="0">
              <a:latin typeface="Amatic SC" panose="00000500000000000000" pitchFamily="2" charset="-79"/>
              <a:cs typeface="Amatic SC" panose="00000500000000000000" pitchFamily="2" charset="-79"/>
            </a:endParaRPr>
          </a:p>
        </p:txBody>
      </p:sp>
    </p:spTree>
    <p:extLst>
      <p:ext uri="{BB962C8B-B14F-4D97-AF65-F5344CB8AC3E}">
        <p14:creationId xmlns:p14="http://schemas.microsoft.com/office/powerpoint/2010/main" val="226660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74" name="Google Shape;74;p15"/>
          <p:cNvSpPr/>
          <p:nvPr/>
        </p:nvSpPr>
        <p:spPr>
          <a:xfrm>
            <a:off x="271669" y="980302"/>
            <a:ext cx="7596145" cy="3862703"/>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algn="just">
              <a:spcAft>
                <a:spcPts val="800"/>
              </a:spcAft>
            </a:pPr>
            <a:r>
              <a:rPr lang="es-MX" b="1" dirty="0"/>
              <a:t>Procedimiento de la Investigación</a:t>
            </a:r>
          </a:p>
          <a:p>
            <a:pPr algn="just">
              <a:spcAft>
                <a:spcPts val="800"/>
              </a:spcAft>
            </a:pPr>
            <a:r>
              <a:rPr lang="es-ES" dirty="0"/>
              <a:t>El presente trabajo de investigación está basado en la metodología de Descubrimiento de conocimiento en bases de datos (KDD):</a:t>
            </a:r>
          </a:p>
          <a:p>
            <a:pPr algn="just">
              <a:spcAft>
                <a:spcPts val="800"/>
              </a:spcAft>
            </a:pPr>
            <a:r>
              <a:rPr lang="es-ES" b="1" dirty="0"/>
              <a:t>Etapa I: Recopilación de datos</a:t>
            </a:r>
            <a:endParaRPr lang="es-PE" b="1" dirty="0"/>
          </a:p>
          <a:p>
            <a:pPr algn="just">
              <a:spcAft>
                <a:spcPts val="800"/>
              </a:spcAft>
            </a:pPr>
            <a:r>
              <a:rPr lang="es-ES" b="1" dirty="0"/>
              <a:t>Etapa II: Selección, Limpieza y Transformación</a:t>
            </a:r>
            <a:endParaRPr lang="es-PE" b="1" dirty="0"/>
          </a:p>
          <a:p>
            <a:pPr marL="285750" indent="-285750" algn="just">
              <a:spcAft>
                <a:spcPts val="800"/>
              </a:spcAft>
              <a:buFontTx/>
              <a:buChar char="-"/>
            </a:pPr>
            <a:r>
              <a:rPr lang="es-MX" i="1" dirty="0"/>
              <a:t>Balanceo de datos</a:t>
            </a:r>
          </a:p>
          <a:p>
            <a:pPr marL="285750" indent="-285750" algn="just">
              <a:spcAft>
                <a:spcPts val="800"/>
              </a:spcAft>
              <a:buFontTx/>
              <a:buChar char="-"/>
            </a:pPr>
            <a:endParaRPr lang="es-MX" dirty="0"/>
          </a:p>
          <a:p>
            <a:pPr marL="285750" indent="-285750" algn="just">
              <a:spcAft>
                <a:spcPts val="800"/>
              </a:spcAft>
              <a:buFontTx/>
              <a:buChar char="-"/>
            </a:pPr>
            <a:endParaRPr lang="es-MX" dirty="0"/>
          </a:p>
          <a:p>
            <a:pPr marL="285750" indent="-285750" algn="just">
              <a:spcAft>
                <a:spcPts val="800"/>
              </a:spcAft>
              <a:buFontTx/>
              <a:buChar char="-"/>
            </a:pPr>
            <a:endParaRPr lang="es-MX" dirty="0"/>
          </a:p>
          <a:p>
            <a:pPr algn="just">
              <a:spcAft>
                <a:spcPts val="800"/>
              </a:spcAft>
            </a:pPr>
            <a:r>
              <a:rPr lang="es-MX" b="1" dirty="0"/>
              <a:t> </a:t>
            </a:r>
          </a:p>
          <a:p>
            <a:pPr indent="457200">
              <a:spcAft>
                <a:spcPts val="800"/>
              </a:spcAft>
            </a:pPr>
            <a:endParaRPr lang="es-PE" sz="1800" dirty="0">
              <a:effectLst/>
              <a:latin typeface="Times New Roman" panose="02020603050405020304" pitchFamily="18" charset="0"/>
              <a:ea typeface="Century Gothic" panose="020B0502020202020204" pitchFamily="34" charset="0"/>
              <a:cs typeface="Times New Roman" panose="02020603050405020304" pitchFamily="18" charset="0"/>
            </a:endParaRPr>
          </a:p>
          <a:p>
            <a:pPr indent="457200">
              <a:spcAft>
                <a:spcPts val="800"/>
              </a:spcAft>
            </a:pPr>
            <a:endParaRPr lang="es-PE" dirty="0"/>
          </a:p>
        </p:txBody>
      </p:sp>
      <p:pic>
        <p:nvPicPr>
          <p:cNvPr id="8" name="Google Shape;59;p13">
            <a:extLst>
              <a:ext uri="{FF2B5EF4-FFF2-40B4-BE49-F238E27FC236}">
                <a16:creationId xmlns:a16="http://schemas.microsoft.com/office/drawing/2014/main" id="{73B5B2DD-1ABD-4E02-B423-78D2578CEC7F}"/>
              </a:ext>
            </a:extLst>
          </p:cNvPr>
          <p:cNvPicPr preferRelativeResize="0"/>
          <p:nvPr/>
        </p:nvPicPr>
        <p:blipFill>
          <a:blip r:embed="rId3">
            <a:alphaModFix/>
          </a:blip>
          <a:stretch>
            <a:fillRect/>
          </a:stretch>
        </p:blipFill>
        <p:spPr>
          <a:xfrm>
            <a:off x="8031296" y="4276146"/>
            <a:ext cx="914399" cy="742462"/>
          </a:xfrm>
          <a:prstGeom prst="rect">
            <a:avLst/>
          </a:prstGeom>
          <a:noFill/>
          <a:ln>
            <a:noFill/>
          </a:ln>
        </p:spPr>
      </p:pic>
      <p:pic>
        <p:nvPicPr>
          <p:cNvPr id="10" name="Imagen 9">
            <a:extLst>
              <a:ext uri="{FF2B5EF4-FFF2-40B4-BE49-F238E27FC236}">
                <a16:creationId xmlns:a16="http://schemas.microsoft.com/office/drawing/2014/main" id="{0BE0B3C1-249C-4F11-A5C9-F76ADCE0AC53}"/>
              </a:ext>
            </a:extLst>
          </p:cNvPr>
          <p:cNvPicPr>
            <a:picLocks noChangeAspect="1"/>
          </p:cNvPicPr>
          <p:nvPr/>
        </p:nvPicPr>
        <p:blipFill>
          <a:blip r:embed="rId4"/>
          <a:stretch>
            <a:fillRect/>
          </a:stretch>
        </p:blipFill>
        <p:spPr>
          <a:xfrm>
            <a:off x="598170" y="2784389"/>
            <a:ext cx="4827270" cy="2004005"/>
          </a:xfrm>
          <a:prstGeom prst="rect">
            <a:avLst/>
          </a:prstGeom>
        </p:spPr>
      </p:pic>
      <p:sp>
        <p:nvSpPr>
          <p:cNvPr id="6" name="Título 2">
            <a:extLst>
              <a:ext uri="{FF2B5EF4-FFF2-40B4-BE49-F238E27FC236}">
                <a16:creationId xmlns:a16="http://schemas.microsoft.com/office/drawing/2014/main" id="{6CD4F5F1-7E9B-4030-8B37-2C228A6AB422}"/>
              </a:ext>
            </a:extLst>
          </p:cNvPr>
          <p:cNvSpPr txBox="1">
            <a:spLocks/>
          </p:cNvSpPr>
          <p:nvPr/>
        </p:nvSpPr>
        <p:spPr>
          <a:xfrm>
            <a:off x="245819" y="246881"/>
            <a:ext cx="6883851"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600" dirty="0">
                <a:latin typeface="Amatic SC" panose="00000500000000000000" pitchFamily="2" charset="-79"/>
                <a:ea typeface="Century Gothic" panose="020B0502020202020204" pitchFamily="34" charset="0"/>
                <a:cs typeface="Amatic SC" panose="00000500000000000000" pitchFamily="2" charset="-79"/>
              </a:rPr>
              <a:t>CAPITULO IV: METODOLOGÍA DE INVESTIGACIÓN</a:t>
            </a:r>
            <a:endParaRPr lang="es-PE" dirty="0">
              <a:latin typeface="Amatic SC" panose="00000500000000000000" pitchFamily="2" charset="-79"/>
              <a:cs typeface="Amatic SC" panose="00000500000000000000" pitchFamily="2" charset="-79"/>
            </a:endParaRPr>
          </a:p>
        </p:txBody>
      </p:sp>
    </p:spTree>
    <p:extLst>
      <p:ext uri="{BB962C8B-B14F-4D97-AF65-F5344CB8AC3E}">
        <p14:creationId xmlns:p14="http://schemas.microsoft.com/office/powerpoint/2010/main" val="1043300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C00000"/>
        </a:solidFill>
        <a:effectLst/>
      </p:bgPr>
    </p:bg>
    <p:spTree>
      <p:nvGrpSpPr>
        <p:cNvPr id="1" name="Shape 72"/>
        <p:cNvGrpSpPr/>
        <p:nvPr/>
      </p:nvGrpSpPr>
      <p:grpSpPr>
        <a:xfrm>
          <a:off x="0" y="0"/>
          <a:ext cx="0" cy="0"/>
          <a:chOff x="0" y="0"/>
          <a:chExt cx="0" cy="0"/>
        </a:xfrm>
      </p:grpSpPr>
      <p:sp>
        <p:nvSpPr>
          <p:cNvPr id="74" name="Google Shape;74;p15"/>
          <p:cNvSpPr/>
          <p:nvPr/>
        </p:nvSpPr>
        <p:spPr>
          <a:xfrm>
            <a:off x="319315" y="1260389"/>
            <a:ext cx="6210725" cy="3282161"/>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marL="457200" lvl="0" indent="-304800" algn="just" rtl="0">
              <a:spcBef>
                <a:spcPts val="0"/>
              </a:spcBef>
              <a:spcAft>
                <a:spcPts val="0"/>
              </a:spcAft>
              <a:buSzPts val="1200"/>
              <a:buFont typeface="Times New Roman"/>
              <a:buChar char="●"/>
            </a:pPr>
            <a:r>
              <a:rPr lang="es-ES" dirty="0">
                <a:latin typeface="+mn-lt"/>
                <a:cs typeface="Times New Roman" panose="02020603050405020304" pitchFamily="18" charset="0"/>
              </a:rPr>
              <a:t>El 70 % de las muertes prematuras en los adultos a nivel internacional se deben a estilos de vida inadecuados iniciadas desde la adolescencia según la OMS.</a:t>
            </a:r>
          </a:p>
          <a:p>
            <a:pPr marL="152400" lvl="0" algn="just" rtl="0">
              <a:spcBef>
                <a:spcPts val="0"/>
              </a:spcBef>
              <a:spcAft>
                <a:spcPts val="0"/>
              </a:spcAft>
              <a:buSzPts val="1200"/>
            </a:pPr>
            <a:endParaRPr lang="es-ES" dirty="0">
              <a:latin typeface="+mn-lt"/>
              <a:cs typeface="Times New Roman" panose="02020603050405020304" pitchFamily="18" charset="0"/>
            </a:endParaRPr>
          </a:p>
          <a:p>
            <a:pPr marL="457200" lvl="0" indent="-304800" algn="just" rtl="0">
              <a:spcBef>
                <a:spcPts val="0"/>
              </a:spcBef>
              <a:spcAft>
                <a:spcPts val="0"/>
              </a:spcAft>
              <a:buSzPts val="1200"/>
              <a:buFont typeface="Times New Roman"/>
              <a:buChar char="●"/>
            </a:pPr>
            <a:r>
              <a:rPr lang="es-ES" dirty="0">
                <a:latin typeface="+mn-lt"/>
                <a:cs typeface="Times New Roman" panose="02020603050405020304" pitchFamily="18" charset="0"/>
              </a:rPr>
              <a:t>Existe una población que en sus hábitos de vida es más independiente, estos son los estudiantes universitarios.</a:t>
            </a:r>
          </a:p>
          <a:p>
            <a:pPr marL="152400" lvl="0" algn="just" rtl="0">
              <a:spcBef>
                <a:spcPts val="0"/>
              </a:spcBef>
              <a:spcAft>
                <a:spcPts val="0"/>
              </a:spcAft>
              <a:buSzPts val="1200"/>
            </a:pPr>
            <a:endParaRPr lang="es-ES" dirty="0">
              <a:latin typeface="+mn-lt"/>
              <a:cs typeface="Times New Roman" panose="02020603050405020304" pitchFamily="18" charset="0"/>
            </a:endParaRPr>
          </a:p>
          <a:p>
            <a:pPr marL="457200" lvl="0" indent="-304800" algn="just" rtl="0">
              <a:spcBef>
                <a:spcPts val="0"/>
              </a:spcBef>
              <a:spcAft>
                <a:spcPts val="0"/>
              </a:spcAft>
              <a:buSzPts val="1200"/>
              <a:buFont typeface="Times New Roman"/>
              <a:buChar char="●"/>
            </a:pPr>
            <a:r>
              <a:rPr lang="es-ES" dirty="0">
                <a:latin typeface="+mn-lt"/>
                <a:cs typeface="Times New Roman" panose="02020603050405020304" pitchFamily="18" charset="0"/>
              </a:rPr>
              <a:t>A causa de llevar estilos de vida no saludable surgen enfermedades no transmisibles o degenerativas.</a:t>
            </a:r>
          </a:p>
          <a:p>
            <a:pPr marL="457200" lvl="0" indent="-304800" algn="just" rtl="0">
              <a:spcBef>
                <a:spcPts val="0"/>
              </a:spcBef>
              <a:spcAft>
                <a:spcPts val="0"/>
              </a:spcAft>
              <a:buSzPts val="1200"/>
              <a:buFont typeface="Times New Roman"/>
              <a:buChar char="●"/>
            </a:pPr>
            <a:endParaRPr lang="es-ES" dirty="0">
              <a:latin typeface="+mn-lt"/>
              <a:cs typeface="Times New Roman" panose="02020603050405020304" pitchFamily="18" charset="0"/>
            </a:endParaRPr>
          </a:p>
          <a:p>
            <a:pPr marL="457200" lvl="0" indent="-304800" algn="just" rtl="0">
              <a:spcBef>
                <a:spcPts val="0"/>
              </a:spcBef>
              <a:spcAft>
                <a:spcPts val="0"/>
              </a:spcAft>
              <a:buSzPts val="1200"/>
              <a:buFont typeface="Times New Roman"/>
              <a:buChar char="●"/>
            </a:pPr>
            <a:r>
              <a:rPr lang="es-ES" dirty="0">
                <a:effectLst/>
                <a:latin typeface="+mn-lt"/>
                <a:ea typeface="Calibri" panose="020F0502020204030204" pitchFamily="34" charset="0"/>
              </a:rPr>
              <a:t>Este problema sucede en universitarios del Perú y de todo el mundo y esto incluye la UNAJMA, los estudiantes universitarios adoptan estilos de vida no saludables en los aspectos de Alimentación, Actividad Física y Psicológico.</a:t>
            </a:r>
            <a:endParaRPr sz="1100" dirty="0">
              <a:latin typeface="+mn-lt"/>
              <a:cs typeface="Times New Roman" panose="02020603050405020304" pitchFamily="18" charset="0"/>
            </a:endParaRPr>
          </a:p>
        </p:txBody>
      </p:sp>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261650" y="274890"/>
            <a:ext cx="6658134" cy="282033"/>
          </a:xfrm>
        </p:spPr>
        <p:txBody>
          <a:bodyPr>
            <a:noAutofit/>
          </a:bodyPr>
          <a:lstStyle/>
          <a:p>
            <a:r>
              <a:rPr lang="es-ES" sz="3600" dirty="0"/>
              <a:t>CAPÍTULO I: Planteamiento del problema</a:t>
            </a:r>
            <a:endParaRPr lang="es-PE" sz="3600" dirty="0"/>
          </a:p>
        </p:txBody>
      </p:sp>
      <p:pic>
        <p:nvPicPr>
          <p:cNvPr id="7" name="Imagen 6">
            <a:extLst>
              <a:ext uri="{FF2B5EF4-FFF2-40B4-BE49-F238E27FC236}">
                <a16:creationId xmlns:a16="http://schemas.microsoft.com/office/drawing/2014/main" id="{0010B16D-4554-4D1C-8EC0-04C0BD227955}"/>
              </a:ext>
            </a:extLst>
          </p:cNvPr>
          <p:cNvPicPr>
            <a:picLocks noChangeAspect="1"/>
          </p:cNvPicPr>
          <p:nvPr/>
        </p:nvPicPr>
        <p:blipFill>
          <a:blip r:embed="rId3"/>
          <a:stretch>
            <a:fillRect/>
          </a:stretch>
        </p:blipFill>
        <p:spPr>
          <a:xfrm>
            <a:off x="6781800" y="1878331"/>
            <a:ext cx="1928285" cy="1904384"/>
          </a:xfrm>
          <a:prstGeom prst="rect">
            <a:avLst/>
          </a:prstGeom>
        </p:spPr>
      </p:pic>
      <p:sp>
        <p:nvSpPr>
          <p:cNvPr id="6" name="CuadroTexto 5">
            <a:extLst>
              <a:ext uri="{FF2B5EF4-FFF2-40B4-BE49-F238E27FC236}">
                <a16:creationId xmlns:a16="http://schemas.microsoft.com/office/drawing/2014/main" id="{F6953F41-AC19-4332-AD42-1017F2BEDDA0}"/>
              </a:ext>
            </a:extLst>
          </p:cNvPr>
          <p:cNvSpPr txBox="1"/>
          <p:nvPr/>
        </p:nvSpPr>
        <p:spPr>
          <a:xfrm>
            <a:off x="319315" y="724446"/>
            <a:ext cx="4572000" cy="307777"/>
          </a:xfrm>
          <a:prstGeom prst="rect">
            <a:avLst/>
          </a:prstGeom>
          <a:noFill/>
        </p:spPr>
        <p:txBody>
          <a:bodyPr wrap="square">
            <a:spAutoFit/>
          </a:bodyPr>
          <a:lstStyle/>
          <a:p>
            <a:r>
              <a:rPr lang="es-MX" sz="1400" b="1" dirty="0">
                <a:solidFill>
                  <a:schemeClr val="bg1"/>
                </a:solidFill>
                <a:effectLst/>
                <a:latin typeface="Arial" panose="020B0604020202020204" pitchFamily="34" charset="0"/>
                <a:ea typeface="Century Gothic" panose="020B0502020202020204" pitchFamily="34" charset="0"/>
                <a:cs typeface="Arial" panose="020B0604020202020204" pitchFamily="34" charset="0"/>
              </a:rPr>
              <a:t>Descripción</a:t>
            </a:r>
            <a:r>
              <a:rPr lang="es-MX" sz="1400" dirty="0">
                <a:solidFill>
                  <a:schemeClr val="bg1"/>
                </a:solidFill>
                <a:effectLst/>
                <a:latin typeface="Arial" panose="020B0604020202020204" pitchFamily="34" charset="0"/>
                <a:ea typeface="Century Gothic" panose="020B0502020202020204" pitchFamily="34" charset="0"/>
                <a:cs typeface="Arial" panose="020B0604020202020204" pitchFamily="34" charset="0"/>
              </a:rPr>
              <a:t> </a:t>
            </a:r>
            <a:r>
              <a:rPr lang="es-MX" sz="1400" b="1" dirty="0">
                <a:solidFill>
                  <a:schemeClr val="bg1"/>
                </a:solidFill>
                <a:effectLst/>
                <a:latin typeface="Arial" panose="020B0604020202020204" pitchFamily="34" charset="0"/>
                <a:ea typeface="Century Gothic" panose="020B0502020202020204" pitchFamily="34" charset="0"/>
                <a:cs typeface="Arial" panose="020B0604020202020204" pitchFamily="34" charset="0"/>
              </a:rPr>
              <a:t>del</a:t>
            </a:r>
            <a:r>
              <a:rPr lang="es-MX" sz="1400" dirty="0">
                <a:solidFill>
                  <a:schemeClr val="bg1"/>
                </a:solidFill>
                <a:effectLst/>
                <a:latin typeface="Arial" panose="020B0604020202020204" pitchFamily="34" charset="0"/>
                <a:ea typeface="Century Gothic" panose="020B0502020202020204" pitchFamily="34" charset="0"/>
                <a:cs typeface="Arial" panose="020B0604020202020204" pitchFamily="34" charset="0"/>
              </a:rPr>
              <a:t> </a:t>
            </a:r>
            <a:r>
              <a:rPr lang="es-MX" sz="1400" b="1" dirty="0">
                <a:solidFill>
                  <a:schemeClr val="bg1"/>
                </a:solidFill>
                <a:effectLst/>
                <a:latin typeface="Arial" panose="020B0604020202020204" pitchFamily="34" charset="0"/>
                <a:ea typeface="Century Gothic" panose="020B0502020202020204" pitchFamily="34" charset="0"/>
                <a:cs typeface="Arial" panose="020B0604020202020204" pitchFamily="34" charset="0"/>
              </a:rPr>
              <a:t>Problema</a:t>
            </a:r>
            <a:endParaRPr lang="es-PE"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6511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74" name="Google Shape;74;p15"/>
          <p:cNvSpPr/>
          <p:nvPr/>
        </p:nvSpPr>
        <p:spPr>
          <a:xfrm>
            <a:off x="110149" y="434340"/>
            <a:ext cx="2679434" cy="4349695"/>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algn="just">
              <a:spcAft>
                <a:spcPts val="800"/>
              </a:spcAft>
            </a:pPr>
            <a:r>
              <a:rPr lang="es-PE" b="1" i="1" dirty="0"/>
              <a:t>Selección de Características: </a:t>
            </a:r>
            <a:r>
              <a:rPr lang="es-PE" dirty="0"/>
              <a:t>Seleccionar aquellas variables de entrada que tienen mayor correlación con la variable de salida a través del método de filtros de correlación:</a:t>
            </a:r>
          </a:p>
          <a:p>
            <a:pPr algn="just">
              <a:spcAft>
                <a:spcPts val="800"/>
              </a:spcAft>
            </a:pPr>
            <a:r>
              <a:rPr lang="es-PE" dirty="0" err="1"/>
              <a:t>v_frutas</a:t>
            </a:r>
            <a:r>
              <a:rPr lang="es-PE" dirty="0"/>
              <a:t> = verduras y frutas</a:t>
            </a:r>
          </a:p>
          <a:p>
            <a:pPr algn="just">
              <a:spcAft>
                <a:spcPts val="800"/>
              </a:spcAft>
            </a:pPr>
            <a:r>
              <a:rPr lang="es-PE" dirty="0" err="1"/>
              <a:t>r_grasas</a:t>
            </a:r>
            <a:r>
              <a:rPr lang="es-PE" dirty="0"/>
              <a:t> = restricción de grasas </a:t>
            </a:r>
          </a:p>
          <a:p>
            <a:pPr algn="just">
              <a:spcAft>
                <a:spcPts val="800"/>
              </a:spcAft>
            </a:pPr>
            <a:r>
              <a:rPr lang="es-PE" dirty="0" err="1"/>
              <a:t>l_etiquetas</a:t>
            </a:r>
            <a:r>
              <a:rPr lang="es-PE" dirty="0"/>
              <a:t> = lectura de etiquetas </a:t>
            </a:r>
          </a:p>
          <a:p>
            <a:pPr algn="just">
              <a:spcAft>
                <a:spcPts val="800"/>
              </a:spcAft>
            </a:pPr>
            <a:r>
              <a:rPr lang="es-PE" dirty="0" err="1"/>
              <a:t>b_alcohólicas</a:t>
            </a:r>
            <a:r>
              <a:rPr lang="es-PE" dirty="0"/>
              <a:t> = bebidas alcohólicas </a:t>
            </a:r>
          </a:p>
          <a:p>
            <a:pPr algn="just">
              <a:spcAft>
                <a:spcPts val="800"/>
              </a:spcAft>
            </a:pPr>
            <a:r>
              <a:rPr lang="es-PE" dirty="0"/>
              <a:t>agua = beber agua</a:t>
            </a:r>
          </a:p>
          <a:p>
            <a:pPr algn="just">
              <a:spcAft>
                <a:spcPts val="800"/>
              </a:spcAft>
            </a:pPr>
            <a:r>
              <a:rPr lang="es-PE" dirty="0" err="1"/>
              <a:t>comer_deshoras</a:t>
            </a:r>
            <a:r>
              <a:rPr lang="es-PE" dirty="0"/>
              <a:t> = comer a deshoras</a:t>
            </a:r>
          </a:p>
        </p:txBody>
      </p:sp>
      <p:pic>
        <p:nvPicPr>
          <p:cNvPr id="4" name="Imagen 3">
            <a:extLst>
              <a:ext uri="{FF2B5EF4-FFF2-40B4-BE49-F238E27FC236}">
                <a16:creationId xmlns:a16="http://schemas.microsoft.com/office/drawing/2014/main" id="{F21C34D1-10D0-4697-B931-8284D00CCC6B}"/>
              </a:ext>
            </a:extLst>
          </p:cNvPr>
          <p:cNvPicPr>
            <a:picLocks noChangeAspect="1"/>
          </p:cNvPicPr>
          <p:nvPr/>
        </p:nvPicPr>
        <p:blipFill>
          <a:blip r:embed="rId3"/>
          <a:stretch>
            <a:fillRect/>
          </a:stretch>
        </p:blipFill>
        <p:spPr>
          <a:xfrm>
            <a:off x="2902226" y="434340"/>
            <a:ext cx="6131625" cy="4655820"/>
          </a:xfrm>
          <a:prstGeom prst="rect">
            <a:avLst/>
          </a:prstGeom>
        </p:spPr>
      </p:pic>
      <p:pic>
        <p:nvPicPr>
          <p:cNvPr id="5" name="Google Shape;59;p13">
            <a:extLst>
              <a:ext uri="{FF2B5EF4-FFF2-40B4-BE49-F238E27FC236}">
                <a16:creationId xmlns:a16="http://schemas.microsoft.com/office/drawing/2014/main" id="{447B553C-454E-4EF1-8D06-EC0F368C849C}"/>
              </a:ext>
            </a:extLst>
          </p:cNvPr>
          <p:cNvPicPr preferRelativeResize="0"/>
          <p:nvPr/>
        </p:nvPicPr>
        <p:blipFill>
          <a:blip r:embed="rId4">
            <a:alphaModFix/>
          </a:blip>
          <a:stretch>
            <a:fillRect/>
          </a:stretch>
        </p:blipFill>
        <p:spPr>
          <a:xfrm>
            <a:off x="8176260" y="4276146"/>
            <a:ext cx="769435" cy="585414"/>
          </a:xfrm>
          <a:prstGeom prst="rect">
            <a:avLst/>
          </a:prstGeom>
          <a:noFill/>
          <a:ln>
            <a:noFill/>
          </a:ln>
        </p:spPr>
      </p:pic>
      <p:sp>
        <p:nvSpPr>
          <p:cNvPr id="8" name="Título 2">
            <a:extLst>
              <a:ext uri="{FF2B5EF4-FFF2-40B4-BE49-F238E27FC236}">
                <a16:creationId xmlns:a16="http://schemas.microsoft.com/office/drawing/2014/main" id="{428301EC-38E5-49A2-85F0-DFB11C04A674}"/>
              </a:ext>
            </a:extLst>
          </p:cNvPr>
          <p:cNvSpPr txBox="1">
            <a:spLocks/>
          </p:cNvSpPr>
          <p:nvPr/>
        </p:nvSpPr>
        <p:spPr>
          <a:xfrm>
            <a:off x="0" y="77432"/>
            <a:ext cx="6883851"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2800" dirty="0">
                <a:latin typeface="Amatic SC" panose="00000500000000000000" pitchFamily="2" charset="-79"/>
                <a:ea typeface="Century Gothic" panose="020B0502020202020204" pitchFamily="34" charset="0"/>
                <a:cs typeface="Amatic SC" panose="00000500000000000000" pitchFamily="2" charset="-79"/>
              </a:rPr>
              <a:t>CAPITULO IV: METODOLOGÍA DE INVESTIGACIÓN</a:t>
            </a:r>
            <a:endParaRPr lang="es-PE" sz="4800" dirty="0">
              <a:latin typeface="Amatic SC" panose="00000500000000000000" pitchFamily="2" charset="-79"/>
              <a:cs typeface="Amatic SC" panose="00000500000000000000" pitchFamily="2" charset="-79"/>
            </a:endParaRPr>
          </a:p>
        </p:txBody>
      </p:sp>
    </p:spTree>
    <p:extLst>
      <p:ext uri="{BB962C8B-B14F-4D97-AF65-F5344CB8AC3E}">
        <p14:creationId xmlns:p14="http://schemas.microsoft.com/office/powerpoint/2010/main" val="549917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74" name="Google Shape;74;p15"/>
          <p:cNvSpPr/>
          <p:nvPr/>
        </p:nvSpPr>
        <p:spPr>
          <a:xfrm>
            <a:off x="233260" y="1154430"/>
            <a:ext cx="2679434" cy="3063239"/>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algn="just">
              <a:spcAft>
                <a:spcPts val="800"/>
              </a:spcAft>
            </a:pPr>
            <a:r>
              <a:rPr lang="es-PE" b="1" i="1" dirty="0"/>
              <a:t>Selección de Características: </a:t>
            </a:r>
            <a:r>
              <a:rPr lang="es-PE" dirty="0"/>
              <a:t>Se realizó el filtro de los atributos con un grado de correlación mayor a 0.5 para este caso:</a:t>
            </a:r>
          </a:p>
          <a:p>
            <a:pPr algn="just">
              <a:spcAft>
                <a:spcPts val="800"/>
              </a:spcAft>
            </a:pPr>
            <a:r>
              <a:rPr lang="es-PE" dirty="0" err="1"/>
              <a:t>a_moderadas</a:t>
            </a:r>
            <a:r>
              <a:rPr lang="es-PE" dirty="0"/>
              <a:t> = Aeróbicas moderadas </a:t>
            </a:r>
          </a:p>
          <a:p>
            <a:pPr algn="just">
              <a:spcAft>
                <a:spcPts val="800"/>
              </a:spcAft>
            </a:pPr>
            <a:r>
              <a:rPr lang="es-PE" dirty="0"/>
              <a:t> </a:t>
            </a:r>
            <a:r>
              <a:rPr lang="es-PE" dirty="0" err="1"/>
              <a:t>a_intensas</a:t>
            </a:r>
            <a:r>
              <a:rPr lang="es-PE" dirty="0"/>
              <a:t> = Aeróbicas intensas </a:t>
            </a:r>
          </a:p>
          <a:p>
            <a:pPr algn="just">
              <a:spcAft>
                <a:spcPts val="800"/>
              </a:spcAft>
            </a:pPr>
            <a:r>
              <a:rPr lang="es-PE" dirty="0" err="1"/>
              <a:t>f_muscular</a:t>
            </a:r>
            <a:r>
              <a:rPr lang="es-PE" dirty="0"/>
              <a:t> = Fortalecimiento muscular</a:t>
            </a:r>
          </a:p>
          <a:p>
            <a:pPr algn="just">
              <a:spcAft>
                <a:spcPts val="800"/>
              </a:spcAft>
            </a:pPr>
            <a:r>
              <a:rPr lang="es-PE" dirty="0" err="1"/>
              <a:t>f_tendones</a:t>
            </a:r>
            <a:r>
              <a:rPr lang="es-PE" dirty="0"/>
              <a:t> = Flexibilidad</a:t>
            </a:r>
          </a:p>
        </p:txBody>
      </p:sp>
      <p:pic>
        <p:nvPicPr>
          <p:cNvPr id="5" name="Imagen 4">
            <a:extLst>
              <a:ext uri="{FF2B5EF4-FFF2-40B4-BE49-F238E27FC236}">
                <a16:creationId xmlns:a16="http://schemas.microsoft.com/office/drawing/2014/main" id="{BDFF537A-3998-40D3-BAAD-153A624D9956}"/>
              </a:ext>
            </a:extLst>
          </p:cNvPr>
          <p:cNvPicPr>
            <a:picLocks noChangeAspect="1"/>
          </p:cNvPicPr>
          <p:nvPr/>
        </p:nvPicPr>
        <p:blipFill>
          <a:blip r:embed="rId3"/>
          <a:stretch>
            <a:fillRect/>
          </a:stretch>
        </p:blipFill>
        <p:spPr>
          <a:xfrm>
            <a:off x="3107758" y="525779"/>
            <a:ext cx="5661262" cy="4320540"/>
          </a:xfrm>
          <a:prstGeom prst="rect">
            <a:avLst/>
          </a:prstGeom>
        </p:spPr>
      </p:pic>
      <p:pic>
        <p:nvPicPr>
          <p:cNvPr id="7" name="Google Shape;59;p13">
            <a:extLst>
              <a:ext uri="{FF2B5EF4-FFF2-40B4-BE49-F238E27FC236}">
                <a16:creationId xmlns:a16="http://schemas.microsoft.com/office/drawing/2014/main" id="{AA5F2139-B475-4B75-8B56-02AF0E2CB69F}"/>
              </a:ext>
            </a:extLst>
          </p:cNvPr>
          <p:cNvPicPr preferRelativeResize="0"/>
          <p:nvPr/>
        </p:nvPicPr>
        <p:blipFill>
          <a:blip r:embed="rId4">
            <a:alphaModFix/>
          </a:blip>
          <a:stretch>
            <a:fillRect/>
          </a:stretch>
        </p:blipFill>
        <p:spPr>
          <a:xfrm>
            <a:off x="8138160" y="4332634"/>
            <a:ext cx="708475" cy="570173"/>
          </a:xfrm>
          <a:prstGeom prst="rect">
            <a:avLst/>
          </a:prstGeom>
          <a:noFill/>
          <a:ln>
            <a:noFill/>
          </a:ln>
        </p:spPr>
      </p:pic>
      <p:sp>
        <p:nvSpPr>
          <p:cNvPr id="10" name="Título 2">
            <a:extLst>
              <a:ext uri="{FF2B5EF4-FFF2-40B4-BE49-F238E27FC236}">
                <a16:creationId xmlns:a16="http://schemas.microsoft.com/office/drawing/2014/main" id="{BD919373-40B6-46F2-88E2-5DB74DD6B4F2}"/>
              </a:ext>
            </a:extLst>
          </p:cNvPr>
          <p:cNvSpPr txBox="1">
            <a:spLocks/>
          </p:cNvSpPr>
          <p:nvPr/>
        </p:nvSpPr>
        <p:spPr>
          <a:xfrm>
            <a:off x="0" y="77432"/>
            <a:ext cx="6883851"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2800" dirty="0">
                <a:latin typeface="Amatic SC" panose="00000500000000000000" pitchFamily="2" charset="-79"/>
                <a:ea typeface="Century Gothic" panose="020B0502020202020204" pitchFamily="34" charset="0"/>
                <a:cs typeface="Amatic SC" panose="00000500000000000000" pitchFamily="2" charset="-79"/>
              </a:rPr>
              <a:t>CAPITULO IV: METODOLOGÍA DE INVESTIGACIÓN</a:t>
            </a:r>
            <a:endParaRPr lang="es-PE" sz="4800" dirty="0">
              <a:latin typeface="Amatic SC" panose="00000500000000000000" pitchFamily="2" charset="-79"/>
              <a:cs typeface="Amatic SC" panose="00000500000000000000" pitchFamily="2" charset="-79"/>
            </a:endParaRPr>
          </a:p>
        </p:txBody>
      </p:sp>
    </p:spTree>
    <p:extLst>
      <p:ext uri="{BB962C8B-B14F-4D97-AF65-F5344CB8AC3E}">
        <p14:creationId xmlns:p14="http://schemas.microsoft.com/office/powerpoint/2010/main" val="1237283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74" name="Google Shape;74;p15"/>
          <p:cNvSpPr/>
          <p:nvPr/>
        </p:nvSpPr>
        <p:spPr>
          <a:xfrm>
            <a:off x="172300" y="1356359"/>
            <a:ext cx="2679434" cy="2575561"/>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algn="just">
              <a:spcAft>
                <a:spcPts val="800"/>
              </a:spcAft>
            </a:pPr>
            <a:r>
              <a:rPr lang="es-PE" b="1" i="1" dirty="0"/>
              <a:t>Selección de Características: </a:t>
            </a:r>
            <a:r>
              <a:rPr lang="es-PE" dirty="0"/>
              <a:t>Se realizó el filtro de los atributos con un grado de correlación mayor a 0.4 para este caso:</a:t>
            </a:r>
          </a:p>
          <a:p>
            <a:pPr algn="just">
              <a:spcAft>
                <a:spcPts val="800"/>
              </a:spcAft>
            </a:pPr>
            <a:endParaRPr lang="es-PE" dirty="0"/>
          </a:p>
          <a:p>
            <a:pPr marL="285750" indent="-285750" algn="just">
              <a:spcAft>
                <a:spcPts val="800"/>
              </a:spcAft>
              <a:buFontTx/>
              <a:buChar char="-"/>
            </a:pPr>
            <a:r>
              <a:rPr lang="es-PE" dirty="0" err="1"/>
              <a:t>s_academica</a:t>
            </a:r>
            <a:r>
              <a:rPr lang="es-PE" dirty="0"/>
              <a:t> = Sobrecarga académica</a:t>
            </a:r>
          </a:p>
          <a:p>
            <a:pPr marL="285750" indent="-285750" algn="just">
              <a:spcAft>
                <a:spcPts val="800"/>
              </a:spcAft>
              <a:buFontTx/>
              <a:buChar char="-"/>
            </a:pPr>
            <a:r>
              <a:rPr lang="es-PE" dirty="0" err="1"/>
              <a:t>c_espacios</a:t>
            </a:r>
            <a:r>
              <a:rPr lang="es-PE" dirty="0"/>
              <a:t> = Crear espacios</a:t>
            </a:r>
          </a:p>
        </p:txBody>
      </p:sp>
      <p:pic>
        <p:nvPicPr>
          <p:cNvPr id="4" name="Imagen 3">
            <a:extLst>
              <a:ext uri="{FF2B5EF4-FFF2-40B4-BE49-F238E27FC236}">
                <a16:creationId xmlns:a16="http://schemas.microsoft.com/office/drawing/2014/main" id="{A7186281-4A27-4BE5-A084-8422227573BE}"/>
              </a:ext>
            </a:extLst>
          </p:cNvPr>
          <p:cNvPicPr>
            <a:picLocks noChangeAspect="1"/>
          </p:cNvPicPr>
          <p:nvPr/>
        </p:nvPicPr>
        <p:blipFill>
          <a:blip r:embed="rId3"/>
          <a:stretch>
            <a:fillRect/>
          </a:stretch>
        </p:blipFill>
        <p:spPr>
          <a:xfrm>
            <a:off x="3002280" y="403860"/>
            <a:ext cx="5666050" cy="4589012"/>
          </a:xfrm>
          <a:prstGeom prst="rect">
            <a:avLst/>
          </a:prstGeom>
        </p:spPr>
      </p:pic>
      <p:pic>
        <p:nvPicPr>
          <p:cNvPr id="7" name="Google Shape;59;p13">
            <a:extLst>
              <a:ext uri="{FF2B5EF4-FFF2-40B4-BE49-F238E27FC236}">
                <a16:creationId xmlns:a16="http://schemas.microsoft.com/office/drawing/2014/main" id="{43453FED-2E9F-4AE3-93C4-A9044D9A731B}"/>
              </a:ext>
            </a:extLst>
          </p:cNvPr>
          <p:cNvPicPr preferRelativeResize="0"/>
          <p:nvPr/>
        </p:nvPicPr>
        <p:blipFill>
          <a:blip r:embed="rId4">
            <a:alphaModFix/>
          </a:blip>
          <a:stretch>
            <a:fillRect/>
          </a:stretch>
        </p:blipFill>
        <p:spPr>
          <a:xfrm>
            <a:off x="8031297" y="4434840"/>
            <a:ext cx="787580" cy="583768"/>
          </a:xfrm>
          <a:prstGeom prst="rect">
            <a:avLst/>
          </a:prstGeom>
          <a:noFill/>
          <a:ln>
            <a:noFill/>
          </a:ln>
        </p:spPr>
      </p:pic>
      <p:sp>
        <p:nvSpPr>
          <p:cNvPr id="10" name="Título 2">
            <a:extLst>
              <a:ext uri="{FF2B5EF4-FFF2-40B4-BE49-F238E27FC236}">
                <a16:creationId xmlns:a16="http://schemas.microsoft.com/office/drawing/2014/main" id="{FE465A9B-678D-4E7A-A29E-CB636E14F26B}"/>
              </a:ext>
            </a:extLst>
          </p:cNvPr>
          <p:cNvSpPr txBox="1">
            <a:spLocks/>
          </p:cNvSpPr>
          <p:nvPr/>
        </p:nvSpPr>
        <p:spPr>
          <a:xfrm>
            <a:off x="0" y="77432"/>
            <a:ext cx="6883851"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2800" dirty="0">
                <a:latin typeface="Amatic SC" panose="00000500000000000000" pitchFamily="2" charset="-79"/>
                <a:ea typeface="Century Gothic" panose="020B0502020202020204" pitchFamily="34" charset="0"/>
                <a:cs typeface="Amatic SC" panose="00000500000000000000" pitchFamily="2" charset="-79"/>
              </a:rPr>
              <a:t>CAPITULO IV: METODOLOGÍA DE INVESTIGACIÓN</a:t>
            </a:r>
            <a:endParaRPr lang="es-PE" sz="4800" dirty="0">
              <a:latin typeface="Amatic SC" panose="00000500000000000000" pitchFamily="2" charset="-79"/>
              <a:cs typeface="Amatic SC" panose="00000500000000000000" pitchFamily="2" charset="-79"/>
            </a:endParaRPr>
          </a:p>
        </p:txBody>
      </p:sp>
    </p:spTree>
    <p:extLst>
      <p:ext uri="{BB962C8B-B14F-4D97-AF65-F5344CB8AC3E}">
        <p14:creationId xmlns:p14="http://schemas.microsoft.com/office/powerpoint/2010/main" val="3912239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74" name="Google Shape;74;p15"/>
          <p:cNvSpPr/>
          <p:nvPr/>
        </p:nvSpPr>
        <p:spPr>
          <a:xfrm>
            <a:off x="362800" y="1264921"/>
            <a:ext cx="4084320" cy="282702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algn="just">
              <a:spcAft>
                <a:spcPts val="800"/>
              </a:spcAft>
            </a:pPr>
            <a:r>
              <a:rPr lang="es-PE" b="1" dirty="0"/>
              <a:t>Etapa III: Generación del modelo predictivo</a:t>
            </a:r>
          </a:p>
          <a:p>
            <a:pPr algn="just">
              <a:spcAft>
                <a:spcPts val="800"/>
              </a:spcAft>
            </a:pPr>
            <a:r>
              <a:rPr lang="es-PE" b="1" dirty="0"/>
              <a:t>Etapa IV: Interpretación y evaluación </a:t>
            </a:r>
          </a:p>
          <a:p>
            <a:pPr algn="just">
              <a:spcAft>
                <a:spcPts val="800"/>
              </a:spcAft>
            </a:pPr>
            <a:endParaRPr lang="es-PE" b="1" dirty="0"/>
          </a:p>
          <a:p>
            <a:pPr algn="just">
              <a:spcAft>
                <a:spcPts val="800"/>
              </a:spcAft>
            </a:pPr>
            <a:r>
              <a:rPr lang="es-PE" b="1" dirty="0"/>
              <a:t>Técnicas de Recolección de Datos</a:t>
            </a:r>
          </a:p>
          <a:p>
            <a:pPr marL="285750" indent="-285750" algn="just">
              <a:spcAft>
                <a:spcPts val="800"/>
              </a:spcAft>
              <a:buFontTx/>
              <a:buChar char="-"/>
            </a:pPr>
            <a:r>
              <a:rPr lang="es-PE" dirty="0"/>
              <a:t>Empleó la técnica de la encuesta.</a:t>
            </a:r>
          </a:p>
          <a:p>
            <a:pPr marL="285750" indent="-285750" algn="just">
              <a:spcAft>
                <a:spcPts val="800"/>
              </a:spcAft>
              <a:buFontTx/>
              <a:buChar char="-"/>
            </a:pPr>
            <a:r>
              <a:rPr lang="es-PE" dirty="0"/>
              <a:t>Escala de valoración de Baremo.</a:t>
            </a:r>
          </a:p>
        </p:txBody>
      </p:sp>
      <p:pic>
        <p:nvPicPr>
          <p:cNvPr id="5" name="Imagen 4">
            <a:extLst>
              <a:ext uri="{FF2B5EF4-FFF2-40B4-BE49-F238E27FC236}">
                <a16:creationId xmlns:a16="http://schemas.microsoft.com/office/drawing/2014/main" id="{E24C4058-5098-4036-BF2B-5D22D6F60FF7}"/>
              </a:ext>
            </a:extLst>
          </p:cNvPr>
          <p:cNvPicPr>
            <a:picLocks noChangeAspect="1"/>
          </p:cNvPicPr>
          <p:nvPr/>
        </p:nvPicPr>
        <p:blipFill>
          <a:blip r:embed="rId3"/>
          <a:stretch>
            <a:fillRect/>
          </a:stretch>
        </p:blipFill>
        <p:spPr>
          <a:xfrm>
            <a:off x="4696882" y="1958340"/>
            <a:ext cx="4209200" cy="1424940"/>
          </a:xfrm>
          <a:prstGeom prst="rect">
            <a:avLst/>
          </a:prstGeom>
        </p:spPr>
      </p:pic>
      <p:pic>
        <p:nvPicPr>
          <p:cNvPr id="8" name="Google Shape;59;p13">
            <a:extLst>
              <a:ext uri="{FF2B5EF4-FFF2-40B4-BE49-F238E27FC236}">
                <a16:creationId xmlns:a16="http://schemas.microsoft.com/office/drawing/2014/main" id="{2B85B3AC-62ED-4C3F-A2E8-53678CE9C5A9}"/>
              </a:ext>
            </a:extLst>
          </p:cNvPr>
          <p:cNvPicPr preferRelativeResize="0"/>
          <p:nvPr/>
        </p:nvPicPr>
        <p:blipFill>
          <a:blip r:embed="rId4">
            <a:alphaModFix/>
          </a:blip>
          <a:stretch>
            <a:fillRect/>
          </a:stretch>
        </p:blipFill>
        <p:spPr>
          <a:xfrm>
            <a:off x="8031296" y="4276146"/>
            <a:ext cx="914399" cy="742462"/>
          </a:xfrm>
          <a:prstGeom prst="rect">
            <a:avLst/>
          </a:prstGeom>
          <a:noFill/>
          <a:ln>
            <a:noFill/>
          </a:ln>
        </p:spPr>
      </p:pic>
      <p:sp>
        <p:nvSpPr>
          <p:cNvPr id="11" name="Título 2">
            <a:extLst>
              <a:ext uri="{FF2B5EF4-FFF2-40B4-BE49-F238E27FC236}">
                <a16:creationId xmlns:a16="http://schemas.microsoft.com/office/drawing/2014/main" id="{BD45A060-FA8E-4BAA-B278-AE1FF71480ED}"/>
              </a:ext>
            </a:extLst>
          </p:cNvPr>
          <p:cNvSpPr txBox="1">
            <a:spLocks/>
          </p:cNvSpPr>
          <p:nvPr/>
        </p:nvSpPr>
        <p:spPr>
          <a:xfrm>
            <a:off x="222421" y="231038"/>
            <a:ext cx="6883851"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2800" dirty="0">
                <a:latin typeface="Amatic SC" panose="00000500000000000000" pitchFamily="2" charset="-79"/>
                <a:ea typeface="Century Gothic" panose="020B0502020202020204" pitchFamily="34" charset="0"/>
                <a:cs typeface="Amatic SC" panose="00000500000000000000" pitchFamily="2" charset="-79"/>
              </a:rPr>
              <a:t>CAPITULO IV: METODOLOGÍA DE INVESTIGACIÓN</a:t>
            </a:r>
            <a:endParaRPr lang="es-PE" sz="4800" dirty="0">
              <a:latin typeface="Amatic SC" panose="00000500000000000000" pitchFamily="2" charset="-79"/>
              <a:cs typeface="Amatic SC" panose="00000500000000000000" pitchFamily="2" charset="-79"/>
            </a:endParaRPr>
          </a:p>
        </p:txBody>
      </p:sp>
    </p:spTree>
    <p:extLst>
      <p:ext uri="{BB962C8B-B14F-4D97-AF65-F5344CB8AC3E}">
        <p14:creationId xmlns:p14="http://schemas.microsoft.com/office/powerpoint/2010/main" val="1940425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294220" y="85813"/>
            <a:ext cx="5361250" cy="282033"/>
          </a:xfrm>
        </p:spPr>
        <p:txBody>
          <a:bodyPr>
            <a:noAutofit/>
          </a:bodyPr>
          <a:lstStyle/>
          <a:p>
            <a:r>
              <a:rPr lang="es-ES" sz="2800" dirty="0">
                <a:effectLst/>
                <a:latin typeface="Amatic SC" panose="00000500000000000000" pitchFamily="2" charset="-79"/>
                <a:ea typeface="Century Gothic" panose="020B0502020202020204" pitchFamily="34" charset="0"/>
                <a:cs typeface="Amatic SC" panose="00000500000000000000" pitchFamily="2" charset="-79"/>
              </a:rPr>
              <a:t>CAPÍTULO V: RESULTADOS</a:t>
            </a:r>
            <a:endParaRPr lang="es-PE" sz="4800" dirty="0">
              <a:latin typeface="Amatic SC" panose="00000500000000000000" pitchFamily="2" charset="-79"/>
              <a:cs typeface="Amatic SC" panose="00000500000000000000" pitchFamily="2" charset="-79"/>
            </a:endParaRPr>
          </a:p>
        </p:txBody>
      </p:sp>
      <p:pic>
        <p:nvPicPr>
          <p:cNvPr id="6" name="Imagen 5">
            <a:extLst>
              <a:ext uri="{FF2B5EF4-FFF2-40B4-BE49-F238E27FC236}">
                <a16:creationId xmlns:a16="http://schemas.microsoft.com/office/drawing/2014/main" id="{8F3EEA09-04B5-41AC-B412-1FB1237DD7D5}"/>
              </a:ext>
            </a:extLst>
          </p:cNvPr>
          <p:cNvPicPr/>
          <p:nvPr/>
        </p:nvPicPr>
        <p:blipFill>
          <a:blip r:embed="rId3"/>
          <a:stretch>
            <a:fillRect/>
          </a:stretch>
        </p:blipFill>
        <p:spPr>
          <a:xfrm>
            <a:off x="411893" y="942458"/>
            <a:ext cx="8181880" cy="3548530"/>
          </a:xfrm>
          <a:prstGeom prst="rect">
            <a:avLst/>
          </a:prstGeom>
        </p:spPr>
      </p:pic>
      <p:sp>
        <p:nvSpPr>
          <p:cNvPr id="7" name="CuadroTexto 6">
            <a:extLst>
              <a:ext uri="{FF2B5EF4-FFF2-40B4-BE49-F238E27FC236}">
                <a16:creationId xmlns:a16="http://schemas.microsoft.com/office/drawing/2014/main" id="{DB1E48FA-9E50-49A4-B6D7-80323644D4D3}"/>
              </a:ext>
            </a:extLst>
          </p:cNvPr>
          <p:cNvSpPr txBox="1"/>
          <p:nvPr/>
        </p:nvSpPr>
        <p:spPr>
          <a:xfrm>
            <a:off x="323216" y="4490988"/>
            <a:ext cx="8043544" cy="548868"/>
          </a:xfrm>
          <a:prstGeom prst="rect">
            <a:avLst/>
          </a:prstGeom>
          <a:noFill/>
        </p:spPr>
        <p:txBody>
          <a:bodyPr wrap="square">
            <a:spAutoFit/>
          </a:bodyPr>
          <a:lstStyle/>
          <a:p>
            <a:pPr algn="just">
              <a:spcAft>
                <a:spcPts val="800"/>
              </a:spcAft>
            </a:pPr>
            <a:r>
              <a:rPr lang="es-PE" sz="1100" dirty="0">
                <a:solidFill>
                  <a:schemeClr val="bg1"/>
                </a:solidFill>
              </a:rPr>
              <a:t>Fuente: Elaboración Propia</a:t>
            </a:r>
          </a:p>
          <a:p>
            <a:pPr algn="just">
              <a:spcAft>
                <a:spcPts val="800"/>
              </a:spcAft>
            </a:pPr>
            <a:r>
              <a:rPr lang="es-PE" sz="1200" i="1" dirty="0">
                <a:solidFill>
                  <a:schemeClr val="bg1"/>
                </a:solidFill>
              </a:rPr>
              <a:t>Datos en Google </a:t>
            </a:r>
            <a:r>
              <a:rPr lang="es-PE" sz="1200" i="1" dirty="0" err="1">
                <a:solidFill>
                  <a:schemeClr val="bg1"/>
                </a:solidFill>
              </a:rPr>
              <a:t>Colab</a:t>
            </a:r>
            <a:r>
              <a:rPr lang="es-PE" sz="1200" i="1" dirty="0">
                <a:solidFill>
                  <a:schemeClr val="bg1"/>
                </a:solidFill>
              </a:rPr>
              <a:t>, a estos datos se les conoce como características o variables de entrada.</a:t>
            </a:r>
          </a:p>
        </p:txBody>
      </p:sp>
      <p:sp>
        <p:nvSpPr>
          <p:cNvPr id="9" name="CuadroTexto 8">
            <a:extLst>
              <a:ext uri="{FF2B5EF4-FFF2-40B4-BE49-F238E27FC236}">
                <a16:creationId xmlns:a16="http://schemas.microsoft.com/office/drawing/2014/main" id="{2E62F4CE-59F8-49D6-847E-F39A69F33754}"/>
              </a:ext>
            </a:extLst>
          </p:cNvPr>
          <p:cNvSpPr txBox="1"/>
          <p:nvPr/>
        </p:nvSpPr>
        <p:spPr>
          <a:xfrm>
            <a:off x="-568325" y="652512"/>
            <a:ext cx="6911461" cy="307777"/>
          </a:xfrm>
          <a:prstGeom prst="rect">
            <a:avLst/>
          </a:prstGeom>
          <a:noFill/>
        </p:spPr>
        <p:txBody>
          <a:bodyPr wrap="square">
            <a:spAutoFit/>
          </a:bodyPr>
          <a:lstStyle/>
          <a:p>
            <a:pPr marL="431800" indent="449580" algn="just">
              <a:spcAft>
                <a:spcPts val="600"/>
              </a:spcAft>
            </a:pP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Figura 16. Variables de entrada (</a:t>
            </a:r>
            <a:r>
              <a:rPr lang="es-MX" sz="1400" i="1" dirty="0" err="1">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features</a:t>
            </a: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 de la Alimentación en Google </a:t>
            </a:r>
            <a:r>
              <a:rPr lang="es-MX" sz="1400" i="1" dirty="0" err="1">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Colab</a:t>
            </a:r>
            <a:endParaRPr lang="es-PE"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endParaRPr>
          </a:p>
        </p:txBody>
      </p:sp>
      <p:pic>
        <p:nvPicPr>
          <p:cNvPr id="10" name="Google Shape;59;p13">
            <a:extLst>
              <a:ext uri="{FF2B5EF4-FFF2-40B4-BE49-F238E27FC236}">
                <a16:creationId xmlns:a16="http://schemas.microsoft.com/office/drawing/2014/main" id="{34C2E9C7-272A-4EAF-B015-2D45974FBD42}"/>
              </a:ext>
            </a:extLst>
          </p:cNvPr>
          <p:cNvPicPr preferRelativeResize="0"/>
          <p:nvPr/>
        </p:nvPicPr>
        <p:blipFill>
          <a:blip r:embed="rId4">
            <a:alphaModFix/>
          </a:blip>
          <a:stretch>
            <a:fillRect/>
          </a:stretch>
        </p:blipFill>
        <p:spPr>
          <a:xfrm>
            <a:off x="8366760" y="4490988"/>
            <a:ext cx="609415" cy="548868"/>
          </a:xfrm>
          <a:prstGeom prst="rect">
            <a:avLst/>
          </a:prstGeom>
          <a:noFill/>
          <a:ln>
            <a:noFill/>
          </a:ln>
        </p:spPr>
      </p:pic>
      <p:sp>
        <p:nvSpPr>
          <p:cNvPr id="11" name="Título 2">
            <a:extLst>
              <a:ext uri="{FF2B5EF4-FFF2-40B4-BE49-F238E27FC236}">
                <a16:creationId xmlns:a16="http://schemas.microsoft.com/office/drawing/2014/main" id="{B0239F72-BCD9-4B66-984B-730B86F790E6}"/>
              </a:ext>
            </a:extLst>
          </p:cNvPr>
          <p:cNvSpPr txBox="1">
            <a:spLocks/>
          </p:cNvSpPr>
          <p:nvPr/>
        </p:nvSpPr>
        <p:spPr>
          <a:xfrm>
            <a:off x="294220" y="360247"/>
            <a:ext cx="5361250"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1400" dirty="0">
                <a:latin typeface="Arial" panose="020B0604020202020204" pitchFamily="34" charset="0"/>
                <a:cs typeface="Arial" panose="020B0604020202020204" pitchFamily="34" charset="0"/>
              </a:rPr>
              <a:t>Descripción de la solución desarrollada</a:t>
            </a:r>
            <a:endParaRPr lang="es-PE"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7465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2" name="Rectangle 2">
            <a:extLst>
              <a:ext uri="{FF2B5EF4-FFF2-40B4-BE49-F238E27FC236}">
                <a16:creationId xmlns:a16="http://schemas.microsoft.com/office/drawing/2014/main" id="{F2992F99-BB97-49DB-B622-FD697BA816C7}"/>
              </a:ext>
            </a:extLst>
          </p:cNvPr>
          <p:cNvSpPr>
            <a:spLocks noChangeArrowheads="1"/>
          </p:cNvSpPr>
          <p:nvPr/>
        </p:nvSpPr>
        <p:spPr bwMode="auto">
          <a:xfrm>
            <a:off x="-147251" y="965063"/>
            <a:ext cx="653034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49263" algn="l" defTabSz="914400" rtl="0" eaLnBrk="0" fontAlgn="base" latinLnBrk="0" hangingPunct="0">
              <a:lnSpc>
                <a:spcPct val="100000"/>
              </a:lnSpc>
              <a:spcBef>
                <a:spcPct val="0"/>
              </a:spcBef>
              <a:spcAft>
                <a:spcPct val="0"/>
              </a:spcAft>
              <a:buClrTx/>
              <a:buSzTx/>
              <a:buFontTx/>
              <a:buNone/>
              <a:tabLst/>
            </a:pPr>
            <a:r>
              <a:rPr kumimoji="0" lang="es-MX" altLang="es-PE" sz="1200" b="0" i="1"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a:t>
            </a:r>
            <a:r>
              <a:rPr kumimoji="0" lang="es-MX" altLang="es-PE" sz="1200" b="0" i="1" u="none" strike="noStrike" cap="none" normalizeH="0" baseline="0" dirty="0" bmk="">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igura </a:t>
            </a:r>
            <a:r>
              <a:rPr kumimoji="0" lang="es-MX" altLang="es-PE" sz="1200" b="0" i="1" u="none" strike="noStrike" cap="none" normalizeH="0" baseline="0" dirty="0" bmk="_Toc116289403">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17. Alimentación: Visualización de datos de las clases de la variable de salida</a:t>
            </a:r>
            <a:r>
              <a:rPr kumimoji="0" lang="es-MX" altLang="es-PE" sz="1200" b="0" i="1"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a:ln>
                <a:noFill/>
              </a:ln>
              <a:solidFill>
                <a:schemeClr val="bg1"/>
              </a:solidFill>
              <a:effectLst/>
              <a:latin typeface="Arial" panose="020B0604020202020204" pitchFamily="34" charset="0"/>
            </a:endParaRPr>
          </a:p>
        </p:txBody>
      </p:sp>
      <p:pic>
        <p:nvPicPr>
          <p:cNvPr id="1025" name="Imagen 57">
            <a:extLst>
              <a:ext uri="{FF2B5EF4-FFF2-40B4-BE49-F238E27FC236}">
                <a16:creationId xmlns:a16="http://schemas.microsoft.com/office/drawing/2014/main" id="{8C075F56-82CA-4B08-BAAA-B8CB4F387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484" y="1334530"/>
            <a:ext cx="3853224" cy="31307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ED6422E-186F-486E-BB69-A9ED9DFF330D}"/>
              </a:ext>
            </a:extLst>
          </p:cNvPr>
          <p:cNvSpPr>
            <a:spLocks noChangeArrowheads="1"/>
          </p:cNvSpPr>
          <p:nvPr/>
        </p:nvSpPr>
        <p:spPr bwMode="auto">
          <a:xfrm>
            <a:off x="-147251" y="4447322"/>
            <a:ext cx="2175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Fuente: Elaboración propia</a:t>
            </a:r>
            <a:endParaRPr kumimoji="0" lang="es-MX" altLang="es-PE" sz="1800" b="0" i="0" u="none" strike="noStrike" cap="none" normalizeH="0" baseline="0" dirty="0">
              <a:ln>
                <a:noFill/>
              </a:ln>
              <a:solidFill>
                <a:schemeClr val="bg1"/>
              </a:solidFill>
              <a:effectLst/>
              <a:latin typeface="Arial" panose="020B0604020202020204" pitchFamily="34" charset="0"/>
            </a:endParaRPr>
          </a:p>
        </p:txBody>
      </p:sp>
      <p:pic>
        <p:nvPicPr>
          <p:cNvPr id="10" name="Google Shape;59;p13">
            <a:extLst>
              <a:ext uri="{FF2B5EF4-FFF2-40B4-BE49-F238E27FC236}">
                <a16:creationId xmlns:a16="http://schemas.microsoft.com/office/drawing/2014/main" id="{5384CBA3-F893-40F1-8C90-0CEA5C4BE674}"/>
              </a:ext>
            </a:extLst>
          </p:cNvPr>
          <p:cNvPicPr preferRelativeResize="0"/>
          <p:nvPr/>
        </p:nvPicPr>
        <p:blipFill>
          <a:blip r:embed="rId4">
            <a:alphaModFix/>
          </a:blip>
          <a:stretch>
            <a:fillRect/>
          </a:stretch>
        </p:blipFill>
        <p:spPr>
          <a:xfrm>
            <a:off x="8031296" y="4276146"/>
            <a:ext cx="914399" cy="742462"/>
          </a:xfrm>
          <a:prstGeom prst="rect">
            <a:avLst/>
          </a:prstGeom>
          <a:noFill/>
          <a:ln>
            <a:noFill/>
          </a:ln>
        </p:spPr>
      </p:pic>
      <p:sp>
        <p:nvSpPr>
          <p:cNvPr id="11" name="Título 2">
            <a:extLst>
              <a:ext uri="{FF2B5EF4-FFF2-40B4-BE49-F238E27FC236}">
                <a16:creationId xmlns:a16="http://schemas.microsoft.com/office/drawing/2014/main" id="{70449875-B224-41EB-8DA5-7E288B921E01}"/>
              </a:ext>
            </a:extLst>
          </p:cNvPr>
          <p:cNvSpPr txBox="1">
            <a:spLocks/>
          </p:cNvSpPr>
          <p:nvPr/>
        </p:nvSpPr>
        <p:spPr>
          <a:xfrm>
            <a:off x="294220" y="570263"/>
            <a:ext cx="5361250"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1400" dirty="0">
                <a:latin typeface="Arial" panose="020B0604020202020204" pitchFamily="34" charset="0"/>
                <a:cs typeface="Arial" panose="020B0604020202020204" pitchFamily="34" charset="0"/>
              </a:rPr>
              <a:t>Descripción de la solución desarrollada</a:t>
            </a:r>
            <a:endParaRPr lang="es-PE" sz="2800" dirty="0">
              <a:latin typeface="Arial" panose="020B0604020202020204" pitchFamily="34" charset="0"/>
              <a:cs typeface="Arial" panose="020B0604020202020204" pitchFamily="34" charset="0"/>
            </a:endParaRPr>
          </a:p>
        </p:txBody>
      </p:sp>
      <p:sp>
        <p:nvSpPr>
          <p:cNvPr id="13" name="Título 2">
            <a:extLst>
              <a:ext uri="{FF2B5EF4-FFF2-40B4-BE49-F238E27FC236}">
                <a16:creationId xmlns:a16="http://schemas.microsoft.com/office/drawing/2014/main" id="{51E47498-A98F-4934-B1A9-D05B76AAAAB3}"/>
              </a:ext>
            </a:extLst>
          </p:cNvPr>
          <p:cNvSpPr>
            <a:spLocks noGrp="1"/>
          </p:cNvSpPr>
          <p:nvPr>
            <p:ph type="title"/>
          </p:nvPr>
        </p:nvSpPr>
        <p:spPr>
          <a:xfrm>
            <a:off x="294220" y="200796"/>
            <a:ext cx="5361250" cy="282033"/>
          </a:xfrm>
        </p:spPr>
        <p:txBody>
          <a:bodyPr>
            <a:noAutofit/>
          </a:bodyPr>
          <a:lstStyle/>
          <a:p>
            <a:r>
              <a:rPr lang="es-ES" sz="3600" dirty="0">
                <a:effectLst/>
                <a:latin typeface="Amatic SC" panose="00000500000000000000" pitchFamily="2" charset="-79"/>
                <a:ea typeface="Century Gothic" panose="020B0502020202020204" pitchFamily="34" charset="0"/>
                <a:cs typeface="Amatic SC" panose="00000500000000000000" pitchFamily="2" charset="-79"/>
              </a:rPr>
              <a:t>CAPÍTULO V: RESULTADOS</a:t>
            </a:r>
            <a:endParaRPr lang="es-PE" dirty="0">
              <a:latin typeface="Amatic SC" panose="00000500000000000000" pitchFamily="2" charset="-79"/>
              <a:cs typeface="Amatic SC" panose="00000500000000000000" pitchFamily="2" charset="-79"/>
            </a:endParaRPr>
          </a:p>
        </p:txBody>
      </p:sp>
    </p:spTree>
    <p:extLst>
      <p:ext uri="{BB962C8B-B14F-4D97-AF65-F5344CB8AC3E}">
        <p14:creationId xmlns:p14="http://schemas.microsoft.com/office/powerpoint/2010/main" val="644215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4" name="Rectangle 3">
            <a:extLst>
              <a:ext uri="{FF2B5EF4-FFF2-40B4-BE49-F238E27FC236}">
                <a16:creationId xmlns:a16="http://schemas.microsoft.com/office/drawing/2014/main" id="{9ED6422E-186F-486E-BB69-A9ED9DFF330D}"/>
              </a:ext>
            </a:extLst>
          </p:cNvPr>
          <p:cNvSpPr>
            <a:spLocks noChangeArrowheads="1"/>
          </p:cNvSpPr>
          <p:nvPr/>
        </p:nvSpPr>
        <p:spPr bwMode="auto">
          <a:xfrm>
            <a:off x="-266700" y="4504222"/>
            <a:ext cx="2175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Fuente: Elaboración propia</a:t>
            </a:r>
            <a:endParaRPr kumimoji="0" lang="es-MX" altLang="es-PE" sz="1800" b="0" i="0" u="none" strike="noStrike" cap="none" normalizeH="0" baseline="0" dirty="0">
              <a:ln>
                <a:noFill/>
              </a:ln>
              <a:solidFill>
                <a:schemeClr val="bg1"/>
              </a:solidFill>
              <a:effectLst/>
              <a:latin typeface="Arial" panose="020B0604020202020204" pitchFamily="34" charset="0"/>
            </a:endParaRPr>
          </a:p>
        </p:txBody>
      </p:sp>
      <p:sp>
        <p:nvSpPr>
          <p:cNvPr id="12" name="CuadroTexto 11">
            <a:extLst>
              <a:ext uri="{FF2B5EF4-FFF2-40B4-BE49-F238E27FC236}">
                <a16:creationId xmlns:a16="http://schemas.microsoft.com/office/drawing/2014/main" id="{55F140D1-33CD-49FB-9F4C-A5FF2BE31AD2}"/>
              </a:ext>
            </a:extLst>
          </p:cNvPr>
          <p:cNvSpPr txBox="1"/>
          <p:nvPr/>
        </p:nvSpPr>
        <p:spPr>
          <a:xfrm>
            <a:off x="-705236" y="904231"/>
            <a:ext cx="5361250" cy="307777"/>
          </a:xfrm>
          <a:prstGeom prst="rect">
            <a:avLst/>
          </a:prstGeom>
          <a:noFill/>
        </p:spPr>
        <p:txBody>
          <a:bodyPr wrap="square">
            <a:spAutoFit/>
          </a:bodyPr>
          <a:lstStyle/>
          <a:p>
            <a:pPr marL="431800" indent="449580">
              <a:spcAft>
                <a:spcPts val="600"/>
              </a:spcAft>
            </a:pP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Figura 18. Alimentación (SVM): Modelo con SVM en </a:t>
            </a:r>
            <a:r>
              <a:rPr lang="es-MX" sz="1400" i="1" dirty="0" err="1">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Weka</a:t>
            </a:r>
            <a:endParaRPr lang="es-PE"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endParaRPr>
          </a:p>
        </p:txBody>
      </p:sp>
      <p:pic>
        <p:nvPicPr>
          <p:cNvPr id="13" name="Imagen 12">
            <a:extLst>
              <a:ext uri="{FF2B5EF4-FFF2-40B4-BE49-F238E27FC236}">
                <a16:creationId xmlns:a16="http://schemas.microsoft.com/office/drawing/2014/main" id="{6B1489CF-A690-4F33-8159-CC142EE83A5A}"/>
              </a:ext>
            </a:extLst>
          </p:cNvPr>
          <p:cNvPicPr/>
          <p:nvPr/>
        </p:nvPicPr>
        <p:blipFill>
          <a:blip r:embed="rId3"/>
          <a:stretch>
            <a:fillRect/>
          </a:stretch>
        </p:blipFill>
        <p:spPr>
          <a:xfrm>
            <a:off x="272679" y="1234480"/>
            <a:ext cx="4527921" cy="3407414"/>
          </a:xfrm>
          <a:prstGeom prst="rect">
            <a:avLst/>
          </a:prstGeom>
        </p:spPr>
      </p:pic>
      <p:sp>
        <p:nvSpPr>
          <p:cNvPr id="17" name="CuadroTexto 16">
            <a:extLst>
              <a:ext uri="{FF2B5EF4-FFF2-40B4-BE49-F238E27FC236}">
                <a16:creationId xmlns:a16="http://schemas.microsoft.com/office/drawing/2014/main" id="{51227A55-BC43-4FD9-8C16-950E751FDC0B}"/>
              </a:ext>
            </a:extLst>
          </p:cNvPr>
          <p:cNvSpPr txBox="1"/>
          <p:nvPr/>
        </p:nvSpPr>
        <p:spPr>
          <a:xfrm>
            <a:off x="4988140" y="664821"/>
            <a:ext cx="4419600" cy="461665"/>
          </a:xfrm>
          <a:prstGeom prst="rect">
            <a:avLst/>
          </a:prstGeom>
          <a:noFill/>
        </p:spPr>
        <p:txBody>
          <a:bodyPr wrap="square">
            <a:spAutoFit/>
          </a:bodyPr>
          <a:lstStyle/>
          <a:p>
            <a:r>
              <a:rPr lang="es-PE" sz="1200" i="1" dirty="0">
                <a:solidFill>
                  <a:schemeClr val="bg1"/>
                </a:solidFill>
              </a:rPr>
              <a:t>Tabla 5: Alimentación (SVM): Hábitos del estudiante que adopta un estilo de vida saludable</a:t>
            </a:r>
          </a:p>
        </p:txBody>
      </p:sp>
      <p:pic>
        <p:nvPicPr>
          <p:cNvPr id="20" name="Imagen 19">
            <a:extLst>
              <a:ext uri="{FF2B5EF4-FFF2-40B4-BE49-F238E27FC236}">
                <a16:creationId xmlns:a16="http://schemas.microsoft.com/office/drawing/2014/main" id="{63CEC0F7-A36D-4445-8E16-41E5B13376B5}"/>
              </a:ext>
            </a:extLst>
          </p:cNvPr>
          <p:cNvPicPr>
            <a:picLocks noChangeAspect="1"/>
          </p:cNvPicPr>
          <p:nvPr/>
        </p:nvPicPr>
        <p:blipFill>
          <a:blip r:embed="rId4"/>
          <a:stretch>
            <a:fillRect/>
          </a:stretch>
        </p:blipFill>
        <p:spPr>
          <a:xfrm>
            <a:off x="5052918" y="1126486"/>
            <a:ext cx="3818403" cy="2461260"/>
          </a:xfrm>
          <a:prstGeom prst="rect">
            <a:avLst/>
          </a:prstGeom>
        </p:spPr>
      </p:pic>
      <p:pic>
        <p:nvPicPr>
          <p:cNvPr id="22" name="Imagen 21">
            <a:extLst>
              <a:ext uri="{FF2B5EF4-FFF2-40B4-BE49-F238E27FC236}">
                <a16:creationId xmlns:a16="http://schemas.microsoft.com/office/drawing/2014/main" id="{F41E189B-31AE-4521-A245-71DCE4701908}"/>
              </a:ext>
            </a:extLst>
          </p:cNvPr>
          <p:cNvPicPr>
            <a:picLocks noChangeAspect="1"/>
          </p:cNvPicPr>
          <p:nvPr/>
        </p:nvPicPr>
        <p:blipFill>
          <a:blip r:embed="rId5"/>
          <a:stretch>
            <a:fillRect/>
          </a:stretch>
        </p:blipFill>
        <p:spPr>
          <a:xfrm>
            <a:off x="5052919" y="3573181"/>
            <a:ext cx="3818402" cy="905498"/>
          </a:xfrm>
          <a:prstGeom prst="rect">
            <a:avLst/>
          </a:prstGeom>
        </p:spPr>
      </p:pic>
      <p:sp>
        <p:nvSpPr>
          <p:cNvPr id="24" name="Rectangle 3">
            <a:extLst>
              <a:ext uri="{FF2B5EF4-FFF2-40B4-BE49-F238E27FC236}">
                <a16:creationId xmlns:a16="http://schemas.microsoft.com/office/drawing/2014/main" id="{94BCB07D-735E-4503-BC7B-9C18A0EC8E03}"/>
              </a:ext>
            </a:extLst>
          </p:cNvPr>
          <p:cNvSpPr>
            <a:spLocks noChangeArrowheads="1"/>
          </p:cNvSpPr>
          <p:nvPr/>
        </p:nvSpPr>
        <p:spPr bwMode="auto">
          <a:xfrm>
            <a:off x="4570520" y="4478679"/>
            <a:ext cx="2175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Fuente: Elaboración propia</a:t>
            </a:r>
            <a:endParaRPr kumimoji="0" lang="es-MX" altLang="es-PE" sz="1800" b="0" i="0" u="none" strike="noStrike" cap="none" normalizeH="0" baseline="0" dirty="0">
              <a:ln>
                <a:noFill/>
              </a:ln>
              <a:solidFill>
                <a:schemeClr val="bg1"/>
              </a:solidFill>
              <a:effectLst/>
              <a:latin typeface="Arial" panose="020B0604020202020204" pitchFamily="34" charset="0"/>
            </a:endParaRPr>
          </a:p>
        </p:txBody>
      </p:sp>
      <p:pic>
        <p:nvPicPr>
          <p:cNvPr id="25" name="Google Shape;59;p13">
            <a:extLst>
              <a:ext uri="{FF2B5EF4-FFF2-40B4-BE49-F238E27FC236}">
                <a16:creationId xmlns:a16="http://schemas.microsoft.com/office/drawing/2014/main" id="{A65B2613-DD31-45D5-8A2E-53E5EC6F05F7}"/>
              </a:ext>
            </a:extLst>
          </p:cNvPr>
          <p:cNvPicPr preferRelativeResize="0"/>
          <p:nvPr/>
        </p:nvPicPr>
        <p:blipFill>
          <a:blip r:embed="rId6">
            <a:alphaModFix/>
          </a:blip>
          <a:stretch>
            <a:fillRect/>
          </a:stretch>
        </p:blipFill>
        <p:spPr>
          <a:xfrm>
            <a:off x="8163658" y="4276146"/>
            <a:ext cx="782037" cy="676815"/>
          </a:xfrm>
          <a:prstGeom prst="rect">
            <a:avLst/>
          </a:prstGeom>
          <a:noFill/>
          <a:ln>
            <a:noFill/>
          </a:ln>
        </p:spPr>
      </p:pic>
      <p:sp>
        <p:nvSpPr>
          <p:cNvPr id="26" name="Título 2">
            <a:extLst>
              <a:ext uri="{FF2B5EF4-FFF2-40B4-BE49-F238E27FC236}">
                <a16:creationId xmlns:a16="http://schemas.microsoft.com/office/drawing/2014/main" id="{FEAB0F2C-4646-43F4-82FB-C2FF6E1CD03C}"/>
              </a:ext>
            </a:extLst>
          </p:cNvPr>
          <p:cNvSpPr txBox="1">
            <a:spLocks/>
          </p:cNvSpPr>
          <p:nvPr/>
        </p:nvSpPr>
        <p:spPr>
          <a:xfrm>
            <a:off x="149111" y="176497"/>
            <a:ext cx="5361250"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600" dirty="0">
                <a:latin typeface="Amatic SC" panose="00000500000000000000" pitchFamily="2" charset="-79"/>
                <a:ea typeface="Century Gothic" panose="020B0502020202020204" pitchFamily="34" charset="0"/>
                <a:cs typeface="Amatic SC" panose="00000500000000000000" pitchFamily="2" charset="-79"/>
              </a:rPr>
              <a:t>CAPÍTULO V: RESULTADOS</a:t>
            </a:r>
            <a:endParaRPr lang="es-PE" dirty="0">
              <a:latin typeface="Amatic SC" panose="00000500000000000000" pitchFamily="2" charset="-79"/>
              <a:cs typeface="Amatic SC" panose="00000500000000000000" pitchFamily="2" charset="-79"/>
            </a:endParaRPr>
          </a:p>
        </p:txBody>
      </p:sp>
      <p:sp>
        <p:nvSpPr>
          <p:cNvPr id="14" name="Título 2">
            <a:extLst>
              <a:ext uri="{FF2B5EF4-FFF2-40B4-BE49-F238E27FC236}">
                <a16:creationId xmlns:a16="http://schemas.microsoft.com/office/drawing/2014/main" id="{80B7F463-D3AA-435F-8EEC-D0A0F7147C4E}"/>
              </a:ext>
            </a:extLst>
          </p:cNvPr>
          <p:cNvSpPr txBox="1">
            <a:spLocks/>
          </p:cNvSpPr>
          <p:nvPr/>
        </p:nvSpPr>
        <p:spPr>
          <a:xfrm>
            <a:off x="149111" y="564471"/>
            <a:ext cx="5382791"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1400" dirty="0">
                <a:latin typeface="Arial" panose="020B0604020202020204" pitchFamily="34" charset="0"/>
                <a:cs typeface="Arial" panose="020B0604020202020204" pitchFamily="34" charset="0"/>
              </a:rPr>
              <a:t>Presentación de los resultados</a:t>
            </a:r>
            <a:endParaRPr lang="es-PE"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381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4" name="Rectangle 3">
            <a:extLst>
              <a:ext uri="{FF2B5EF4-FFF2-40B4-BE49-F238E27FC236}">
                <a16:creationId xmlns:a16="http://schemas.microsoft.com/office/drawing/2014/main" id="{9ED6422E-186F-486E-BB69-A9ED9DFF330D}"/>
              </a:ext>
            </a:extLst>
          </p:cNvPr>
          <p:cNvSpPr>
            <a:spLocks noChangeArrowheads="1"/>
          </p:cNvSpPr>
          <p:nvPr/>
        </p:nvSpPr>
        <p:spPr bwMode="auto">
          <a:xfrm>
            <a:off x="-266700" y="4504222"/>
            <a:ext cx="2175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Fuente: Elaboración propia</a:t>
            </a:r>
            <a:endParaRPr kumimoji="0" lang="es-MX" altLang="es-PE" sz="1800" b="0" i="0" u="none" strike="noStrike" cap="none" normalizeH="0" baseline="0" dirty="0">
              <a:ln>
                <a:noFill/>
              </a:ln>
              <a:solidFill>
                <a:schemeClr val="bg1"/>
              </a:solidFill>
              <a:effectLst/>
              <a:latin typeface="Arial" panose="020B0604020202020204" pitchFamily="34" charset="0"/>
            </a:endParaRPr>
          </a:p>
        </p:txBody>
      </p:sp>
      <p:sp>
        <p:nvSpPr>
          <p:cNvPr id="10" name="CuadroTexto 9">
            <a:extLst>
              <a:ext uri="{FF2B5EF4-FFF2-40B4-BE49-F238E27FC236}">
                <a16:creationId xmlns:a16="http://schemas.microsoft.com/office/drawing/2014/main" id="{9F478BE0-C2ED-4F8A-90C9-92EF42BE41A9}"/>
              </a:ext>
            </a:extLst>
          </p:cNvPr>
          <p:cNvSpPr txBox="1"/>
          <p:nvPr/>
        </p:nvSpPr>
        <p:spPr>
          <a:xfrm>
            <a:off x="294220" y="658729"/>
            <a:ext cx="8552600" cy="375552"/>
          </a:xfrm>
          <a:prstGeom prst="rect">
            <a:avLst/>
          </a:prstGeom>
          <a:noFill/>
        </p:spPr>
        <p:txBody>
          <a:bodyPr wrap="square">
            <a:spAutoFit/>
          </a:bodyPr>
          <a:lstStyle/>
          <a:p>
            <a:pPr indent="457200">
              <a:lnSpc>
                <a:spcPct val="150000"/>
              </a:lnSpc>
              <a:spcAft>
                <a:spcPts val="800"/>
              </a:spcAft>
            </a:pPr>
            <a:endParaRPr lang="es-MX" dirty="0">
              <a:solidFill>
                <a:schemeClr val="bg1"/>
              </a:solidFill>
            </a:endParaRPr>
          </a:p>
        </p:txBody>
      </p:sp>
      <p:sp>
        <p:nvSpPr>
          <p:cNvPr id="12" name="CuadroTexto 11">
            <a:extLst>
              <a:ext uri="{FF2B5EF4-FFF2-40B4-BE49-F238E27FC236}">
                <a16:creationId xmlns:a16="http://schemas.microsoft.com/office/drawing/2014/main" id="{55F140D1-33CD-49FB-9F4C-A5FF2BE31AD2}"/>
              </a:ext>
            </a:extLst>
          </p:cNvPr>
          <p:cNvSpPr txBox="1"/>
          <p:nvPr/>
        </p:nvSpPr>
        <p:spPr>
          <a:xfrm>
            <a:off x="-709231" y="933740"/>
            <a:ext cx="5361250" cy="307777"/>
          </a:xfrm>
          <a:prstGeom prst="rect">
            <a:avLst/>
          </a:prstGeom>
          <a:noFill/>
        </p:spPr>
        <p:txBody>
          <a:bodyPr wrap="square">
            <a:spAutoFit/>
          </a:bodyPr>
          <a:lstStyle/>
          <a:p>
            <a:pPr marL="431800" indent="449580">
              <a:spcAft>
                <a:spcPts val="600"/>
              </a:spcAft>
            </a:pP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Figura 21. Alimentación (KNN): Modelo con KNN en </a:t>
            </a:r>
            <a:r>
              <a:rPr lang="es-MX" sz="1400" i="1" dirty="0" err="1">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Weka</a:t>
            </a:r>
            <a:endParaRPr lang="es-PE"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endParaRPr>
          </a:p>
        </p:txBody>
      </p:sp>
      <p:sp>
        <p:nvSpPr>
          <p:cNvPr id="17" name="CuadroTexto 16">
            <a:extLst>
              <a:ext uri="{FF2B5EF4-FFF2-40B4-BE49-F238E27FC236}">
                <a16:creationId xmlns:a16="http://schemas.microsoft.com/office/drawing/2014/main" id="{51227A55-BC43-4FD9-8C16-950E751FDC0B}"/>
              </a:ext>
            </a:extLst>
          </p:cNvPr>
          <p:cNvSpPr txBox="1"/>
          <p:nvPr/>
        </p:nvSpPr>
        <p:spPr>
          <a:xfrm>
            <a:off x="4988140" y="664821"/>
            <a:ext cx="4419600" cy="461665"/>
          </a:xfrm>
          <a:prstGeom prst="rect">
            <a:avLst/>
          </a:prstGeom>
          <a:noFill/>
        </p:spPr>
        <p:txBody>
          <a:bodyPr wrap="square">
            <a:spAutoFit/>
          </a:bodyPr>
          <a:lstStyle/>
          <a:p>
            <a:r>
              <a:rPr lang="es-PE" sz="1200" dirty="0">
                <a:solidFill>
                  <a:schemeClr val="bg1"/>
                </a:solidFill>
              </a:rPr>
              <a:t>Tabla 6: Alimentación (KNN): Hábitos del estudiante que adopta un estilo de vida saludable</a:t>
            </a:r>
          </a:p>
        </p:txBody>
      </p:sp>
      <p:sp>
        <p:nvSpPr>
          <p:cNvPr id="24" name="Rectangle 3">
            <a:extLst>
              <a:ext uri="{FF2B5EF4-FFF2-40B4-BE49-F238E27FC236}">
                <a16:creationId xmlns:a16="http://schemas.microsoft.com/office/drawing/2014/main" id="{94BCB07D-735E-4503-BC7B-9C18A0EC8E03}"/>
              </a:ext>
            </a:extLst>
          </p:cNvPr>
          <p:cNvSpPr>
            <a:spLocks noChangeArrowheads="1"/>
          </p:cNvSpPr>
          <p:nvPr/>
        </p:nvSpPr>
        <p:spPr bwMode="auto">
          <a:xfrm>
            <a:off x="4570520" y="4478679"/>
            <a:ext cx="2175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Fuente: Elaboración propia</a:t>
            </a:r>
            <a:endParaRPr kumimoji="0" lang="es-MX" altLang="es-PE" sz="1800" b="0" i="0" u="none" strike="noStrike" cap="none" normalizeH="0" baseline="0" dirty="0">
              <a:ln>
                <a:noFill/>
              </a:ln>
              <a:solidFill>
                <a:schemeClr val="bg1"/>
              </a:solidFill>
              <a:effectLst/>
              <a:latin typeface="Arial" panose="020B0604020202020204" pitchFamily="34" charset="0"/>
            </a:endParaRPr>
          </a:p>
        </p:txBody>
      </p:sp>
      <p:pic>
        <p:nvPicPr>
          <p:cNvPr id="25" name="Google Shape;59;p13">
            <a:extLst>
              <a:ext uri="{FF2B5EF4-FFF2-40B4-BE49-F238E27FC236}">
                <a16:creationId xmlns:a16="http://schemas.microsoft.com/office/drawing/2014/main" id="{A65B2613-DD31-45D5-8A2E-53E5EC6F05F7}"/>
              </a:ext>
            </a:extLst>
          </p:cNvPr>
          <p:cNvPicPr preferRelativeResize="0"/>
          <p:nvPr/>
        </p:nvPicPr>
        <p:blipFill>
          <a:blip r:embed="rId3">
            <a:alphaModFix/>
          </a:blip>
          <a:stretch>
            <a:fillRect/>
          </a:stretch>
        </p:blipFill>
        <p:spPr>
          <a:xfrm>
            <a:off x="8163658" y="4276146"/>
            <a:ext cx="782037" cy="676815"/>
          </a:xfrm>
          <a:prstGeom prst="rect">
            <a:avLst/>
          </a:prstGeom>
          <a:noFill/>
          <a:ln>
            <a:noFill/>
          </a:ln>
        </p:spPr>
      </p:pic>
      <p:pic>
        <p:nvPicPr>
          <p:cNvPr id="14" name="Imagen 13">
            <a:extLst>
              <a:ext uri="{FF2B5EF4-FFF2-40B4-BE49-F238E27FC236}">
                <a16:creationId xmlns:a16="http://schemas.microsoft.com/office/drawing/2014/main" id="{273669A2-5973-4607-A553-6B1F29821D34}"/>
              </a:ext>
            </a:extLst>
          </p:cNvPr>
          <p:cNvPicPr/>
          <p:nvPr/>
        </p:nvPicPr>
        <p:blipFill>
          <a:blip r:embed="rId4"/>
          <a:stretch>
            <a:fillRect/>
          </a:stretch>
        </p:blipFill>
        <p:spPr>
          <a:xfrm>
            <a:off x="304544" y="1344304"/>
            <a:ext cx="4211955" cy="3278150"/>
          </a:xfrm>
          <a:prstGeom prst="rect">
            <a:avLst/>
          </a:prstGeom>
        </p:spPr>
      </p:pic>
      <p:pic>
        <p:nvPicPr>
          <p:cNvPr id="5" name="Imagen 4">
            <a:extLst>
              <a:ext uri="{FF2B5EF4-FFF2-40B4-BE49-F238E27FC236}">
                <a16:creationId xmlns:a16="http://schemas.microsoft.com/office/drawing/2014/main" id="{6B7C930E-E4FA-4577-9CDB-91517E96210D}"/>
              </a:ext>
            </a:extLst>
          </p:cNvPr>
          <p:cNvPicPr>
            <a:picLocks noChangeAspect="1"/>
          </p:cNvPicPr>
          <p:nvPr/>
        </p:nvPicPr>
        <p:blipFill>
          <a:blip r:embed="rId5"/>
          <a:stretch>
            <a:fillRect/>
          </a:stretch>
        </p:blipFill>
        <p:spPr>
          <a:xfrm>
            <a:off x="5087743" y="1180823"/>
            <a:ext cx="3857952" cy="433853"/>
          </a:xfrm>
          <a:prstGeom prst="rect">
            <a:avLst/>
          </a:prstGeom>
        </p:spPr>
      </p:pic>
      <p:pic>
        <p:nvPicPr>
          <p:cNvPr id="7" name="Imagen 6">
            <a:extLst>
              <a:ext uri="{FF2B5EF4-FFF2-40B4-BE49-F238E27FC236}">
                <a16:creationId xmlns:a16="http://schemas.microsoft.com/office/drawing/2014/main" id="{0B502DAF-07F6-4CBA-AF3F-B24B17F2180F}"/>
              </a:ext>
            </a:extLst>
          </p:cNvPr>
          <p:cNvPicPr>
            <a:picLocks noChangeAspect="1"/>
          </p:cNvPicPr>
          <p:nvPr/>
        </p:nvPicPr>
        <p:blipFill>
          <a:blip r:embed="rId6"/>
          <a:stretch>
            <a:fillRect/>
          </a:stretch>
        </p:blipFill>
        <p:spPr>
          <a:xfrm>
            <a:off x="5087743" y="1610387"/>
            <a:ext cx="3857952" cy="3012068"/>
          </a:xfrm>
          <a:prstGeom prst="rect">
            <a:avLst/>
          </a:prstGeom>
        </p:spPr>
      </p:pic>
      <p:sp>
        <p:nvSpPr>
          <p:cNvPr id="18" name="Título 2">
            <a:extLst>
              <a:ext uri="{FF2B5EF4-FFF2-40B4-BE49-F238E27FC236}">
                <a16:creationId xmlns:a16="http://schemas.microsoft.com/office/drawing/2014/main" id="{3A8E7779-26E3-4397-86B6-E35133B7ABAD}"/>
              </a:ext>
            </a:extLst>
          </p:cNvPr>
          <p:cNvSpPr txBox="1">
            <a:spLocks/>
          </p:cNvSpPr>
          <p:nvPr/>
        </p:nvSpPr>
        <p:spPr>
          <a:xfrm>
            <a:off x="190391" y="164721"/>
            <a:ext cx="5361250"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600" dirty="0">
                <a:latin typeface="Amatic SC" panose="00000500000000000000" pitchFamily="2" charset="-79"/>
                <a:ea typeface="Century Gothic" panose="020B0502020202020204" pitchFamily="34" charset="0"/>
                <a:cs typeface="Amatic SC" panose="00000500000000000000" pitchFamily="2" charset="-79"/>
              </a:rPr>
              <a:t>CAPÍTULO V: RESULTADOS</a:t>
            </a:r>
            <a:endParaRPr lang="es-PE" dirty="0">
              <a:latin typeface="Amatic SC" panose="00000500000000000000" pitchFamily="2" charset="-79"/>
              <a:cs typeface="Amatic SC" panose="00000500000000000000" pitchFamily="2" charset="-79"/>
            </a:endParaRPr>
          </a:p>
        </p:txBody>
      </p:sp>
      <p:sp>
        <p:nvSpPr>
          <p:cNvPr id="13" name="Título 2">
            <a:extLst>
              <a:ext uri="{FF2B5EF4-FFF2-40B4-BE49-F238E27FC236}">
                <a16:creationId xmlns:a16="http://schemas.microsoft.com/office/drawing/2014/main" id="{1BA7287F-7A47-4585-81C6-6BD3B780382E}"/>
              </a:ext>
            </a:extLst>
          </p:cNvPr>
          <p:cNvSpPr>
            <a:spLocks noGrp="1"/>
          </p:cNvSpPr>
          <p:nvPr>
            <p:ph type="title"/>
          </p:nvPr>
        </p:nvSpPr>
        <p:spPr>
          <a:xfrm>
            <a:off x="190391" y="613620"/>
            <a:ext cx="3203598" cy="282033"/>
          </a:xfrm>
        </p:spPr>
        <p:txBody>
          <a:bodyPr>
            <a:noAutofit/>
          </a:bodyPr>
          <a:lstStyle/>
          <a:p>
            <a:r>
              <a:rPr lang="es-ES" sz="1400" dirty="0">
                <a:latin typeface="Arial" panose="020B0604020202020204" pitchFamily="34" charset="0"/>
                <a:cs typeface="Arial" panose="020B0604020202020204" pitchFamily="34" charset="0"/>
              </a:rPr>
              <a:t>Presentación de los resultados</a:t>
            </a:r>
            <a:endParaRPr lang="es-P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540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pic>
        <p:nvPicPr>
          <p:cNvPr id="25" name="Google Shape;59;p13">
            <a:extLst>
              <a:ext uri="{FF2B5EF4-FFF2-40B4-BE49-F238E27FC236}">
                <a16:creationId xmlns:a16="http://schemas.microsoft.com/office/drawing/2014/main" id="{A65B2613-DD31-45D5-8A2E-53E5EC6F05F7}"/>
              </a:ext>
            </a:extLst>
          </p:cNvPr>
          <p:cNvPicPr preferRelativeResize="0"/>
          <p:nvPr/>
        </p:nvPicPr>
        <p:blipFill>
          <a:blip r:embed="rId3">
            <a:alphaModFix/>
          </a:blip>
          <a:stretch>
            <a:fillRect/>
          </a:stretch>
        </p:blipFill>
        <p:spPr>
          <a:xfrm>
            <a:off x="8163658" y="4276146"/>
            <a:ext cx="782037" cy="676815"/>
          </a:xfrm>
          <a:prstGeom prst="rect">
            <a:avLst/>
          </a:prstGeom>
          <a:noFill/>
          <a:ln>
            <a:noFill/>
          </a:ln>
        </p:spPr>
      </p:pic>
      <p:sp>
        <p:nvSpPr>
          <p:cNvPr id="8" name="Google Shape;74;p15">
            <a:extLst>
              <a:ext uri="{FF2B5EF4-FFF2-40B4-BE49-F238E27FC236}">
                <a16:creationId xmlns:a16="http://schemas.microsoft.com/office/drawing/2014/main" id="{1DA27450-70CF-4725-8149-67A91CA2EC0D}"/>
              </a:ext>
            </a:extLst>
          </p:cNvPr>
          <p:cNvSpPr/>
          <p:nvPr/>
        </p:nvSpPr>
        <p:spPr>
          <a:xfrm>
            <a:off x="362800" y="1158044"/>
            <a:ext cx="3599600" cy="1668976"/>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algn="just">
              <a:spcAft>
                <a:spcPts val="800"/>
              </a:spcAft>
            </a:pPr>
            <a:r>
              <a:rPr lang="es-MX" dirty="0"/>
              <a:t>Seguidamente, se muestra el </a:t>
            </a:r>
            <a:r>
              <a:rPr lang="es-MX" b="1" dirty="0"/>
              <a:t>árbol de decisiones </a:t>
            </a:r>
            <a:r>
              <a:rPr lang="es-MX" dirty="0"/>
              <a:t>con los datos de </a:t>
            </a:r>
            <a:r>
              <a:rPr lang="es-MX" b="1" dirty="0"/>
              <a:t>alimentación</a:t>
            </a:r>
            <a:r>
              <a:rPr lang="es-MX" dirty="0"/>
              <a:t>, para analizar la información que contiene el árbol de decisión y como se utilizaría si un estudiante está adoptando un estilo de vida saludable o no. </a:t>
            </a:r>
            <a:endParaRPr lang="es-PE" dirty="0"/>
          </a:p>
        </p:txBody>
      </p:sp>
      <p:sp>
        <p:nvSpPr>
          <p:cNvPr id="9" name="CuadroTexto 8">
            <a:extLst>
              <a:ext uri="{FF2B5EF4-FFF2-40B4-BE49-F238E27FC236}">
                <a16:creationId xmlns:a16="http://schemas.microsoft.com/office/drawing/2014/main" id="{D14BE619-A79B-48A9-88D2-69DDCDEF8192}"/>
              </a:ext>
            </a:extLst>
          </p:cNvPr>
          <p:cNvSpPr txBox="1"/>
          <p:nvPr/>
        </p:nvSpPr>
        <p:spPr>
          <a:xfrm>
            <a:off x="3787140" y="748040"/>
            <a:ext cx="4632960" cy="523220"/>
          </a:xfrm>
          <a:prstGeom prst="rect">
            <a:avLst/>
          </a:prstGeom>
          <a:noFill/>
        </p:spPr>
        <p:txBody>
          <a:bodyPr wrap="square">
            <a:spAutoFit/>
          </a:bodyPr>
          <a:lstStyle/>
          <a:p>
            <a:pPr marL="431800" indent="449580">
              <a:spcAft>
                <a:spcPts val="600"/>
              </a:spcAft>
            </a:pP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Tabla 7: Hábitos del estudiante que adopta un estilo de vida saludable</a:t>
            </a:r>
            <a:endParaRPr lang="es-PE"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377261CB-8EE7-4003-A27F-03868A2F5CBC}"/>
              </a:ext>
            </a:extLst>
          </p:cNvPr>
          <p:cNvPicPr>
            <a:picLocks noChangeAspect="1"/>
          </p:cNvPicPr>
          <p:nvPr/>
        </p:nvPicPr>
        <p:blipFill>
          <a:blip r:embed="rId4"/>
          <a:stretch>
            <a:fillRect/>
          </a:stretch>
        </p:blipFill>
        <p:spPr>
          <a:xfrm>
            <a:off x="4183009" y="1271260"/>
            <a:ext cx="4686671" cy="2924144"/>
          </a:xfrm>
          <a:prstGeom prst="rect">
            <a:avLst/>
          </a:prstGeom>
        </p:spPr>
      </p:pic>
      <p:sp>
        <p:nvSpPr>
          <p:cNvPr id="12" name="Rectangle 3">
            <a:extLst>
              <a:ext uri="{FF2B5EF4-FFF2-40B4-BE49-F238E27FC236}">
                <a16:creationId xmlns:a16="http://schemas.microsoft.com/office/drawing/2014/main" id="{D296D011-533D-4AD2-BFA9-9F0C062B176D}"/>
              </a:ext>
            </a:extLst>
          </p:cNvPr>
          <p:cNvSpPr>
            <a:spLocks noChangeArrowheads="1"/>
          </p:cNvSpPr>
          <p:nvPr/>
        </p:nvSpPr>
        <p:spPr bwMode="auto">
          <a:xfrm>
            <a:off x="3639894" y="4195405"/>
            <a:ext cx="2175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Fuente: Elaboración propia</a:t>
            </a:r>
            <a:endParaRPr kumimoji="0" lang="es-MX" altLang="es-PE" sz="1800" b="0" i="0" u="none" strike="noStrike" cap="none" normalizeH="0" baseline="0" dirty="0">
              <a:ln>
                <a:noFill/>
              </a:ln>
              <a:solidFill>
                <a:schemeClr val="bg1"/>
              </a:solidFill>
              <a:effectLst/>
              <a:latin typeface="Arial" panose="020B0604020202020204" pitchFamily="34" charset="0"/>
            </a:endParaRPr>
          </a:p>
        </p:txBody>
      </p:sp>
      <p:sp>
        <p:nvSpPr>
          <p:cNvPr id="10" name="Título 2">
            <a:extLst>
              <a:ext uri="{FF2B5EF4-FFF2-40B4-BE49-F238E27FC236}">
                <a16:creationId xmlns:a16="http://schemas.microsoft.com/office/drawing/2014/main" id="{07AA0E42-D348-4CFD-ACCC-1DA68635F19B}"/>
              </a:ext>
            </a:extLst>
          </p:cNvPr>
          <p:cNvSpPr txBox="1">
            <a:spLocks/>
          </p:cNvSpPr>
          <p:nvPr/>
        </p:nvSpPr>
        <p:spPr>
          <a:xfrm>
            <a:off x="190391" y="164721"/>
            <a:ext cx="5361250"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600" dirty="0">
                <a:latin typeface="Amatic SC" panose="00000500000000000000" pitchFamily="2" charset="-79"/>
                <a:ea typeface="Century Gothic" panose="020B0502020202020204" pitchFamily="34" charset="0"/>
                <a:cs typeface="Amatic SC" panose="00000500000000000000" pitchFamily="2" charset="-79"/>
              </a:rPr>
              <a:t>CAPÍTULO V: RESULTADOS</a:t>
            </a:r>
            <a:endParaRPr lang="es-PE" dirty="0">
              <a:latin typeface="Amatic SC" panose="00000500000000000000" pitchFamily="2" charset="-79"/>
              <a:cs typeface="Amatic SC" panose="00000500000000000000" pitchFamily="2" charset="-79"/>
            </a:endParaRPr>
          </a:p>
        </p:txBody>
      </p:sp>
      <p:sp>
        <p:nvSpPr>
          <p:cNvPr id="11" name="Título 2">
            <a:extLst>
              <a:ext uri="{FF2B5EF4-FFF2-40B4-BE49-F238E27FC236}">
                <a16:creationId xmlns:a16="http://schemas.microsoft.com/office/drawing/2014/main" id="{645860BB-3DD8-4576-B02F-24FB95EB6C13}"/>
              </a:ext>
            </a:extLst>
          </p:cNvPr>
          <p:cNvSpPr>
            <a:spLocks noGrp="1"/>
          </p:cNvSpPr>
          <p:nvPr>
            <p:ph type="title"/>
          </p:nvPr>
        </p:nvSpPr>
        <p:spPr>
          <a:xfrm>
            <a:off x="289245" y="578745"/>
            <a:ext cx="3673155" cy="282033"/>
          </a:xfrm>
        </p:spPr>
        <p:txBody>
          <a:bodyPr>
            <a:noAutofit/>
          </a:bodyPr>
          <a:lstStyle/>
          <a:p>
            <a:r>
              <a:rPr lang="es-ES" sz="1400" dirty="0">
                <a:latin typeface="Arial" panose="020B0604020202020204" pitchFamily="34" charset="0"/>
                <a:cs typeface="Arial" panose="020B0604020202020204" pitchFamily="34" charset="0"/>
              </a:rPr>
              <a:t>Presentación de los resultados</a:t>
            </a:r>
            <a:endParaRPr lang="es-P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9955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253618" y="586016"/>
            <a:ext cx="5361250" cy="282033"/>
          </a:xfrm>
        </p:spPr>
        <p:txBody>
          <a:bodyPr>
            <a:noAutofit/>
          </a:bodyPr>
          <a:lstStyle/>
          <a:p>
            <a:r>
              <a:rPr lang="es-ES" sz="1400" dirty="0">
                <a:latin typeface="Arial" panose="020B0604020202020204" pitchFamily="34" charset="0"/>
                <a:cs typeface="Arial" panose="020B0604020202020204" pitchFamily="34" charset="0"/>
              </a:rPr>
              <a:t>Presentación de los resultados</a:t>
            </a:r>
            <a:endParaRPr lang="es-PE" sz="2800" dirty="0">
              <a:latin typeface="Arial" panose="020B0604020202020204" pitchFamily="34" charset="0"/>
              <a:cs typeface="Arial" panose="020B0604020202020204" pitchFamily="34" charset="0"/>
            </a:endParaRPr>
          </a:p>
        </p:txBody>
      </p:sp>
      <p:pic>
        <p:nvPicPr>
          <p:cNvPr id="25" name="Google Shape;59;p13">
            <a:extLst>
              <a:ext uri="{FF2B5EF4-FFF2-40B4-BE49-F238E27FC236}">
                <a16:creationId xmlns:a16="http://schemas.microsoft.com/office/drawing/2014/main" id="{A65B2613-DD31-45D5-8A2E-53E5EC6F05F7}"/>
              </a:ext>
            </a:extLst>
          </p:cNvPr>
          <p:cNvPicPr preferRelativeResize="0"/>
          <p:nvPr/>
        </p:nvPicPr>
        <p:blipFill>
          <a:blip r:embed="rId3">
            <a:alphaModFix/>
          </a:blip>
          <a:stretch>
            <a:fillRect/>
          </a:stretch>
        </p:blipFill>
        <p:spPr>
          <a:xfrm>
            <a:off x="8163658" y="4276146"/>
            <a:ext cx="782037" cy="676815"/>
          </a:xfrm>
          <a:prstGeom prst="rect">
            <a:avLst/>
          </a:prstGeom>
          <a:noFill/>
          <a:ln>
            <a:noFill/>
          </a:ln>
        </p:spPr>
      </p:pic>
      <p:sp>
        <p:nvSpPr>
          <p:cNvPr id="12" name="Rectangle 3">
            <a:extLst>
              <a:ext uri="{FF2B5EF4-FFF2-40B4-BE49-F238E27FC236}">
                <a16:creationId xmlns:a16="http://schemas.microsoft.com/office/drawing/2014/main" id="{D296D011-533D-4AD2-BFA9-9F0C062B176D}"/>
              </a:ext>
            </a:extLst>
          </p:cNvPr>
          <p:cNvSpPr>
            <a:spLocks noChangeArrowheads="1"/>
          </p:cNvSpPr>
          <p:nvPr/>
        </p:nvSpPr>
        <p:spPr bwMode="auto">
          <a:xfrm>
            <a:off x="0" y="3844663"/>
            <a:ext cx="2175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Fuente: Elaboración propia</a:t>
            </a:r>
            <a:endParaRPr kumimoji="0" lang="es-MX" altLang="es-PE" sz="1800" b="0" i="0" u="none" strike="noStrike" cap="none" normalizeH="0" baseline="0" dirty="0">
              <a:ln>
                <a:noFill/>
              </a:ln>
              <a:solidFill>
                <a:schemeClr val="bg1"/>
              </a:solidFill>
              <a:effectLst/>
              <a:latin typeface="Arial" panose="020B0604020202020204" pitchFamily="34" charset="0"/>
            </a:endParaRPr>
          </a:p>
        </p:txBody>
      </p:sp>
      <p:pic>
        <p:nvPicPr>
          <p:cNvPr id="4" name="Imagen 3">
            <a:extLst>
              <a:ext uri="{FF2B5EF4-FFF2-40B4-BE49-F238E27FC236}">
                <a16:creationId xmlns:a16="http://schemas.microsoft.com/office/drawing/2014/main" id="{449C764B-0DA6-4A16-BF25-B82B3AD36539}"/>
              </a:ext>
            </a:extLst>
          </p:cNvPr>
          <p:cNvPicPr>
            <a:picLocks noChangeAspect="1"/>
          </p:cNvPicPr>
          <p:nvPr/>
        </p:nvPicPr>
        <p:blipFill>
          <a:blip r:embed="rId4"/>
          <a:stretch>
            <a:fillRect/>
          </a:stretch>
        </p:blipFill>
        <p:spPr>
          <a:xfrm>
            <a:off x="449766" y="1490582"/>
            <a:ext cx="5257800" cy="2466975"/>
          </a:xfrm>
          <a:prstGeom prst="rect">
            <a:avLst/>
          </a:prstGeom>
        </p:spPr>
      </p:pic>
      <p:sp>
        <p:nvSpPr>
          <p:cNvPr id="13" name="CuadroTexto 12">
            <a:extLst>
              <a:ext uri="{FF2B5EF4-FFF2-40B4-BE49-F238E27FC236}">
                <a16:creationId xmlns:a16="http://schemas.microsoft.com/office/drawing/2014/main" id="{7AC5AFF6-4390-4A0A-B14D-725617F2C727}"/>
              </a:ext>
            </a:extLst>
          </p:cNvPr>
          <p:cNvSpPr txBox="1"/>
          <p:nvPr/>
        </p:nvSpPr>
        <p:spPr>
          <a:xfrm>
            <a:off x="72390" y="868049"/>
            <a:ext cx="4655820" cy="523220"/>
          </a:xfrm>
          <a:prstGeom prst="rect">
            <a:avLst/>
          </a:prstGeom>
          <a:noFill/>
        </p:spPr>
        <p:txBody>
          <a:bodyPr wrap="square">
            <a:spAutoFit/>
          </a:bodyPr>
          <a:lstStyle/>
          <a:p>
            <a:pPr marL="431800" indent="449580">
              <a:spcAft>
                <a:spcPts val="600"/>
              </a:spcAft>
            </a:pP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Tabla 8. Métricas de Evaluación en la Alimentación</a:t>
            </a:r>
            <a:endParaRPr lang="es-PE"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endParaRPr>
          </a:p>
        </p:txBody>
      </p:sp>
      <p:sp>
        <p:nvSpPr>
          <p:cNvPr id="14" name="CuadroTexto 13">
            <a:extLst>
              <a:ext uri="{FF2B5EF4-FFF2-40B4-BE49-F238E27FC236}">
                <a16:creationId xmlns:a16="http://schemas.microsoft.com/office/drawing/2014/main" id="{864E4227-82AF-4BA8-8868-03781E968A08}"/>
              </a:ext>
            </a:extLst>
          </p:cNvPr>
          <p:cNvSpPr txBox="1"/>
          <p:nvPr/>
        </p:nvSpPr>
        <p:spPr>
          <a:xfrm>
            <a:off x="6065335" y="948822"/>
            <a:ext cx="2880360" cy="3608488"/>
          </a:xfrm>
          <a:prstGeom prst="rect">
            <a:avLst/>
          </a:prstGeom>
          <a:noFill/>
        </p:spPr>
        <p:txBody>
          <a:bodyPr wrap="square">
            <a:spAutoFit/>
          </a:bodyPr>
          <a:lstStyle/>
          <a:p>
            <a:pPr indent="457200">
              <a:lnSpc>
                <a:spcPct val="150000"/>
              </a:lnSpc>
              <a:spcAft>
                <a:spcPts val="800"/>
              </a:spcAft>
            </a:pPr>
            <a:r>
              <a:rPr lang="es-MX" sz="1400" dirty="0">
                <a:solidFill>
                  <a:schemeClr val="accent1"/>
                </a:solidFill>
                <a:effectLst/>
                <a:latin typeface="Times New Roman" panose="02020603050405020304" pitchFamily="18" charset="0"/>
                <a:ea typeface="Century Gothic" panose="020B0502020202020204" pitchFamily="34" charset="0"/>
                <a:cs typeface="Times New Roman" panose="02020603050405020304" pitchFamily="18" charset="0"/>
              </a:rPr>
              <a:t>Se describe que la técnica que mayor resultado obtuvo es </a:t>
            </a:r>
            <a:r>
              <a:rPr lang="es-MX" sz="1400" b="1" dirty="0">
                <a:solidFill>
                  <a:schemeClr val="accent1"/>
                </a:solidFill>
                <a:effectLst/>
                <a:latin typeface="Times New Roman" panose="02020603050405020304" pitchFamily="18" charset="0"/>
                <a:ea typeface="Century Gothic" panose="020B0502020202020204" pitchFamily="34" charset="0"/>
                <a:cs typeface="Times New Roman" panose="02020603050405020304" pitchFamily="18" charset="0"/>
              </a:rPr>
              <a:t>Máquinas de Vectores de Soporte</a:t>
            </a:r>
            <a:r>
              <a:rPr lang="es-MX" sz="1400" dirty="0">
                <a:solidFill>
                  <a:schemeClr val="accent1"/>
                </a:solidFill>
                <a:effectLst/>
                <a:latin typeface="Times New Roman" panose="02020603050405020304" pitchFamily="18" charset="0"/>
                <a:ea typeface="Century Gothic" panose="020B0502020202020204" pitchFamily="34" charset="0"/>
                <a:cs typeface="Times New Roman" panose="02020603050405020304" pitchFamily="18" charset="0"/>
              </a:rPr>
              <a:t> con una exactitud de </a:t>
            </a:r>
            <a:r>
              <a:rPr lang="es-MX" sz="1400" b="1" dirty="0">
                <a:solidFill>
                  <a:schemeClr val="accent1"/>
                </a:solidFill>
                <a:effectLst/>
                <a:latin typeface="Times New Roman" panose="02020603050405020304" pitchFamily="18" charset="0"/>
                <a:ea typeface="Century Gothic" panose="020B0502020202020204" pitchFamily="34" charset="0"/>
                <a:cs typeface="Times New Roman" panose="02020603050405020304" pitchFamily="18" charset="0"/>
              </a:rPr>
              <a:t>83.08 %,</a:t>
            </a:r>
            <a:r>
              <a:rPr lang="es-MX" sz="1400" dirty="0">
                <a:solidFill>
                  <a:schemeClr val="accent1"/>
                </a:solidFill>
                <a:effectLst/>
                <a:latin typeface="Times New Roman" panose="02020603050405020304" pitchFamily="18" charset="0"/>
                <a:ea typeface="Century Gothic" panose="020B0502020202020204" pitchFamily="34" charset="0"/>
                <a:cs typeface="Times New Roman" panose="02020603050405020304" pitchFamily="18" charset="0"/>
              </a:rPr>
              <a:t> una precisión de </a:t>
            </a:r>
            <a:r>
              <a:rPr lang="es-MX" sz="1400" b="1" dirty="0">
                <a:solidFill>
                  <a:schemeClr val="accent1"/>
                </a:solidFill>
                <a:effectLst/>
                <a:latin typeface="Times New Roman" panose="02020603050405020304" pitchFamily="18" charset="0"/>
                <a:ea typeface="Century Gothic" panose="020B0502020202020204" pitchFamily="34" charset="0"/>
                <a:cs typeface="Times New Roman" panose="02020603050405020304" pitchFamily="18" charset="0"/>
              </a:rPr>
              <a:t>79.31 %,</a:t>
            </a:r>
            <a:r>
              <a:rPr lang="es-MX" sz="1400" dirty="0">
                <a:solidFill>
                  <a:schemeClr val="accent1"/>
                </a:solidFill>
                <a:effectLst/>
                <a:latin typeface="Times New Roman" panose="02020603050405020304" pitchFamily="18" charset="0"/>
                <a:ea typeface="Century Gothic" panose="020B0502020202020204" pitchFamily="34" charset="0"/>
                <a:cs typeface="Times New Roman" panose="02020603050405020304" pitchFamily="18" charset="0"/>
              </a:rPr>
              <a:t> marcó un tiempo total de </a:t>
            </a:r>
            <a:r>
              <a:rPr lang="es-MX" sz="1400" b="1" dirty="0">
                <a:solidFill>
                  <a:schemeClr val="accent1"/>
                </a:solidFill>
                <a:effectLst/>
                <a:latin typeface="Times New Roman" panose="02020603050405020304" pitchFamily="18" charset="0"/>
                <a:ea typeface="Century Gothic" panose="020B0502020202020204" pitchFamily="34" charset="0"/>
                <a:cs typeface="Times New Roman" panose="02020603050405020304" pitchFamily="18" charset="0"/>
              </a:rPr>
              <a:t>0.0088</a:t>
            </a:r>
            <a:r>
              <a:rPr lang="es-MX" sz="1400" dirty="0">
                <a:solidFill>
                  <a:schemeClr val="accent1"/>
                </a:solidFill>
                <a:effectLst/>
                <a:latin typeface="Times New Roman" panose="02020603050405020304" pitchFamily="18" charset="0"/>
                <a:ea typeface="Century Gothic" panose="020B0502020202020204" pitchFamily="34" charset="0"/>
                <a:cs typeface="Times New Roman" panose="02020603050405020304" pitchFamily="18" charset="0"/>
              </a:rPr>
              <a:t> segundos. Por tanto, la técnica de </a:t>
            </a:r>
            <a:r>
              <a:rPr lang="es-MX" sz="1400" b="1" dirty="0">
                <a:solidFill>
                  <a:schemeClr val="accent1"/>
                </a:solidFill>
                <a:effectLst/>
                <a:latin typeface="Times New Roman" panose="02020603050405020304" pitchFamily="18" charset="0"/>
                <a:ea typeface="Century Gothic" panose="020B0502020202020204" pitchFamily="34" charset="0"/>
                <a:cs typeface="Times New Roman" panose="02020603050405020304" pitchFamily="18" charset="0"/>
              </a:rPr>
              <a:t>Máquinas de Vectores de Soporte</a:t>
            </a:r>
            <a:r>
              <a:rPr lang="es-MX" sz="1400" dirty="0">
                <a:solidFill>
                  <a:schemeClr val="accent1"/>
                </a:solidFill>
                <a:effectLst/>
                <a:latin typeface="Times New Roman" panose="02020603050405020304" pitchFamily="18" charset="0"/>
                <a:ea typeface="Century Gothic" panose="020B0502020202020204" pitchFamily="34" charset="0"/>
                <a:cs typeface="Times New Roman" panose="02020603050405020304" pitchFamily="18" charset="0"/>
              </a:rPr>
              <a:t> es el más adecuado para la predicción de los estilos de vida en la Alimentación en los estudiantes universitarios.</a:t>
            </a:r>
            <a:endParaRPr lang="es-PE" sz="1400" dirty="0">
              <a:solidFill>
                <a:schemeClr val="accent1"/>
              </a:solidFill>
              <a:effectLst/>
              <a:latin typeface="Times New Roman" panose="02020603050405020304" pitchFamily="18" charset="0"/>
              <a:ea typeface="Century Gothic" panose="020B0502020202020204" pitchFamily="34" charset="0"/>
              <a:cs typeface="Times New Roman" panose="02020603050405020304" pitchFamily="18" charset="0"/>
            </a:endParaRPr>
          </a:p>
        </p:txBody>
      </p:sp>
      <p:sp>
        <p:nvSpPr>
          <p:cNvPr id="8" name="Título 2">
            <a:extLst>
              <a:ext uri="{FF2B5EF4-FFF2-40B4-BE49-F238E27FC236}">
                <a16:creationId xmlns:a16="http://schemas.microsoft.com/office/drawing/2014/main" id="{4CC5EF46-F0E6-4DED-A86B-CCBDC33E1B68}"/>
              </a:ext>
            </a:extLst>
          </p:cNvPr>
          <p:cNvSpPr txBox="1">
            <a:spLocks/>
          </p:cNvSpPr>
          <p:nvPr/>
        </p:nvSpPr>
        <p:spPr>
          <a:xfrm>
            <a:off x="190391" y="164721"/>
            <a:ext cx="5361250"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600" dirty="0">
                <a:latin typeface="Amatic SC" panose="00000500000000000000" pitchFamily="2" charset="-79"/>
                <a:ea typeface="Century Gothic" panose="020B0502020202020204" pitchFamily="34" charset="0"/>
                <a:cs typeface="Amatic SC" panose="00000500000000000000" pitchFamily="2" charset="-79"/>
              </a:rPr>
              <a:t>CAPÍTULO V: RESULTADOS</a:t>
            </a:r>
            <a:endParaRPr lang="es-PE" dirty="0">
              <a:latin typeface="Amatic SC" panose="00000500000000000000" pitchFamily="2" charset="-79"/>
              <a:cs typeface="Amatic SC" panose="00000500000000000000" pitchFamily="2" charset="-79"/>
            </a:endParaRPr>
          </a:p>
        </p:txBody>
      </p:sp>
    </p:spTree>
    <p:extLst>
      <p:ext uri="{BB962C8B-B14F-4D97-AF65-F5344CB8AC3E}">
        <p14:creationId xmlns:p14="http://schemas.microsoft.com/office/powerpoint/2010/main" val="3502131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74" name="Google Shape;74;p15"/>
          <p:cNvSpPr/>
          <p:nvPr/>
        </p:nvSpPr>
        <p:spPr>
          <a:xfrm>
            <a:off x="266144" y="1051635"/>
            <a:ext cx="6047286" cy="3406066"/>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marL="152400" lvl="0" algn="just" rtl="0">
              <a:spcBef>
                <a:spcPts val="0"/>
              </a:spcBef>
              <a:spcAft>
                <a:spcPts val="0"/>
              </a:spcAft>
              <a:buSzPts val="1200"/>
            </a:pPr>
            <a:r>
              <a:rPr lang="es-PE" b="1" dirty="0"/>
              <a:t>Problema General </a:t>
            </a:r>
          </a:p>
          <a:p>
            <a:pPr marL="152400" lvl="0" algn="just" rtl="0">
              <a:spcBef>
                <a:spcPts val="0"/>
              </a:spcBef>
              <a:spcAft>
                <a:spcPts val="0"/>
              </a:spcAft>
              <a:buSzPts val="1200"/>
            </a:pPr>
            <a:endParaRPr lang="es-PE" b="1" dirty="0"/>
          </a:p>
          <a:p>
            <a:pPr marL="152400" lvl="0" algn="just" rtl="0">
              <a:spcBef>
                <a:spcPts val="0"/>
              </a:spcBef>
              <a:spcAft>
                <a:spcPts val="0"/>
              </a:spcAft>
              <a:buSzPts val="1200"/>
            </a:pPr>
            <a:r>
              <a:rPr lang="es-PE" dirty="0"/>
              <a:t> ¿De qué manera se puede predecir los estilos de vida que adoptan los estudiantes universitarios? </a:t>
            </a:r>
          </a:p>
          <a:p>
            <a:pPr marL="152400" lvl="0" algn="just" rtl="0">
              <a:spcBef>
                <a:spcPts val="0"/>
              </a:spcBef>
              <a:spcAft>
                <a:spcPts val="0"/>
              </a:spcAft>
              <a:buSzPts val="1200"/>
            </a:pPr>
            <a:endParaRPr lang="es-PE" dirty="0"/>
          </a:p>
          <a:p>
            <a:pPr marL="152400" lvl="0" algn="just" rtl="0">
              <a:spcBef>
                <a:spcPts val="0"/>
              </a:spcBef>
              <a:spcAft>
                <a:spcPts val="0"/>
              </a:spcAft>
              <a:buSzPts val="1200"/>
            </a:pPr>
            <a:r>
              <a:rPr lang="es-PE" b="1" dirty="0"/>
              <a:t>Problemas Específicos </a:t>
            </a:r>
          </a:p>
          <a:p>
            <a:pPr marL="152400" lvl="0" algn="just" rtl="0">
              <a:spcBef>
                <a:spcPts val="0"/>
              </a:spcBef>
              <a:spcAft>
                <a:spcPts val="0"/>
              </a:spcAft>
              <a:buSzPts val="1200"/>
            </a:pPr>
            <a:endParaRPr lang="es-PE" b="1" dirty="0"/>
          </a:p>
          <a:p>
            <a:pPr marL="152400" lvl="0" algn="just" rtl="0">
              <a:spcBef>
                <a:spcPts val="0"/>
              </a:spcBef>
              <a:spcAft>
                <a:spcPts val="0"/>
              </a:spcAft>
              <a:buSzPts val="1200"/>
            </a:pPr>
            <a:r>
              <a:rPr lang="es-PE" dirty="0"/>
              <a:t>• ¿Cuál es el modelo para predecir los estilos de vida en la alimentación de los estudiantes universitarios? </a:t>
            </a:r>
          </a:p>
          <a:p>
            <a:pPr marL="152400" lvl="0" algn="just" rtl="0">
              <a:spcBef>
                <a:spcPts val="0"/>
              </a:spcBef>
              <a:spcAft>
                <a:spcPts val="0"/>
              </a:spcAft>
              <a:buSzPts val="1200"/>
            </a:pPr>
            <a:endParaRPr lang="es-PE" dirty="0"/>
          </a:p>
          <a:p>
            <a:pPr marL="152400" lvl="0" algn="just" rtl="0">
              <a:spcBef>
                <a:spcPts val="0"/>
              </a:spcBef>
              <a:spcAft>
                <a:spcPts val="0"/>
              </a:spcAft>
              <a:buSzPts val="1200"/>
            </a:pPr>
            <a:r>
              <a:rPr lang="es-PE" dirty="0"/>
              <a:t>• ¿Cuál es el modelo para predecir los estilos de vida en la actividad física de los estudiantes universitarios? </a:t>
            </a:r>
          </a:p>
          <a:p>
            <a:pPr marL="152400" lvl="0" algn="just" rtl="0">
              <a:spcBef>
                <a:spcPts val="0"/>
              </a:spcBef>
              <a:spcAft>
                <a:spcPts val="0"/>
              </a:spcAft>
              <a:buSzPts val="1200"/>
            </a:pPr>
            <a:endParaRPr lang="es-PE" dirty="0"/>
          </a:p>
          <a:p>
            <a:pPr marL="152400" lvl="0" algn="just" rtl="0">
              <a:spcBef>
                <a:spcPts val="0"/>
              </a:spcBef>
              <a:spcAft>
                <a:spcPts val="0"/>
              </a:spcAft>
              <a:buSzPts val="1200"/>
            </a:pPr>
            <a:r>
              <a:rPr lang="es-PE" dirty="0"/>
              <a:t>• ¿Cuál es el modelo para predecir los estilos de vida en el aspecto psicológico de los estudiantes universitarios?</a:t>
            </a:r>
            <a:endParaRPr b="1" dirty="0">
              <a:latin typeface="Times New Roman" panose="02020603050405020304" pitchFamily="18" charset="0"/>
              <a:cs typeface="Times New Roman" panose="02020603050405020304" pitchFamily="18" charset="0"/>
            </a:endParaRPr>
          </a:p>
        </p:txBody>
      </p:sp>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266144" y="685799"/>
            <a:ext cx="5585356" cy="282033"/>
          </a:xfrm>
        </p:spPr>
        <p:txBody>
          <a:bodyPr>
            <a:noAutofit/>
          </a:bodyPr>
          <a:lstStyle/>
          <a:p>
            <a:r>
              <a:rPr lang="es-ES" sz="1400" dirty="0">
                <a:latin typeface="Arial" panose="020B0604020202020204" pitchFamily="34" charset="0"/>
                <a:cs typeface="Arial" panose="020B0604020202020204" pitchFamily="34" charset="0"/>
              </a:rPr>
              <a:t>Formulación del problema</a:t>
            </a:r>
            <a:endParaRPr lang="es-PE" sz="1400" dirty="0">
              <a:latin typeface="Arial" panose="020B0604020202020204" pitchFamily="34" charset="0"/>
              <a:cs typeface="Arial" panose="020B0604020202020204" pitchFamily="34" charset="0"/>
            </a:endParaRPr>
          </a:p>
        </p:txBody>
      </p:sp>
      <p:pic>
        <p:nvPicPr>
          <p:cNvPr id="1026" name="Picture 2" descr="Un estudio demuestra que la etapa universitaria no favorece el estilo de  vida saludable - Biotech Spain">
            <a:extLst>
              <a:ext uri="{FF2B5EF4-FFF2-40B4-BE49-F238E27FC236}">
                <a16:creationId xmlns:a16="http://schemas.microsoft.com/office/drawing/2014/main" id="{FED5F9E6-38BB-454C-8602-16C246B4AA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8695" y="2049855"/>
            <a:ext cx="2325406" cy="1651171"/>
          </a:xfrm>
          <a:prstGeom prst="rect">
            <a:avLst/>
          </a:prstGeom>
          <a:noFill/>
          <a:extLst>
            <a:ext uri="{909E8E84-426E-40DD-AFC4-6F175D3DCCD1}">
              <a14:hiddenFill xmlns:a14="http://schemas.microsoft.com/office/drawing/2010/main">
                <a:solidFill>
                  <a:srgbClr val="FFFFFF"/>
                </a:solidFill>
              </a14:hiddenFill>
            </a:ext>
          </a:extLst>
        </p:spPr>
      </p:pic>
      <p:pic>
        <p:nvPicPr>
          <p:cNvPr id="8" name="Google Shape;59;p13">
            <a:extLst>
              <a:ext uri="{FF2B5EF4-FFF2-40B4-BE49-F238E27FC236}">
                <a16:creationId xmlns:a16="http://schemas.microsoft.com/office/drawing/2014/main" id="{73B5B2DD-1ABD-4E02-B423-78D2578CEC7F}"/>
              </a:ext>
            </a:extLst>
          </p:cNvPr>
          <p:cNvPicPr preferRelativeResize="0"/>
          <p:nvPr/>
        </p:nvPicPr>
        <p:blipFill>
          <a:blip r:embed="rId4">
            <a:alphaModFix/>
          </a:blip>
          <a:stretch>
            <a:fillRect/>
          </a:stretch>
        </p:blipFill>
        <p:spPr>
          <a:xfrm>
            <a:off x="8031296" y="4276146"/>
            <a:ext cx="914399" cy="742462"/>
          </a:xfrm>
          <a:prstGeom prst="rect">
            <a:avLst/>
          </a:prstGeom>
          <a:noFill/>
          <a:ln>
            <a:noFill/>
          </a:ln>
        </p:spPr>
      </p:pic>
      <p:sp>
        <p:nvSpPr>
          <p:cNvPr id="6" name="Título 2">
            <a:extLst>
              <a:ext uri="{FF2B5EF4-FFF2-40B4-BE49-F238E27FC236}">
                <a16:creationId xmlns:a16="http://schemas.microsoft.com/office/drawing/2014/main" id="{A82523E3-A695-458F-A581-2A90306B6FB5}"/>
              </a:ext>
            </a:extLst>
          </p:cNvPr>
          <p:cNvSpPr txBox="1">
            <a:spLocks/>
          </p:cNvSpPr>
          <p:nvPr/>
        </p:nvSpPr>
        <p:spPr>
          <a:xfrm>
            <a:off x="175528" y="319963"/>
            <a:ext cx="6658134"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600" dirty="0"/>
              <a:t>CAPÍTULO I: Planteamiento del problema</a:t>
            </a:r>
            <a:endParaRPr lang="es-PE" sz="3600" dirty="0"/>
          </a:p>
        </p:txBody>
      </p:sp>
    </p:spTree>
    <p:extLst>
      <p:ext uri="{BB962C8B-B14F-4D97-AF65-F5344CB8AC3E}">
        <p14:creationId xmlns:p14="http://schemas.microsoft.com/office/powerpoint/2010/main" val="2243846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149111" y="540364"/>
            <a:ext cx="3656770" cy="282033"/>
          </a:xfrm>
        </p:spPr>
        <p:txBody>
          <a:bodyPr>
            <a:noAutofit/>
          </a:bodyPr>
          <a:lstStyle/>
          <a:p>
            <a:r>
              <a:rPr lang="es-ES" sz="1400" dirty="0">
                <a:latin typeface="Arial" panose="020B0604020202020204" pitchFamily="34" charset="0"/>
                <a:cs typeface="Arial" panose="020B0604020202020204" pitchFamily="34" charset="0"/>
              </a:rPr>
              <a:t> Hipótesis específica 1</a:t>
            </a:r>
            <a:endParaRPr lang="es-PE" sz="1400" dirty="0">
              <a:latin typeface="Arial" panose="020B0604020202020204" pitchFamily="34" charset="0"/>
              <a:cs typeface="Arial" panose="020B0604020202020204" pitchFamily="34" charset="0"/>
            </a:endParaRPr>
          </a:p>
        </p:txBody>
      </p:sp>
      <p:pic>
        <p:nvPicPr>
          <p:cNvPr id="25" name="Google Shape;59;p13">
            <a:extLst>
              <a:ext uri="{FF2B5EF4-FFF2-40B4-BE49-F238E27FC236}">
                <a16:creationId xmlns:a16="http://schemas.microsoft.com/office/drawing/2014/main" id="{A65B2613-DD31-45D5-8A2E-53E5EC6F05F7}"/>
              </a:ext>
            </a:extLst>
          </p:cNvPr>
          <p:cNvPicPr preferRelativeResize="0"/>
          <p:nvPr/>
        </p:nvPicPr>
        <p:blipFill>
          <a:blip r:embed="rId3">
            <a:alphaModFix/>
          </a:blip>
          <a:stretch>
            <a:fillRect/>
          </a:stretch>
        </p:blipFill>
        <p:spPr>
          <a:xfrm>
            <a:off x="8163658" y="4276146"/>
            <a:ext cx="782037" cy="676815"/>
          </a:xfrm>
          <a:prstGeom prst="rect">
            <a:avLst/>
          </a:prstGeom>
          <a:noFill/>
          <a:ln>
            <a:noFill/>
          </a:ln>
        </p:spPr>
      </p:pic>
      <p:sp>
        <p:nvSpPr>
          <p:cNvPr id="26" name="Título 2">
            <a:extLst>
              <a:ext uri="{FF2B5EF4-FFF2-40B4-BE49-F238E27FC236}">
                <a16:creationId xmlns:a16="http://schemas.microsoft.com/office/drawing/2014/main" id="{FEAB0F2C-4646-43F4-82FB-C2FF6E1CD03C}"/>
              </a:ext>
            </a:extLst>
          </p:cNvPr>
          <p:cNvSpPr txBox="1">
            <a:spLocks/>
          </p:cNvSpPr>
          <p:nvPr/>
        </p:nvSpPr>
        <p:spPr>
          <a:xfrm>
            <a:off x="149111" y="176497"/>
            <a:ext cx="5361250"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600" dirty="0">
                <a:latin typeface="Amatic SC" panose="00000500000000000000" pitchFamily="2" charset="-79"/>
                <a:ea typeface="Century Gothic" panose="020B0502020202020204" pitchFamily="34" charset="0"/>
                <a:cs typeface="Amatic SC" panose="00000500000000000000" pitchFamily="2" charset="-79"/>
              </a:rPr>
              <a:t>CAPÍTULO V: RESULTADOS</a:t>
            </a:r>
            <a:endParaRPr lang="es-PE" dirty="0">
              <a:latin typeface="Amatic SC" panose="00000500000000000000" pitchFamily="2" charset="-79"/>
              <a:cs typeface="Amatic SC" panose="00000500000000000000" pitchFamily="2" charset="-79"/>
            </a:endParaRPr>
          </a:p>
        </p:txBody>
      </p:sp>
      <p:sp>
        <p:nvSpPr>
          <p:cNvPr id="14" name="Google Shape;74;p15">
            <a:extLst>
              <a:ext uri="{FF2B5EF4-FFF2-40B4-BE49-F238E27FC236}">
                <a16:creationId xmlns:a16="http://schemas.microsoft.com/office/drawing/2014/main" id="{F30D8412-3BF8-4F39-8430-303D4FD17DFE}"/>
              </a:ext>
            </a:extLst>
          </p:cNvPr>
          <p:cNvSpPr/>
          <p:nvPr/>
        </p:nvSpPr>
        <p:spPr>
          <a:xfrm>
            <a:off x="296897" y="904231"/>
            <a:ext cx="6589935" cy="130507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algn="just">
              <a:spcAft>
                <a:spcPts val="800"/>
              </a:spcAft>
            </a:pPr>
            <a:r>
              <a:rPr lang="es-PE" b="1" dirty="0"/>
              <a:t>Ho: </a:t>
            </a:r>
            <a:r>
              <a:rPr lang="es-PE" dirty="0"/>
              <a:t>El modelo para predecir los estilos de vida en la alimentación no está basado en la técnica de Máquina de Vectores de Soporte. </a:t>
            </a:r>
          </a:p>
          <a:p>
            <a:pPr algn="just">
              <a:spcAft>
                <a:spcPts val="800"/>
              </a:spcAft>
            </a:pPr>
            <a:r>
              <a:rPr lang="es-PE" b="1" dirty="0"/>
              <a:t>H1: </a:t>
            </a:r>
            <a:r>
              <a:rPr lang="es-PE" dirty="0"/>
              <a:t>El modelo para predecir los estilos de vida en la alimentación está basado en la técnica de Máquina de Vectores de Soporte.</a:t>
            </a:r>
          </a:p>
        </p:txBody>
      </p:sp>
      <p:sp>
        <p:nvSpPr>
          <p:cNvPr id="15" name="Google Shape;74;p15">
            <a:extLst>
              <a:ext uri="{FF2B5EF4-FFF2-40B4-BE49-F238E27FC236}">
                <a16:creationId xmlns:a16="http://schemas.microsoft.com/office/drawing/2014/main" id="{431F27D3-BC4D-42F7-91F0-82FFF334A10E}"/>
              </a:ext>
            </a:extLst>
          </p:cNvPr>
          <p:cNvSpPr/>
          <p:nvPr/>
        </p:nvSpPr>
        <p:spPr>
          <a:xfrm>
            <a:off x="296897" y="2399398"/>
            <a:ext cx="6589935" cy="130507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algn="just">
              <a:spcAft>
                <a:spcPts val="800"/>
              </a:spcAft>
            </a:pPr>
            <a:r>
              <a:rPr lang="es-ES" dirty="0"/>
              <a:t>De acuerdo a los resultados presentados en la tabla 6 y 8, el modelo  para predecir los estilos de vida en la alimentación está basado en la técnica de Máquina de Vectores de Soporte.</a:t>
            </a:r>
            <a:endParaRPr lang="es-PE" dirty="0"/>
          </a:p>
        </p:txBody>
      </p:sp>
    </p:spTree>
    <p:extLst>
      <p:ext uri="{BB962C8B-B14F-4D97-AF65-F5344CB8AC3E}">
        <p14:creationId xmlns:p14="http://schemas.microsoft.com/office/powerpoint/2010/main" val="1747353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432862" y="507127"/>
            <a:ext cx="5361250" cy="282033"/>
          </a:xfrm>
        </p:spPr>
        <p:txBody>
          <a:bodyPr>
            <a:noAutofit/>
          </a:bodyPr>
          <a:lstStyle/>
          <a:p>
            <a:r>
              <a:rPr lang="es-ES" sz="1400" dirty="0">
                <a:latin typeface="Times New Roman" panose="02020603050405020304" pitchFamily="18" charset="0"/>
              </a:rPr>
              <a:t>Descripción de la solución desarrollada</a:t>
            </a:r>
            <a:endParaRPr lang="es-PE" sz="3600" dirty="0"/>
          </a:p>
        </p:txBody>
      </p:sp>
      <p:sp>
        <p:nvSpPr>
          <p:cNvPr id="7" name="CuadroTexto 6">
            <a:extLst>
              <a:ext uri="{FF2B5EF4-FFF2-40B4-BE49-F238E27FC236}">
                <a16:creationId xmlns:a16="http://schemas.microsoft.com/office/drawing/2014/main" id="{DB1E48FA-9E50-49A4-B6D7-80323644D4D3}"/>
              </a:ext>
            </a:extLst>
          </p:cNvPr>
          <p:cNvSpPr txBox="1"/>
          <p:nvPr/>
        </p:nvSpPr>
        <p:spPr>
          <a:xfrm>
            <a:off x="432862" y="4490988"/>
            <a:ext cx="7847012" cy="548868"/>
          </a:xfrm>
          <a:prstGeom prst="rect">
            <a:avLst/>
          </a:prstGeom>
          <a:noFill/>
        </p:spPr>
        <p:txBody>
          <a:bodyPr wrap="square">
            <a:spAutoFit/>
          </a:bodyPr>
          <a:lstStyle/>
          <a:p>
            <a:pPr algn="just">
              <a:spcAft>
                <a:spcPts val="800"/>
              </a:spcAft>
            </a:pPr>
            <a:r>
              <a:rPr lang="es-PE" sz="1100" dirty="0">
                <a:solidFill>
                  <a:schemeClr val="bg1"/>
                </a:solidFill>
              </a:rPr>
              <a:t>Fuente: Elaboración Propia</a:t>
            </a:r>
          </a:p>
          <a:p>
            <a:pPr algn="just">
              <a:spcAft>
                <a:spcPts val="800"/>
              </a:spcAft>
            </a:pPr>
            <a:r>
              <a:rPr lang="es-PE" sz="1200" i="1" dirty="0">
                <a:solidFill>
                  <a:schemeClr val="bg1"/>
                </a:solidFill>
              </a:rPr>
              <a:t>Datos en Google </a:t>
            </a:r>
            <a:r>
              <a:rPr lang="es-PE" sz="1200" i="1" dirty="0" err="1">
                <a:solidFill>
                  <a:schemeClr val="bg1"/>
                </a:solidFill>
              </a:rPr>
              <a:t>Colab</a:t>
            </a:r>
            <a:r>
              <a:rPr lang="es-PE" sz="1200" i="1" dirty="0">
                <a:solidFill>
                  <a:schemeClr val="bg1"/>
                </a:solidFill>
              </a:rPr>
              <a:t>, a estos datos se les conoce como características o variables de entrada.</a:t>
            </a:r>
          </a:p>
        </p:txBody>
      </p:sp>
      <p:sp>
        <p:nvSpPr>
          <p:cNvPr id="9" name="CuadroTexto 8">
            <a:extLst>
              <a:ext uri="{FF2B5EF4-FFF2-40B4-BE49-F238E27FC236}">
                <a16:creationId xmlns:a16="http://schemas.microsoft.com/office/drawing/2014/main" id="{2E62F4CE-59F8-49D6-847E-F39A69F33754}"/>
              </a:ext>
            </a:extLst>
          </p:cNvPr>
          <p:cNvSpPr txBox="1"/>
          <p:nvPr/>
        </p:nvSpPr>
        <p:spPr>
          <a:xfrm>
            <a:off x="-450179" y="796682"/>
            <a:ext cx="7959063" cy="307777"/>
          </a:xfrm>
          <a:prstGeom prst="rect">
            <a:avLst/>
          </a:prstGeom>
          <a:noFill/>
        </p:spPr>
        <p:txBody>
          <a:bodyPr wrap="square">
            <a:spAutoFit/>
          </a:bodyPr>
          <a:lstStyle/>
          <a:p>
            <a:pPr marL="431800" indent="449580" algn="just">
              <a:spcAft>
                <a:spcPts val="600"/>
              </a:spcAft>
            </a:pP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Figura 32. Variables de entrada (</a:t>
            </a:r>
            <a:r>
              <a:rPr lang="es-MX" sz="1400" i="1" dirty="0" err="1">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features</a:t>
            </a: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 de la Actividad Física en Google </a:t>
            </a:r>
            <a:r>
              <a:rPr lang="es-MX" sz="1400" i="1" dirty="0" err="1">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Colab</a:t>
            </a:r>
            <a:endParaRPr lang="es-PE"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endParaRPr>
          </a:p>
        </p:txBody>
      </p:sp>
      <p:pic>
        <p:nvPicPr>
          <p:cNvPr id="10" name="Google Shape;59;p13">
            <a:extLst>
              <a:ext uri="{FF2B5EF4-FFF2-40B4-BE49-F238E27FC236}">
                <a16:creationId xmlns:a16="http://schemas.microsoft.com/office/drawing/2014/main" id="{34C2E9C7-272A-4EAF-B015-2D45974FBD42}"/>
              </a:ext>
            </a:extLst>
          </p:cNvPr>
          <p:cNvPicPr preferRelativeResize="0"/>
          <p:nvPr/>
        </p:nvPicPr>
        <p:blipFill>
          <a:blip r:embed="rId3">
            <a:alphaModFix/>
          </a:blip>
          <a:stretch>
            <a:fillRect/>
          </a:stretch>
        </p:blipFill>
        <p:spPr>
          <a:xfrm>
            <a:off x="8366760" y="4490988"/>
            <a:ext cx="609415" cy="548868"/>
          </a:xfrm>
          <a:prstGeom prst="rect">
            <a:avLst/>
          </a:prstGeom>
          <a:noFill/>
          <a:ln>
            <a:noFill/>
          </a:ln>
        </p:spPr>
      </p:pic>
      <p:pic>
        <p:nvPicPr>
          <p:cNvPr id="8" name="Imagen 7">
            <a:extLst>
              <a:ext uri="{FF2B5EF4-FFF2-40B4-BE49-F238E27FC236}">
                <a16:creationId xmlns:a16="http://schemas.microsoft.com/office/drawing/2014/main" id="{72D15427-39F6-44F8-B68A-4A9F0ECAFA73}"/>
              </a:ext>
            </a:extLst>
          </p:cNvPr>
          <p:cNvPicPr/>
          <p:nvPr/>
        </p:nvPicPr>
        <p:blipFill>
          <a:blip r:embed="rId4"/>
          <a:stretch>
            <a:fillRect/>
          </a:stretch>
        </p:blipFill>
        <p:spPr>
          <a:xfrm>
            <a:off x="512881" y="1093759"/>
            <a:ext cx="7356476" cy="3415060"/>
          </a:xfrm>
          <a:prstGeom prst="rect">
            <a:avLst/>
          </a:prstGeom>
        </p:spPr>
      </p:pic>
      <p:sp>
        <p:nvSpPr>
          <p:cNvPr id="11" name="Título 2">
            <a:extLst>
              <a:ext uri="{FF2B5EF4-FFF2-40B4-BE49-F238E27FC236}">
                <a16:creationId xmlns:a16="http://schemas.microsoft.com/office/drawing/2014/main" id="{674BAF6E-6804-4C08-A16A-F90AD322B2FC}"/>
              </a:ext>
            </a:extLst>
          </p:cNvPr>
          <p:cNvSpPr txBox="1">
            <a:spLocks/>
          </p:cNvSpPr>
          <p:nvPr/>
        </p:nvSpPr>
        <p:spPr>
          <a:xfrm>
            <a:off x="432862" y="142571"/>
            <a:ext cx="5361250"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200" dirty="0">
                <a:latin typeface="Amatic SC" panose="00000500000000000000" pitchFamily="2" charset="-79"/>
                <a:ea typeface="Century Gothic" panose="020B0502020202020204" pitchFamily="34" charset="0"/>
                <a:cs typeface="Amatic SC" panose="00000500000000000000" pitchFamily="2" charset="-79"/>
              </a:rPr>
              <a:t>CAPÍTULO</a:t>
            </a:r>
            <a:r>
              <a:rPr lang="es-ES" sz="3600" dirty="0">
                <a:latin typeface="Amatic SC" panose="00000500000000000000" pitchFamily="2" charset="-79"/>
                <a:ea typeface="Century Gothic" panose="020B0502020202020204" pitchFamily="34" charset="0"/>
                <a:cs typeface="Amatic SC" panose="00000500000000000000" pitchFamily="2" charset="-79"/>
              </a:rPr>
              <a:t> </a:t>
            </a:r>
            <a:r>
              <a:rPr lang="es-ES" sz="3200" dirty="0">
                <a:latin typeface="Amatic SC" panose="00000500000000000000" pitchFamily="2" charset="-79"/>
                <a:ea typeface="Century Gothic" panose="020B0502020202020204" pitchFamily="34" charset="0"/>
                <a:cs typeface="Amatic SC" panose="00000500000000000000" pitchFamily="2" charset="-79"/>
              </a:rPr>
              <a:t>V: RESULTADOS</a:t>
            </a:r>
            <a:endParaRPr lang="es-PE" dirty="0">
              <a:latin typeface="Amatic SC" panose="00000500000000000000" pitchFamily="2" charset="-79"/>
              <a:cs typeface="Amatic SC" panose="00000500000000000000" pitchFamily="2" charset="-79"/>
            </a:endParaRPr>
          </a:p>
        </p:txBody>
      </p:sp>
    </p:spTree>
    <p:extLst>
      <p:ext uri="{BB962C8B-B14F-4D97-AF65-F5344CB8AC3E}">
        <p14:creationId xmlns:p14="http://schemas.microsoft.com/office/powerpoint/2010/main" val="2353230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2" name="Rectangle 2">
            <a:extLst>
              <a:ext uri="{FF2B5EF4-FFF2-40B4-BE49-F238E27FC236}">
                <a16:creationId xmlns:a16="http://schemas.microsoft.com/office/drawing/2014/main" id="{F2992F99-BB97-49DB-B622-FD697BA816C7}"/>
              </a:ext>
            </a:extLst>
          </p:cNvPr>
          <p:cNvSpPr>
            <a:spLocks noChangeArrowheads="1"/>
          </p:cNvSpPr>
          <p:nvPr/>
        </p:nvSpPr>
        <p:spPr bwMode="auto">
          <a:xfrm>
            <a:off x="190500" y="910132"/>
            <a:ext cx="732282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49263" algn="l" defTabSz="914400" rtl="0" eaLnBrk="0" fontAlgn="base" latinLnBrk="0" hangingPunct="0">
              <a:lnSpc>
                <a:spcPct val="100000"/>
              </a:lnSpc>
              <a:spcBef>
                <a:spcPct val="0"/>
              </a:spcBef>
              <a:spcAft>
                <a:spcPct val="0"/>
              </a:spcAft>
              <a:buClrTx/>
              <a:buSzTx/>
              <a:buFontTx/>
              <a:buNone/>
              <a:tabLst/>
            </a:pPr>
            <a:r>
              <a:rPr kumimoji="0" lang="es-MX" altLang="es-PE" sz="1200" b="0" i="1"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a:t>
            </a:r>
            <a:r>
              <a:rPr kumimoji="0" lang="es-MX" altLang="es-PE" sz="1200" b="0" i="1" u="none" strike="noStrike" cap="none" normalizeH="0" baseline="0" dirty="0" bmk="">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igura </a:t>
            </a:r>
            <a:r>
              <a:rPr kumimoji="0" lang="es-MX" altLang="es-PE" sz="1200" b="0" i="1" u="none" strike="noStrike" cap="none" normalizeH="0" baseline="0" dirty="0" bmk="_Toc116289403">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33. Actividad Física: Visualización de datos de las clases de la variable de salida</a:t>
            </a:r>
            <a:r>
              <a:rPr kumimoji="0" lang="es-MX" altLang="es-PE" sz="1200" b="0" i="1"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a:ln>
                <a:noFill/>
              </a:ln>
              <a:solidFill>
                <a:schemeClr val="bg1"/>
              </a:solidFill>
              <a:effectLst/>
              <a:latin typeface="Arial" panose="020B0604020202020204" pitchFamily="34" charset="0"/>
            </a:endParaRPr>
          </a:p>
        </p:txBody>
      </p:sp>
      <p:sp>
        <p:nvSpPr>
          <p:cNvPr id="4" name="Rectangle 3">
            <a:extLst>
              <a:ext uri="{FF2B5EF4-FFF2-40B4-BE49-F238E27FC236}">
                <a16:creationId xmlns:a16="http://schemas.microsoft.com/office/drawing/2014/main" id="{9ED6422E-186F-486E-BB69-A9ED9DFF330D}"/>
              </a:ext>
            </a:extLst>
          </p:cNvPr>
          <p:cNvSpPr>
            <a:spLocks noChangeArrowheads="1"/>
          </p:cNvSpPr>
          <p:nvPr/>
        </p:nvSpPr>
        <p:spPr bwMode="auto">
          <a:xfrm>
            <a:off x="190500" y="4492249"/>
            <a:ext cx="2175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Fuente: Elaboración propia</a:t>
            </a:r>
            <a:endParaRPr kumimoji="0" lang="es-MX" altLang="es-PE" sz="1800" b="0" i="0" u="none" strike="noStrike" cap="none" normalizeH="0" baseline="0" dirty="0">
              <a:ln>
                <a:noFill/>
              </a:ln>
              <a:solidFill>
                <a:schemeClr val="bg1"/>
              </a:solidFill>
              <a:effectLst/>
              <a:latin typeface="Arial" panose="020B0604020202020204" pitchFamily="34" charset="0"/>
            </a:endParaRPr>
          </a:p>
        </p:txBody>
      </p:sp>
      <p:pic>
        <p:nvPicPr>
          <p:cNvPr id="10" name="Google Shape;59;p13">
            <a:extLst>
              <a:ext uri="{FF2B5EF4-FFF2-40B4-BE49-F238E27FC236}">
                <a16:creationId xmlns:a16="http://schemas.microsoft.com/office/drawing/2014/main" id="{5384CBA3-F893-40F1-8C90-0CEA5C4BE674}"/>
              </a:ext>
            </a:extLst>
          </p:cNvPr>
          <p:cNvPicPr preferRelativeResize="0"/>
          <p:nvPr/>
        </p:nvPicPr>
        <p:blipFill>
          <a:blip r:embed="rId3">
            <a:alphaModFix/>
          </a:blip>
          <a:stretch>
            <a:fillRect/>
          </a:stretch>
        </p:blipFill>
        <p:spPr>
          <a:xfrm>
            <a:off x="8031296" y="4276146"/>
            <a:ext cx="914399" cy="742462"/>
          </a:xfrm>
          <a:prstGeom prst="rect">
            <a:avLst/>
          </a:prstGeom>
          <a:noFill/>
          <a:ln>
            <a:noFill/>
          </a:ln>
        </p:spPr>
      </p:pic>
      <p:pic>
        <p:nvPicPr>
          <p:cNvPr id="7" name="Imagen 6">
            <a:extLst>
              <a:ext uri="{FF2B5EF4-FFF2-40B4-BE49-F238E27FC236}">
                <a16:creationId xmlns:a16="http://schemas.microsoft.com/office/drawing/2014/main" id="{5AF71C11-0D9F-4820-8430-8C75861DF63B}"/>
              </a:ext>
            </a:extLst>
          </p:cNvPr>
          <p:cNvPicPr/>
          <p:nvPr/>
        </p:nvPicPr>
        <p:blipFill>
          <a:blip r:embed="rId4"/>
          <a:stretch>
            <a:fillRect/>
          </a:stretch>
        </p:blipFill>
        <p:spPr>
          <a:xfrm>
            <a:off x="774382" y="1203960"/>
            <a:ext cx="4105275" cy="3322775"/>
          </a:xfrm>
          <a:prstGeom prst="rect">
            <a:avLst/>
          </a:prstGeom>
        </p:spPr>
      </p:pic>
      <p:sp>
        <p:nvSpPr>
          <p:cNvPr id="8" name="Título 2">
            <a:extLst>
              <a:ext uri="{FF2B5EF4-FFF2-40B4-BE49-F238E27FC236}">
                <a16:creationId xmlns:a16="http://schemas.microsoft.com/office/drawing/2014/main" id="{F47BC44D-F128-43DA-BC57-8CAAF90E0B79}"/>
              </a:ext>
            </a:extLst>
          </p:cNvPr>
          <p:cNvSpPr txBox="1">
            <a:spLocks/>
          </p:cNvSpPr>
          <p:nvPr/>
        </p:nvSpPr>
        <p:spPr>
          <a:xfrm>
            <a:off x="650501" y="110124"/>
            <a:ext cx="5361250"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200" dirty="0">
                <a:latin typeface="Amatic SC" panose="00000500000000000000" pitchFamily="2" charset="-79"/>
                <a:ea typeface="Century Gothic" panose="020B0502020202020204" pitchFamily="34" charset="0"/>
                <a:cs typeface="Amatic SC" panose="00000500000000000000" pitchFamily="2" charset="-79"/>
              </a:rPr>
              <a:t>CAPÍTULO</a:t>
            </a:r>
            <a:r>
              <a:rPr lang="es-ES" sz="3600" dirty="0">
                <a:latin typeface="Amatic SC" panose="00000500000000000000" pitchFamily="2" charset="-79"/>
                <a:ea typeface="Century Gothic" panose="020B0502020202020204" pitchFamily="34" charset="0"/>
                <a:cs typeface="Amatic SC" panose="00000500000000000000" pitchFamily="2" charset="-79"/>
              </a:rPr>
              <a:t> </a:t>
            </a:r>
            <a:r>
              <a:rPr lang="es-ES" sz="3200" dirty="0">
                <a:latin typeface="Amatic SC" panose="00000500000000000000" pitchFamily="2" charset="-79"/>
                <a:ea typeface="Century Gothic" panose="020B0502020202020204" pitchFamily="34" charset="0"/>
                <a:cs typeface="Amatic SC" panose="00000500000000000000" pitchFamily="2" charset="-79"/>
              </a:rPr>
              <a:t>V: RESULTADOS</a:t>
            </a:r>
            <a:endParaRPr lang="es-PE" dirty="0">
              <a:latin typeface="Amatic SC" panose="00000500000000000000" pitchFamily="2" charset="-79"/>
              <a:cs typeface="Amatic SC" panose="00000500000000000000" pitchFamily="2" charset="-79"/>
            </a:endParaRPr>
          </a:p>
        </p:txBody>
      </p:sp>
      <p:sp>
        <p:nvSpPr>
          <p:cNvPr id="11" name="Título 2">
            <a:extLst>
              <a:ext uri="{FF2B5EF4-FFF2-40B4-BE49-F238E27FC236}">
                <a16:creationId xmlns:a16="http://schemas.microsoft.com/office/drawing/2014/main" id="{1AF939B5-527F-4781-9F5D-316861C24F39}"/>
              </a:ext>
            </a:extLst>
          </p:cNvPr>
          <p:cNvSpPr>
            <a:spLocks noGrp="1"/>
          </p:cNvSpPr>
          <p:nvPr>
            <p:ph type="title"/>
          </p:nvPr>
        </p:nvSpPr>
        <p:spPr>
          <a:xfrm>
            <a:off x="650501" y="510128"/>
            <a:ext cx="5361250" cy="282033"/>
          </a:xfrm>
        </p:spPr>
        <p:txBody>
          <a:bodyPr>
            <a:noAutofit/>
          </a:bodyPr>
          <a:lstStyle/>
          <a:p>
            <a:r>
              <a:rPr lang="es-ES" sz="1400" dirty="0">
                <a:latin typeface="Times New Roman" panose="02020603050405020304" pitchFamily="18" charset="0"/>
              </a:rPr>
              <a:t>Descripción de la solución desarrollada</a:t>
            </a:r>
            <a:endParaRPr lang="es-PE" sz="3600" dirty="0"/>
          </a:p>
        </p:txBody>
      </p:sp>
    </p:spTree>
    <p:extLst>
      <p:ext uri="{BB962C8B-B14F-4D97-AF65-F5344CB8AC3E}">
        <p14:creationId xmlns:p14="http://schemas.microsoft.com/office/powerpoint/2010/main" val="2287642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4" name="Rectangle 3">
            <a:extLst>
              <a:ext uri="{FF2B5EF4-FFF2-40B4-BE49-F238E27FC236}">
                <a16:creationId xmlns:a16="http://schemas.microsoft.com/office/drawing/2014/main" id="{9ED6422E-186F-486E-BB69-A9ED9DFF330D}"/>
              </a:ext>
            </a:extLst>
          </p:cNvPr>
          <p:cNvSpPr>
            <a:spLocks noChangeArrowheads="1"/>
          </p:cNvSpPr>
          <p:nvPr/>
        </p:nvSpPr>
        <p:spPr bwMode="auto">
          <a:xfrm>
            <a:off x="-266700" y="4504222"/>
            <a:ext cx="2175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Fuente: Elaboración propia</a:t>
            </a:r>
            <a:endParaRPr kumimoji="0" lang="es-MX" altLang="es-PE" sz="1800" b="0" i="0" u="none" strike="noStrike" cap="none" normalizeH="0" baseline="0" dirty="0">
              <a:ln>
                <a:noFill/>
              </a:ln>
              <a:solidFill>
                <a:schemeClr val="bg1"/>
              </a:solidFill>
              <a:effectLst/>
              <a:latin typeface="Arial" panose="020B0604020202020204" pitchFamily="34" charset="0"/>
            </a:endParaRPr>
          </a:p>
        </p:txBody>
      </p:sp>
      <p:sp>
        <p:nvSpPr>
          <p:cNvPr id="10" name="CuadroTexto 9">
            <a:extLst>
              <a:ext uri="{FF2B5EF4-FFF2-40B4-BE49-F238E27FC236}">
                <a16:creationId xmlns:a16="http://schemas.microsoft.com/office/drawing/2014/main" id="{9F478BE0-C2ED-4F8A-90C9-92EF42BE41A9}"/>
              </a:ext>
            </a:extLst>
          </p:cNvPr>
          <p:cNvSpPr txBox="1"/>
          <p:nvPr/>
        </p:nvSpPr>
        <p:spPr>
          <a:xfrm>
            <a:off x="294220" y="658729"/>
            <a:ext cx="8552600" cy="375552"/>
          </a:xfrm>
          <a:prstGeom prst="rect">
            <a:avLst/>
          </a:prstGeom>
          <a:noFill/>
        </p:spPr>
        <p:txBody>
          <a:bodyPr wrap="square">
            <a:spAutoFit/>
          </a:bodyPr>
          <a:lstStyle/>
          <a:p>
            <a:pPr indent="457200">
              <a:lnSpc>
                <a:spcPct val="150000"/>
              </a:lnSpc>
              <a:spcAft>
                <a:spcPts val="800"/>
              </a:spcAft>
            </a:pPr>
            <a:endParaRPr lang="es-MX" dirty="0">
              <a:solidFill>
                <a:schemeClr val="bg1"/>
              </a:solidFill>
            </a:endParaRPr>
          </a:p>
        </p:txBody>
      </p:sp>
      <p:sp>
        <p:nvSpPr>
          <p:cNvPr id="12" name="CuadroTexto 11">
            <a:extLst>
              <a:ext uri="{FF2B5EF4-FFF2-40B4-BE49-F238E27FC236}">
                <a16:creationId xmlns:a16="http://schemas.microsoft.com/office/drawing/2014/main" id="{55F140D1-33CD-49FB-9F4C-A5FF2BE31AD2}"/>
              </a:ext>
            </a:extLst>
          </p:cNvPr>
          <p:cNvSpPr txBox="1"/>
          <p:nvPr/>
        </p:nvSpPr>
        <p:spPr>
          <a:xfrm>
            <a:off x="-688762" y="946147"/>
            <a:ext cx="5741677" cy="307777"/>
          </a:xfrm>
          <a:prstGeom prst="rect">
            <a:avLst/>
          </a:prstGeom>
          <a:noFill/>
        </p:spPr>
        <p:txBody>
          <a:bodyPr wrap="square">
            <a:spAutoFit/>
          </a:bodyPr>
          <a:lstStyle/>
          <a:p>
            <a:pPr marL="431800" indent="449580">
              <a:spcAft>
                <a:spcPts val="600"/>
              </a:spcAft>
            </a:pP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Figura 34. </a:t>
            </a:r>
            <a:r>
              <a:rPr kumimoji="0" lang="es-MX" altLang="es-PE" b="0" i="1" u="none" strike="noStrike" cap="none" normalizeH="0" baseline="0" dirty="0" bmk="_Toc116289403">
                <a:ln>
                  <a:noFill/>
                </a:ln>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Actividad Física: </a:t>
            </a: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(SVM): Modelo con SVM en </a:t>
            </a:r>
            <a:r>
              <a:rPr lang="es-MX" sz="1400" i="1" dirty="0" err="1">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Weka</a:t>
            </a:r>
            <a:endParaRPr lang="es-PE"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endParaRPr>
          </a:p>
        </p:txBody>
      </p:sp>
      <p:sp>
        <p:nvSpPr>
          <p:cNvPr id="17" name="CuadroTexto 16">
            <a:extLst>
              <a:ext uri="{FF2B5EF4-FFF2-40B4-BE49-F238E27FC236}">
                <a16:creationId xmlns:a16="http://schemas.microsoft.com/office/drawing/2014/main" id="{51227A55-BC43-4FD9-8C16-950E751FDC0B}"/>
              </a:ext>
            </a:extLst>
          </p:cNvPr>
          <p:cNvSpPr txBox="1"/>
          <p:nvPr/>
        </p:nvSpPr>
        <p:spPr>
          <a:xfrm>
            <a:off x="4938713" y="1003018"/>
            <a:ext cx="4419600" cy="461665"/>
          </a:xfrm>
          <a:prstGeom prst="rect">
            <a:avLst/>
          </a:prstGeom>
          <a:noFill/>
        </p:spPr>
        <p:txBody>
          <a:bodyPr wrap="square">
            <a:spAutoFit/>
          </a:bodyPr>
          <a:lstStyle/>
          <a:p>
            <a:r>
              <a:rPr lang="es-PE" sz="1200" i="1" dirty="0">
                <a:solidFill>
                  <a:schemeClr val="bg1"/>
                </a:solidFill>
              </a:rPr>
              <a:t>Tabla 10: </a:t>
            </a:r>
            <a:r>
              <a:rPr kumimoji="0" lang="es-MX" altLang="es-PE" sz="1200" b="0" i="1" u="none" strike="noStrike" cap="none" normalizeH="0" baseline="0" dirty="0" bmk="_Toc116289403">
                <a:ln>
                  <a:noFill/>
                </a:ln>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Actividad Física</a:t>
            </a:r>
            <a:r>
              <a:rPr lang="es-PE" sz="1200" i="1" dirty="0">
                <a:solidFill>
                  <a:schemeClr val="bg1"/>
                </a:solidFill>
                <a:latin typeface="Times New Roman" panose="02020603050405020304" pitchFamily="18" charset="0"/>
                <a:cs typeface="Times New Roman" panose="02020603050405020304" pitchFamily="18" charset="0"/>
              </a:rPr>
              <a:t> </a:t>
            </a:r>
            <a:r>
              <a:rPr lang="es-PE" sz="1200" i="1" dirty="0">
                <a:solidFill>
                  <a:schemeClr val="bg1"/>
                </a:solidFill>
              </a:rPr>
              <a:t>(SVM): Hábitos del estudiante que adopta un estilo de vida saludable</a:t>
            </a:r>
          </a:p>
        </p:txBody>
      </p:sp>
      <p:sp>
        <p:nvSpPr>
          <p:cNvPr id="24" name="Rectangle 3">
            <a:extLst>
              <a:ext uri="{FF2B5EF4-FFF2-40B4-BE49-F238E27FC236}">
                <a16:creationId xmlns:a16="http://schemas.microsoft.com/office/drawing/2014/main" id="{94BCB07D-735E-4503-BC7B-9C18A0EC8E03}"/>
              </a:ext>
            </a:extLst>
          </p:cNvPr>
          <p:cNvSpPr>
            <a:spLocks noChangeArrowheads="1"/>
          </p:cNvSpPr>
          <p:nvPr/>
        </p:nvSpPr>
        <p:spPr bwMode="auto">
          <a:xfrm>
            <a:off x="4570520" y="4478679"/>
            <a:ext cx="2175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Fuente: Elaboración propia</a:t>
            </a:r>
            <a:endParaRPr kumimoji="0" lang="es-MX" altLang="es-PE" sz="1800" b="0" i="0" u="none" strike="noStrike" cap="none" normalizeH="0" baseline="0" dirty="0">
              <a:ln>
                <a:noFill/>
              </a:ln>
              <a:solidFill>
                <a:schemeClr val="bg1"/>
              </a:solidFill>
              <a:effectLst/>
              <a:latin typeface="Arial" panose="020B0604020202020204" pitchFamily="34" charset="0"/>
            </a:endParaRPr>
          </a:p>
        </p:txBody>
      </p:sp>
      <p:pic>
        <p:nvPicPr>
          <p:cNvPr id="25" name="Google Shape;59;p13">
            <a:extLst>
              <a:ext uri="{FF2B5EF4-FFF2-40B4-BE49-F238E27FC236}">
                <a16:creationId xmlns:a16="http://schemas.microsoft.com/office/drawing/2014/main" id="{A65B2613-DD31-45D5-8A2E-53E5EC6F05F7}"/>
              </a:ext>
            </a:extLst>
          </p:cNvPr>
          <p:cNvPicPr preferRelativeResize="0"/>
          <p:nvPr/>
        </p:nvPicPr>
        <p:blipFill>
          <a:blip r:embed="rId3">
            <a:alphaModFix/>
          </a:blip>
          <a:stretch>
            <a:fillRect/>
          </a:stretch>
        </p:blipFill>
        <p:spPr>
          <a:xfrm>
            <a:off x="8163658" y="4276146"/>
            <a:ext cx="782037" cy="676815"/>
          </a:xfrm>
          <a:prstGeom prst="rect">
            <a:avLst/>
          </a:prstGeom>
          <a:noFill/>
          <a:ln>
            <a:noFill/>
          </a:ln>
        </p:spPr>
      </p:pic>
      <p:pic>
        <p:nvPicPr>
          <p:cNvPr id="14" name="Imagen 13">
            <a:extLst>
              <a:ext uri="{FF2B5EF4-FFF2-40B4-BE49-F238E27FC236}">
                <a16:creationId xmlns:a16="http://schemas.microsoft.com/office/drawing/2014/main" id="{D8D0899F-6853-4C71-9761-E493E969278F}"/>
              </a:ext>
            </a:extLst>
          </p:cNvPr>
          <p:cNvPicPr/>
          <p:nvPr/>
        </p:nvPicPr>
        <p:blipFill>
          <a:blip r:embed="rId4"/>
          <a:stretch>
            <a:fillRect/>
          </a:stretch>
        </p:blipFill>
        <p:spPr>
          <a:xfrm>
            <a:off x="272679" y="1268406"/>
            <a:ext cx="4039790" cy="3320218"/>
          </a:xfrm>
          <a:prstGeom prst="rect">
            <a:avLst/>
          </a:prstGeom>
        </p:spPr>
      </p:pic>
      <p:pic>
        <p:nvPicPr>
          <p:cNvPr id="5" name="Imagen 4">
            <a:extLst>
              <a:ext uri="{FF2B5EF4-FFF2-40B4-BE49-F238E27FC236}">
                <a16:creationId xmlns:a16="http://schemas.microsoft.com/office/drawing/2014/main" id="{98201B1E-C5CC-4720-B8FE-465FC929B713}"/>
              </a:ext>
            </a:extLst>
          </p:cNvPr>
          <p:cNvPicPr>
            <a:picLocks noChangeAspect="1"/>
          </p:cNvPicPr>
          <p:nvPr/>
        </p:nvPicPr>
        <p:blipFill>
          <a:blip r:embed="rId5"/>
          <a:stretch>
            <a:fillRect/>
          </a:stretch>
        </p:blipFill>
        <p:spPr>
          <a:xfrm>
            <a:off x="5077416" y="1500717"/>
            <a:ext cx="3818405" cy="2715510"/>
          </a:xfrm>
          <a:prstGeom prst="rect">
            <a:avLst/>
          </a:prstGeom>
        </p:spPr>
      </p:pic>
      <p:pic>
        <p:nvPicPr>
          <p:cNvPr id="7" name="Imagen 6">
            <a:extLst>
              <a:ext uri="{FF2B5EF4-FFF2-40B4-BE49-F238E27FC236}">
                <a16:creationId xmlns:a16="http://schemas.microsoft.com/office/drawing/2014/main" id="{FA443C8E-A201-42AD-B4A4-AA91B5BCE17E}"/>
              </a:ext>
            </a:extLst>
          </p:cNvPr>
          <p:cNvPicPr>
            <a:picLocks noChangeAspect="1"/>
          </p:cNvPicPr>
          <p:nvPr/>
        </p:nvPicPr>
        <p:blipFill>
          <a:blip r:embed="rId6"/>
          <a:stretch>
            <a:fillRect/>
          </a:stretch>
        </p:blipFill>
        <p:spPr>
          <a:xfrm>
            <a:off x="5077416" y="4156307"/>
            <a:ext cx="3793905" cy="400109"/>
          </a:xfrm>
          <a:prstGeom prst="rect">
            <a:avLst/>
          </a:prstGeom>
        </p:spPr>
      </p:pic>
      <p:sp>
        <p:nvSpPr>
          <p:cNvPr id="13" name="Título 2">
            <a:extLst>
              <a:ext uri="{FF2B5EF4-FFF2-40B4-BE49-F238E27FC236}">
                <a16:creationId xmlns:a16="http://schemas.microsoft.com/office/drawing/2014/main" id="{BC2F76E9-E2E1-4FBD-B708-D88771225476}"/>
              </a:ext>
            </a:extLst>
          </p:cNvPr>
          <p:cNvSpPr txBox="1">
            <a:spLocks/>
          </p:cNvSpPr>
          <p:nvPr/>
        </p:nvSpPr>
        <p:spPr>
          <a:xfrm>
            <a:off x="152776" y="197296"/>
            <a:ext cx="5361250"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200" dirty="0">
                <a:latin typeface="Amatic SC" panose="00000500000000000000" pitchFamily="2" charset="-79"/>
                <a:ea typeface="Century Gothic" panose="020B0502020202020204" pitchFamily="34" charset="0"/>
                <a:cs typeface="Amatic SC" panose="00000500000000000000" pitchFamily="2" charset="-79"/>
              </a:rPr>
              <a:t>CAPÍTULO</a:t>
            </a:r>
            <a:r>
              <a:rPr lang="es-ES" sz="3600" dirty="0">
                <a:latin typeface="Amatic SC" panose="00000500000000000000" pitchFamily="2" charset="-79"/>
                <a:ea typeface="Century Gothic" panose="020B0502020202020204" pitchFamily="34" charset="0"/>
                <a:cs typeface="Amatic SC" panose="00000500000000000000" pitchFamily="2" charset="-79"/>
              </a:rPr>
              <a:t> </a:t>
            </a:r>
            <a:r>
              <a:rPr lang="es-ES" sz="3200" dirty="0">
                <a:latin typeface="Amatic SC" panose="00000500000000000000" pitchFamily="2" charset="-79"/>
                <a:ea typeface="Century Gothic" panose="020B0502020202020204" pitchFamily="34" charset="0"/>
                <a:cs typeface="Amatic SC" panose="00000500000000000000" pitchFamily="2" charset="-79"/>
              </a:rPr>
              <a:t>V: RESULTADOS</a:t>
            </a:r>
            <a:endParaRPr lang="es-PE" dirty="0">
              <a:latin typeface="Amatic SC" panose="00000500000000000000" pitchFamily="2" charset="-79"/>
              <a:cs typeface="Amatic SC" panose="00000500000000000000" pitchFamily="2" charset="-79"/>
            </a:endParaRPr>
          </a:p>
        </p:txBody>
      </p:sp>
      <p:sp>
        <p:nvSpPr>
          <p:cNvPr id="15" name="Título 2">
            <a:extLst>
              <a:ext uri="{FF2B5EF4-FFF2-40B4-BE49-F238E27FC236}">
                <a16:creationId xmlns:a16="http://schemas.microsoft.com/office/drawing/2014/main" id="{F536FB4A-29D9-405C-925E-0399A56EA203}"/>
              </a:ext>
            </a:extLst>
          </p:cNvPr>
          <p:cNvSpPr>
            <a:spLocks noGrp="1"/>
          </p:cNvSpPr>
          <p:nvPr>
            <p:ph type="title"/>
          </p:nvPr>
        </p:nvSpPr>
        <p:spPr>
          <a:xfrm>
            <a:off x="213465" y="587084"/>
            <a:ext cx="5361250" cy="282033"/>
          </a:xfrm>
        </p:spPr>
        <p:txBody>
          <a:bodyPr>
            <a:noAutofit/>
          </a:bodyPr>
          <a:lstStyle/>
          <a:p>
            <a:r>
              <a:rPr lang="es-ES" sz="1400" dirty="0">
                <a:latin typeface="+mj-lt"/>
              </a:rPr>
              <a:t>Presentación de los resultados</a:t>
            </a:r>
            <a:endParaRPr lang="es-PE" sz="3600" dirty="0">
              <a:latin typeface="+mj-lt"/>
            </a:endParaRPr>
          </a:p>
        </p:txBody>
      </p:sp>
    </p:spTree>
    <p:extLst>
      <p:ext uri="{BB962C8B-B14F-4D97-AF65-F5344CB8AC3E}">
        <p14:creationId xmlns:p14="http://schemas.microsoft.com/office/powerpoint/2010/main" val="3619553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294220" y="552103"/>
            <a:ext cx="5361250" cy="282033"/>
          </a:xfrm>
        </p:spPr>
        <p:txBody>
          <a:bodyPr>
            <a:noAutofit/>
          </a:bodyPr>
          <a:lstStyle/>
          <a:p>
            <a:r>
              <a:rPr lang="es-ES" sz="1600" dirty="0">
                <a:effectLst/>
                <a:latin typeface="Arial" panose="020B0604020202020204" pitchFamily="34" charset="0"/>
                <a:ea typeface="Century Gothic" panose="020B0502020202020204" pitchFamily="34" charset="0"/>
                <a:cs typeface="Arial" panose="020B0604020202020204" pitchFamily="34" charset="0"/>
              </a:rPr>
              <a:t>Presentación de los resultados</a:t>
            </a:r>
            <a:endParaRPr lang="es-PE" sz="16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9ED6422E-186F-486E-BB69-A9ED9DFF330D}"/>
              </a:ext>
            </a:extLst>
          </p:cNvPr>
          <p:cNvSpPr>
            <a:spLocks noChangeArrowheads="1"/>
          </p:cNvSpPr>
          <p:nvPr/>
        </p:nvSpPr>
        <p:spPr bwMode="auto">
          <a:xfrm>
            <a:off x="-266700" y="4504222"/>
            <a:ext cx="2175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Fuente: Elaboración propia</a:t>
            </a:r>
            <a:endParaRPr kumimoji="0" lang="es-MX" altLang="es-PE" sz="1800" b="0" i="0" u="none" strike="noStrike" cap="none" normalizeH="0" baseline="0" dirty="0">
              <a:ln>
                <a:noFill/>
              </a:ln>
              <a:solidFill>
                <a:schemeClr val="bg1"/>
              </a:solidFill>
              <a:effectLst/>
              <a:latin typeface="Arial" panose="020B0604020202020204" pitchFamily="34" charset="0"/>
            </a:endParaRPr>
          </a:p>
        </p:txBody>
      </p:sp>
      <p:sp>
        <p:nvSpPr>
          <p:cNvPr id="12" name="CuadroTexto 11">
            <a:extLst>
              <a:ext uri="{FF2B5EF4-FFF2-40B4-BE49-F238E27FC236}">
                <a16:creationId xmlns:a16="http://schemas.microsoft.com/office/drawing/2014/main" id="{55F140D1-33CD-49FB-9F4C-A5FF2BE31AD2}"/>
              </a:ext>
            </a:extLst>
          </p:cNvPr>
          <p:cNvSpPr txBox="1"/>
          <p:nvPr/>
        </p:nvSpPr>
        <p:spPr>
          <a:xfrm>
            <a:off x="63610" y="772671"/>
            <a:ext cx="4608880" cy="523220"/>
          </a:xfrm>
          <a:prstGeom prst="rect">
            <a:avLst/>
          </a:prstGeom>
          <a:noFill/>
        </p:spPr>
        <p:txBody>
          <a:bodyPr wrap="square">
            <a:spAutoFit/>
          </a:bodyPr>
          <a:lstStyle/>
          <a:p>
            <a:pPr marL="431800" indent="449580">
              <a:spcAft>
                <a:spcPts val="600"/>
              </a:spcAft>
            </a:pP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Figura 37. </a:t>
            </a:r>
            <a:r>
              <a:rPr kumimoji="0" lang="es-MX" altLang="es-PE" b="0" i="1" u="none" strike="noStrike" cap="none" normalizeH="0" baseline="0" dirty="0" bmk="_Toc116289403">
                <a:ln>
                  <a:noFill/>
                </a:ln>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Actividad Física</a:t>
            </a: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 (KNN): Modelo con KNN en </a:t>
            </a:r>
            <a:r>
              <a:rPr lang="es-MX" sz="1400" i="1" dirty="0" err="1">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Weka</a:t>
            </a:r>
            <a:endParaRPr lang="es-PE"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endParaRPr>
          </a:p>
        </p:txBody>
      </p:sp>
      <p:sp>
        <p:nvSpPr>
          <p:cNvPr id="17" name="CuadroTexto 16">
            <a:extLst>
              <a:ext uri="{FF2B5EF4-FFF2-40B4-BE49-F238E27FC236}">
                <a16:creationId xmlns:a16="http://schemas.microsoft.com/office/drawing/2014/main" id="{51227A55-BC43-4FD9-8C16-950E751FDC0B}"/>
              </a:ext>
            </a:extLst>
          </p:cNvPr>
          <p:cNvSpPr txBox="1"/>
          <p:nvPr/>
        </p:nvSpPr>
        <p:spPr>
          <a:xfrm>
            <a:off x="4903099" y="685570"/>
            <a:ext cx="4174331" cy="461665"/>
          </a:xfrm>
          <a:prstGeom prst="rect">
            <a:avLst/>
          </a:prstGeom>
          <a:noFill/>
        </p:spPr>
        <p:txBody>
          <a:bodyPr wrap="square">
            <a:spAutoFit/>
          </a:bodyPr>
          <a:lstStyle/>
          <a:p>
            <a:r>
              <a:rPr lang="es-PE" sz="1200" i="1" dirty="0">
                <a:solidFill>
                  <a:schemeClr val="bg1"/>
                </a:solidFill>
              </a:rPr>
              <a:t>Tabla 11: </a:t>
            </a:r>
            <a:r>
              <a:rPr kumimoji="0" lang="es-MX" altLang="es-PE" sz="1200" b="0" i="1" u="none" strike="noStrike" cap="none" normalizeH="0" baseline="0" dirty="0" bmk="_Toc116289403">
                <a:ln>
                  <a:noFill/>
                </a:ln>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Actividad Física </a:t>
            </a:r>
            <a:r>
              <a:rPr lang="es-PE" sz="1200" i="1" dirty="0">
                <a:solidFill>
                  <a:schemeClr val="bg1"/>
                </a:solidFill>
              </a:rPr>
              <a:t>(KNN): Hábitos del estudiante que adopta un estilo de vida saludable</a:t>
            </a:r>
          </a:p>
        </p:txBody>
      </p:sp>
      <p:sp>
        <p:nvSpPr>
          <p:cNvPr id="24" name="Rectangle 3">
            <a:extLst>
              <a:ext uri="{FF2B5EF4-FFF2-40B4-BE49-F238E27FC236}">
                <a16:creationId xmlns:a16="http://schemas.microsoft.com/office/drawing/2014/main" id="{94BCB07D-735E-4503-BC7B-9C18A0EC8E03}"/>
              </a:ext>
            </a:extLst>
          </p:cNvPr>
          <p:cNvSpPr>
            <a:spLocks noChangeArrowheads="1"/>
          </p:cNvSpPr>
          <p:nvPr/>
        </p:nvSpPr>
        <p:spPr bwMode="auto">
          <a:xfrm>
            <a:off x="4488106" y="4276943"/>
            <a:ext cx="2175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Fuente: Elaboración propia</a:t>
            </a:r>
            <a:endParaRPr kumimoji="0" lang="es-MX" altLang="es-PE" sz="1800" b="0" i="0" u="none" strike="noStrike" cap="none" normalizeH="0" baseline="0" dirty="0">
              <a:ln>
                <a:noFill/>
              </a:ln>
              <a:solidFill>
                <a:schemeClr val="bg1"/>
              </a:solidFill>
              <a:effectLst/>
              <a:latin typeface="Arial" panose="020B0604020202020204" pitchFamily="34" charset="0"/>
            </a:endParaRPr>
          </a:p>
        </p:txBody>
      </p:sp>
      <p:pic>
        <p:nvPicPr>
          <p:cNvPr id="25" name="Google Shape;59;p13">
            <a:extLst>
              <a:ext uri="{FF2B5EF4-FFF2-40B4-BE49-F238E27FC236}">
                <a16:creationId xmlns:a16="http://schemas.microsoft.com/office/drawing/2014/main" id="{A65B2613-DD31-45D5-8A2E-53E5EC6F05F7}"/>
              </a:ext>
            </a:extLst>
          </p:cNvPr>
          <p:cNvPicPr preferRelativeResize="0"/>
          <p:nvPr/>
        </p:nvPicPr>
        <p:blipFill>
          <a:blip r:embed="rId3">
            <a:alphaModFix/>
          </a:blip>
          <a:stretch>
            <a:fillRect/>
          </a:stretch>
        </p:blipFill>
        <p:spPr>
          <a:xfrm>
            <a:off x="8163658" y="4276146"/>
            <a:ext cx="782037" cy="676815"/>
          </a:xfrm>
          <a:prstGeom prst="rect">
            <a:avLst/>
          </a:prstGeom>
          <a:noFill/>
          <a:ln>
            <a:noFill/>
          </a:ln>
        </p:spPr>
      </p:pic>
      <p:pic>
        <p:nvPicPr>
          <p:cNvPr id="13" name="Imagen 12">
            <a:extLst>
              <a:ext uri="{FF2B5EF4-FFF2-40B4-BE49-F238E27FC236}">
                <a16:creationId xmlns:a16="http://schemas.microsoft.com/office/drawing/2014/main" id="{C47C0427-5C53-4AA3-BC98-CB0515CF3107}"/>
              </a:ext>
            </a:extLst>
          </p:cNvPr>
          <p:cNvPicPr/>
          <p:nvPr/>
        </p:nvPicPr>
        <p:blipFill>
          <a:blip r:embed="rId4"/>
          <a:stretch>
            <a:fillRect/>
          </a:stretch>
        </p:blipFill>
        <p:spPr>
          <a:xfrm>
            <a:off x="299085" y="1367481"/>
            <a:ext cx="4197565" cy="3204516"/>
          </a:xfrm>
          <a:prstGeom prst="rect">
            <a:avLst/>
          </a:prstGeom>
        </p:spPr>
      </p:pic>
      <p:pic>
        <p:nvPicPr>
          <p:cNvPr id="6" name="Imagen 5">
            <a:extLst>
              <a:ext uri="{FF2B5EF4-FFF2-40B4-BE49-F238E27FC236}">
                <a16:creationId xmlns:a16="http://schemas.microsoft.com/office/drawing/2014/main" id="{26D3A763-F0B7-4B18-8150-2361621AFAF0}"/>
              </a:ext>
            </a:extLst>
          </p:cNvPr>
          <p:cNvPicPr>
            <a:picLocks noChangeAspect="1"/>
          </p:cNvPicPr>
          <p:nvPr/>
        </p:nvPicPr>
        <p:blipFill>
          <a:blip r:embed="rId5"/>
          <a:stretch>
            <a:fillRect/>
          </a:stretch>
        </p:blipFill>
        <p:spPr>
          <a:xfrm>
            <a:off x="4996760" y="1212328"/>
            <a:ext cx="3801285" cy="2008969"/>
          </a:xfrm>
          <a:prstGeom prst="rect">
            <a:avLst/>
          </a:prstGeom>
        </p:spPr>
      </p:pic>
      <p:pic>
        <p:nvPicPr>
          <p:cNvPr id="18" name="Imagen 17">
            <a:extLst>
              <a:ext uri="{FF2B5EF4-FFF2-40B4-BE49-F238E27FC236}">
                <a16:creationId xmlns:a16="http://schemas.microsoft.com/office/drawing/2014/main" id="{DBB9EC71-6FAC-4258-9013-DED3A0338AD4}"/>
              </a:ext>
            </a:extLst>
          </p:cNvPr>
          <p:cNvPicPr>
            <a:picLocks noChangeAspect="1"/>
          </p:cNvPicPr>
          <p:nvPr/>
        </p:nvPicPr>
        <p:blipFill>
          <a:blip r:embed="rId6"/>
          <a:stretch>
            <a:fillRect/>
          </a:stretch>
        </p:blipFill>
        <p:spPr>
          <a:xfrm>
            <a:off x="4996760" y="3221297"/>
            <a:ext cx="3801285" cy="1121442"/>
          </a:xfrm>
          <a:prstGeom prst="rect">
            <a:avLst/>
          </a:prstGeom>
        </p:spPr>
      </p:pic>
      <p:sp>
        <p:nvSpPr>
          <p:cNvPr id="14" name="Título 2">
            <a:extLst>
              <a:ext uri="{FF2B5EF4-FFF2-40B4-BE49-F238E27FC236}">
                <a16:creationId xmlns:a16="http://schemas.microsoft.com/office/drawing/2014/main" id="{0733F2DD-5095-42FB-86CE-000927502925}"/>
              </a:ext>
            </a:extLst>
          </p:cNvPr>
          <p:cNvSpPr txBox="1">
            <a:spLocks/>
          </p:cNvSpPr>
          <p:nvPr/>
        </p:nvSpPr>
        <p:spPr>
          <a:xfrm>
            <a:off x="214654" y="188664"/>
            <a:ext cx="5361250"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200" dirty="0">
                <a:latin typeface="Amatic SC" panose="00000500000000000000" pitchFamily="2" charset="-79"/>
                <a:ea typeface="Century Gothic" panose="020B0502020202020204" pitchFamily="34" charset="0"/>
                <a:cs typeface="Amatic SC" panose="00000500000000000000" pitchFamily="2" charset="-79"/>
              </a:rPr>
              <a:t>CAPÍTULO</a:t>
            </a:r>
            <a:r>
              <a:rPr lang="es-ES" sz="3600" dirty="0">
                <a:latin typeface="Amatic SC" panose="00000500000000000000" pitchFamily="2" charset="-79"/>
                <a:ea typeface="Century Gothic" panose="020B0502020202020204" pitchFamily="34" charset="0"/>
                <a:cs typeface="Amatic SC" panose="00000500000000000000" pitchFamily="2" charset="-79"/>
              </a:rPr>
              <a:t> </a:t>
            </a:r>
            <a:r>
              <a:rPr lang="es-ES" sz="3200" dirty="0">
                <a:latin typeface="Amatic SC" panose="00000500000000000000" pitchFamily="2" charset="-79"/>
                <a:ea typeface="Century Gothic" panose="020B0502020202020204" pitchFamily="34" charset="0"/>
                <a:cs typeface="Amatic SC" panose="00000500000000000000" pitchFamily="2" charset="-79"/>
              </a:rPr>
              <a:t>V: RESULTADOS</a:t>
            </a:r>
            <a:endParaRPr lang="es-PE" dirty="0">
              <a:latin typeface="Amatic SC" panose="00000500000000000000" pitchFamily="2" charset="-79"/>
              <a:cs typeface="Amatic SC" panose="00000500000000000000" pitchFamily="2" charset="-79"/>
            </a:endParaRPr>
          </a:p>
        </p:txBody>
      </p:sp>
    </p:spTree>
    <p:extLst>
      <p:ext uri="{BB962C8B-B14F-4D97-AF65-F5344CB8AC3E}">
        <p14:creationId xmlns:p14="http://schemas.microsoft.com/office/powerpoint/2010/main" val="2517904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pic>
        <p:nvPicPr>
          <p:cNvPr id="25" name="Google Shape;59;p13">
            <a:extLst>
              <a:ext uri="{FF2B5EF4-FFF2-40B4-BE49-F238E27FC236}">
                <a16:creationId xmlns:a16="http://schemas.microsoft.com/office/drawing/2014/main" id="{A65B2613-DD31-45D5-8A2E-53E5EC6F05F7}"/>
              </a:ext>
            </a:extLst>
          </p:cNvPr>
          <p:cNvPicPr preferRelativeResize="0"/>
          <p:nvPr/>
        </p:nvPicPr>
        <p:blipFill>
          <a:blip r:embed="rId3">
            <a:alphaModFix/>
          </a:blip>
          <a:stretch>
            <a:fillRect/>
          </a:stretch>
        </p:blipFill>
        <p:spPr>
          <a:xfrm>
            <a:off x="8163658" y="4276146"/>
            <a:ext cx="782037" cy="676815"/>
          </a:xfrm>
          <a:prstGeom prst="rect">
            <a:avLst/>
          </a:prstGeom>
          <a:noFill/>
          <a:ln>
            <a:noFill/>
          </a:ln>
        </p:spPr>
      </p:pic>
      <p:sp>
        <p:nvSpPr>
          <p:cNvPr id="12" name="Rectangle 3">
            <a:extLst>
              <a:ext uri="{FF2B5EF4-FFF2-40B4-BE49-F238E27FC236}">
                <a16:creationId xmlns:a16="http://schemas.microsoft.com/office/drawing/2014/main" id="{D296D011-533D-4AD2-BFA9-9F0C062B176D}"/>
              </a:ext>
            </a:extLst>
          </p:cNvPr>
          <p:cNvSpPr>
            <a:spLocks noChangeArrowheads="1"/>
          </p:cNvSpPr>
          <p:nvPr/>
        </p:nvSpPr>
        <p:spPr bwMode="auto">
          <a:xfrm>
            <a:off x="63611" y="4414498"/>
            <a:ext cx="2175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Fuente: Elaboración propia</a:t>
            </a:r>
            <a:endParaRPr kumimoji="0" lang="es-MX" altLang="es-PE" sz="1800" b="0" i="0" u="none" strike="noStrike" cap="none" normalizeH="0" baseline="0" dirty="0">
              <a:ln>
                <a:noFill/>
              </a:ln>
              <a:solidFill>
                <a:schemeClr val="bg1"/>
              </a:solidFill>
              <a:effectLst/>
              <a:latin typeface="Arial" panose="020B0604020202020204" pitchFamily="34" charset="0"/>
            </a:endParaRPr>
          </a:p>
        </p:txBody>
      </p:sp>
      <p:pic>
        <p:nvPicPr>
          <p:cNvPr id="4" name="Imagen 3">
            <a:extLst>
              <a:ext uri="{FF2B5EF4-FFF2-40B4-BE49-F238E27FC236}">
                <a16:creationId xmlns:a16="http://schemas.microsoft.com/office/drawing/2014/main" id="{0D5FCE19-1804-42B9-908F-541468A2B254}"/>
              </a:ext>
            </a:extLst>
          </p:cNvPr>
          <p:cNvPicPr>
            <a:picLocks noChangeAspect="1"/>
          </p:cNvPicPr>
          <p:nvPr/>
        </p:nvPicPr>
        <p:blipFill>
          <a:blip r:embed="rId4"/>
          <a:stretch>
            <a:fillRect/>
          </a:stretch>
        </p:blipFill>
        <p:spPr>
          <a:xfrm>
            <a:off x="587975" y="1162662"/>
            <a:ext cx="7781668" cy="3368469"/>
          </a:xfrm>
          <a:prstGeom prst="rect">
            <a:avLst/>
          </a:prstGeom>
        </p:spPr>
      </p:pic>
      <p:sp>
        <p:nvSpPr>
          <p:cNvPr id="13" name="CuadroTexto 12">
            <a:extLst>
              <a:ext uri="{FF2B5EF4-FFF2-40B4-BE49-F238E27FC236}">
                <a16:creationId xmlns:a16="http://schemas.microsoft.com/office/drawing/2014/main" id="{96545966-CAC2-4927-AC85-3E1EE6F560DC}"/>
              </a:ext>
            </a:extLst>
          </p:cNvPr>
          <p:cNvSpPr txBox="1"/>
          <p:nvPr/>
        </p:nvSpPr>
        <p:spPr>
          <a:xfrm>
            <a:off x="-345882" y="725296"/>
            <a:ext cx="7184003" cy="307777"/>
          </a:xfrm>
          <a:prstGeom prst="rect">
            <a:avLst/>
          </a:prstGeom>
          <a:noFill/>
        </p:spPr>
        <p:txBody>
          <a:bodyPr wrap="square">
            <a:spAutoFit/>
          </a:bodyPr>
          <a:lstStyle/>
          <a:p>
            <a:pPr marL="431800" indent="431800">
              <a:spcAft>
                <a:spcPts val="600"/>
              </a:spcAft>
            </a:pP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Figura 40. Actividad Física: Modelo del Árbol de decisión</a:t>
            </a:r>
            <a:endParaRPr lang="es-PE"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endParaRPr>
          </a:p>
        </p:txBody>
      </p:sp>
      <p:sp>
        <p:nvSpPr>
          <p:cNvPr id="7" name="Título 2">
            <a:extLst>
              <a:ext uri="{FF2B5EF4-FFF2-40B4-BE49-F238E27FC236}">
                <a16:creationId xmlns:a16="http://schemas.microsoft.com/office/drawing/2014/main" id="{31A1F6D8-1C9E-405B-AADA-84874CFB54DE}"/>
              </a:ext>
            </a:extLst>
          </p:cNvPr>
          <p:cNvSpPr txBox="1">
            <a:spLocks/>
          </p:cNvSpPr>
          <p:nvPr/>
        </p:nvSpPr>
        <p:spPr>
          <a:xfrm>
            <a:off x="432862" y="142571"/>
            <a:ext cx="5361250"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200" dirty="0">
                <a:latin typeface="Amatic SC" panose="00000500000000000000" pitchFamily="2" charset="-79"/>
                <a:ea typeface="Century Gothic" panose="020B0502020202020204" pitchFamily="34" charset="0"/>
                <a:cs typeface="Amatic SC" panose="00000500000000000000" pitchFamily="2" charset="-79"/>
              </a:rPr>
              <a:t>CAPÍTULO</a:t>
            </a:r>
            <a:r>
              <a:rPr lang="es-ES" sz="3600" dirty="0">
                <a:latin typeface="Amatic SC" panose="00000500000000000000" pitchFamily="2" charset="-79"/>
                <a:ea typeface="Century Gothic" panose="020B0502020202020204" pitchFamily="34" charset="0"/>
                <a:cs typeface="Amatic SC" panose="00000500000000000000" pitchFamily="2" charset="-79"/>
              </a:rPr>
              <a:t> </a:t>
            </a:r>
            <a:r>
              <a:rPr lang="es-ES" sz="3200" dirty="0">
                <a:latin typeface="Amatic SC" panose="00000500000000000000" pitchFamily="2" charset="-79"/>
                <a:ea typeface="Century Gothic" panose="020B0502020202020204" pitchFamily="34" charset="0"/>
                <a:cs typeface="Amatic SC" panose="00000500000000000000" pitchFamily="2" charset="-79"/>
              </a:rPr>
              <a:t>V: RESULTADOS</a:t>
            </a:r>
            <a:endParaRPr lang="es-PE" dirty="0">
              <a:latin typeface="Amatic SC" panose="00000500000000000000" pitchFamily="2" charset="-79"/>
              <a:cs typeface="Amatic SC" panose="00000500000000000000" pitchFamily="2" charset="-79"/>
            </a:endParaRPr>
          </a:p>
        </p:txBody>
      </p:sp>
      <p:sp>
        <p:nvSpPr>
          <p:cNvPr id="10" name="Título 2">
            <a:extLst>
              <a:ext uri="{FF2B5EF4-FFF2-40B4-BE49-F238E27FC236}">
                <a16:creationId xmlns:a16="http://schemas.microsoft.com/office/drawing/2014/main" id="{51184519-D070-4014-81AA-0C64AB9894E3}"/>
              </a:ext>
            </a:extLst>
          </p:cNvPr>
          <p:cNvSpPr>
            <a:spLocks noGrp="1"/>
          </p:cNvSpPr>
          <p:nvPr>
            <p:ph type="title"/>
          </p:nvPr>
        </p:nvSpPr>
        <p:spPr>
          <a:xfrm>
            <a:off x="432862" y="494502"/>
            <a:ext cx="5361250" cy="282033"/>
          </a:xfrm>
        </p:spPr>
        <p:txBody>
          <a:bodyPr>
            <a:noAutofit/>
          </a:bodyPr>
          <a:lstStyle/>
          <a:p>
            <a:r>
              <a:rPr lang="es-ES" sz="1600" dirty="0">
                <a:effectLst/>
                <a:latin typeface="Arial" panose="020B0604020202020204" pitchFamily="34" charset="0"/>
                <a:ea typeface="Century Gothic" panose="020B0502020202020204" pitchFamily="34" charset="0"/>
                <a:cs typeface="Arial" panose="020B0604020202020204" pitchFamily="34" charset="0"/>
              </a:rPr>
              <a:t>Presentación de los resultados</a:t>
            </a:r>
            <a:endParaRPr lang="es-PE"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6010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pic>
        <p:nvPicPr>
          <p:cNvPr id="25" name="Google Shape;59;p13">
            <a:extLst>
              <a:ext uri="{FF2B5EF4-FFF2-40B4-BE49-F238E27FC236}">
                <a16:creationId xmlns:a16="http://schemas.microsoft.com/office/drawing/2014/main" id="{A65B2613-DD31-45D5-8A2E-53E5EC6F05F7}"/>
              </a:ext>
            </a:extLst>
          </p:cNvPr>
          <p:cNvPicPr preferRelativeResize="0"/>
          <p:nvPr/>
        </p:nvPicPr>
        <p:blipFill>
          <a:blip r:embed="rId3">
            <a:alphaModFix/>
          </a:blip>
          <a:stretch>
            <a:fillRect/>
          </a:stretch>
        </p:blipFill>
        <p:spPr>
          <a:xfrm>
            <a:off x="8163658" y="4276146"/>
            <a:ext cx="782037" cy="676815"/>
          </a:xfrm>
          <a:prstGeom prst="rect">
            <a:avLst/>
          </a:prstGeom>
          <a:noFill/>
          <a:ln>
            <a:noFill/>
          </a:ln>
        </p:spPr>
      </p:pic>
      <p:sp>
        <p:nvSpPr>
          <p:cNvPr id="12" name="Rectangle 3">
            <a:extLst>
              <a:ext uri="{FF2B5EF4-FFF2-40B4-BE49-F238E27FC236}">
                <a16:creationId xmlns:a16="http://schemas.microsoft.com/office/drawing/2014/main" id="{D296D011-533D-4AD2-BFA9-9F0C062B176D}"/>
              </a:ext>
            </a:extLst>
          </p:cNvPr>
          <p:cNvSpPr>
            <a:spLocks noChangeArrowheads="1"/>
          </p:cNvSpPr>
          <p:nvPr/>
        </p:nvSpPr>
        <p:spPr bwMode="auto">
          <a:xfrm>
            <a:off x="63611" y="4414498"/>
            <a:ext cx="2175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Fuente: Elaboración propia</a:t>
            </a:r>
            <a:endParaRPr kumimoji="0" lang="es-MX" altLang="es-PE" sz="1800" b="0" i="0" u="none" strike="noStrike" cap="none" normalizeH="0" baseline="0" dirty="0">
              <a:ln>
                <a:noFill/>
              </a:ln>
              <a:solidFill>
                <a:schemeClr val="bg1"/>
              </a:solidFill>
              <a:effectLst/>
              <a:latin typeface="Arial" panose="020B0604020202020204" pitchFamily="34" charset="0"/>
            </a:endParaRPr>
          </a:p>
        </p:txBody>
      </p:sp>
      <p:sp>
        <p:nvSpPr>
          <p:cNvPr id="7" name="Título 2">
            <a:extLst>
              <a:ext uri="{FF2B5EF4-FFF2-40B4-BE49-F238E27FC236}">
                <a16:creationId xmlns:a16="http://schemas.microsoft.com/office/drawing/2014/main" id="{31A1F6D8-1C9E-405B-AADA-84874CFB54DE}"/>
              </a:ext>
            </a:extLst>
          </p:cNvPr>
          <p:cNvSpPr txBox="1">
            <a:spLocks/>
          </p:cNvSpPr>
          <p:nvPr/>
        </p:nvSpPr>
        <p:spPr>
          <a:xfrm>
            <a:off x="432862" y="142571"/>
            <a:ext cx="5361250"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200" dirty="0">
                <a:latin typeface="Amatic SC" panose="00000500000000000000" pitchFamily="2" charset="-79"/>
                <a:ea typeface="Century Gothic" panose="020B0502020202020204" pitchFamily="34" charset="0"/>
                <a:cs typeface="Amatic SC" panose="00000500000000000000" pitchFamily="2" charset="-79"/>
              </a:rPr>
              <a:t>CAPÍTULO</a:t>
            </a:r>
            <a:r>
              <a:rPr lang="es-ES" sz="3600" dirty="0">
                <a:latin typeface="Amatic SC" panose="00000500000000000000" pitchFamily="2" charset="-79"/>
                <a:ea typeface="Century Gothic" panose="020B0502020202020204" pitchFamily="34" charset="0"/>
                <a:cs typeface="Amatic SC" panose="00000500000000000000" pitchFamily="2" charset="-79"/>
              </a:rPr>
              <a:t> </a:t>
            </a:r>
            <a:r>
              <a:rPr lang="es-ES" sz="3200" dirty="0">
                <a:latin typeface="Amatic SC" panose="00000500000000000000" pitchFamily="2" charset="-79"/>
                <a:ea typeface="Century Gothic" panose="020B0502020202020204" pitchFamily="34" charset="0"/>
                <a:cs typeface="Amatic SC" panose="00000500000000000000" pitchFamily="2" charset="-79"/>
              </a:rPr>
              <a:t>V: RESULTADOS</a:t>
            </a:r>
            <a:endParaRPr lang="es-PE" dirty="0">
              <a:latin typeface="Amatic SC" panose="00000500000000000000" pitchFamily="2" charset="-79"/>
              <a:cs typeface="Amatic SC" panose="00000500000000000000" pitchFamily="2" charset="-79"/>
            </a:endParaRPr>
          </a:p>
        </p:txBody>
      </p:sp>
      <p:sp>
        <p:nvSpPr>
          <p:cNvPr id="10" name="Título 2">
            <a:extLst>
              <a:ext uri="{FF2B5EF4-FFF2-40B4-BE49-F238E27FC236}">
                <a16:creationId xmlns:a16="http://schemas.microsoft.com/office/drawing/2014/main" id="{51184519-D070-4014-81AA-0C64AB9894E3}"/>
              </a:ext>
            </a:extLst>
          </p:cNvPr>
          <p:cNvSpPr>
            <a:spLocks noGrp="1"/>
          </p:cNvSpPr>
          <p:nvPr>
            <p:ph type="title"/>
          </p:nvPr>
        </p:nvSpPr>
        <p:spPr>
          <a:xfrm>
            <a:off x="432862" y="494502"/>
            <a:ext cx="5361250" cy="282033"/>
          </a:xfrm>
        </p:spPr>
        <p:txBody>
          <a:bodyPr>
            <a:noAutofit/>
          </a:bodyPr>
          <a:lstStyle/>
          <a:p>
            <a:r>
              <a:rPr lang="es-ES" sz="1600" dirty="0">
                <a:effectLst/>
                <a:latin typeface="Arial" panose="020B0604020202020204" pitchFamily="34" charset="0"/>
                <a:ea typeface="Century Gothic" panose="020B0502020202020204" pitchFamily="34" charset="0"/>
                <a:cs typeface="Arial" panose="020B0604020202020204" pitchFamily="34" charset="0"/>
              </a:rPr>
              <a:t>Presentación de los resultados</a:t>
            </a:r>
            <a:endParaRPr lang="es-PE" sz="1600" dirty="0">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8D0F335C-BE4E-407B-ABB8-654D94240AD8}"/>
              </a:ext>
            </a:extLst>
          </p:cNvPr>
          <p:cNvPicPr>
            <a:picLocks noChangeAspect="1"/>
          </p:cNvPicPr>
          <p:nvPr/>
        </p:nvPicPr>
        <p:blipFill>
          <a:blip r:embed="rId4"/>
          <a:stretch>
            <a:fillRect/>
          </a:stretch>
        </p:blipFill>
        <p:spPr>
          <a:xfrm>
            <a:off x="540450" y="1532238"/>
            <a:ext cx="5146074" cy="2952896"/>
          </a:xfrm>
          <a:prstGeom prst="rect">
            <a:avLst/>
          </a:prstGeom>
        </p:spPr>
      </p:pic>
      <p:sp>
        <p:nvSpPr>
          <p:cNvPr id="11" name="CuadroTexto 10">
            <a:extLst>
              <a:ext uri="{FF2B5EF4-FFF2-40B4-BE49-F238E27FC236}">
                <a16:creationId xmlns:a16="http://schemas.microsoft.com/office/drawing/2014/main" id="{E418BD94-47CC-484E-8564-78DC6AB3349A}"/>
              </a:ext>
            </a:extLst>
          </p:cNvPr>
          <p:cNvSpPr txBox="1"/>
          <p:nvPr/>
        </p:nvSpPr>
        <p:spPr>
          <a:xfrm>
            <a:off x="432862" y="892776"/>
            <a:ext cx="6025979" cy="523220"/>
          </a:xfrm>
          <a:prstGeom prst="rect">
            <a:avLst/>
          </a:prstGeom>
          <a:noFill/>
        </p:spPr>
        <p:txBody>
          <a:bodyPr wrap="square">
            <a:spAutoFit/>
          </a:bodyPr>
          <a:lstStyle/>
          <a:p>
            <a:r>
              <a:rPr lang="es-PE" i="1" dirty="0">
                <a:solidFill>
                  <a:schemeClr val="bg1"/>
                </a:solidFill>
              </a:rPr>
              <a:t>Tabla 12. Actividad Física: Hábitos del estudiante que adopta un estilo de vida saludable</a:t>
            </a:r>
          </a:p>
        </p:txBody>
      </p:sp>
    </p:spTree>
    <p:extLst>
      <p:ext uri="{BB962C8B-B14F-4D97-AF65-F5344CB8AC3E}">
        <p14:creationId xmlns:p14="http://schemas.microsoft.com/office/powerpoint/2010/main" val="2410897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pic>
        <p:nvPicPr>
          <p:cNvPr id="25" name="Google Shape;59;p13">
            <a:extLst>
              <a:ext uri="{FF2B5EF4-FFF2-40B4-BE49-F238E27FC236}">
                <a16:creationId xmlns:a16="http://schemas.microsoft.com/office/drawing/2014/main" id="{A65B2613-DD31-45D5-8A2E-53E5EC6F05F7}"/>
              </a:ext>
            </a:extLst>
          </p:cNvPr>
          <p:cNvPicPr preferRelativeResize="0"/>
          <p:nvPr/>
        </p:nvPicPr>
        <p:blipFill>
          <a:blip r:embed="rId3">
            <a:alphaModFix/>
          </a:blip>
          <a:stretch>
            <a:fillRect/>
          </a:stretch>
        </p:blipFill>
        <p:spPr>
          <a:xfrm>
            <a:off x="8163658" y="4276146"/>
            <a:ext cx="782037" cy="676815"/>
          </a:xfrm>
          <a:prstGeom prst="rect">
            <a:avLst/>
          </a:prstGeom>
          <a:noFill/>
          <a:ln>
            <a:noFill/>
          </a:ln>
        </p:spPr>
      </p:pic>
      <p:sp>
        <p:nvSpPr>
          <p:cNvPr id="12" name="Rectangle 3">
            <a:extLst>
              <a:ext uri="{FF2B5EF4-FFF2-40B4-BE49-F238E27FC236}">
                <a16:creationId xmlns:a16="http://schemas.microsoft.com/office/drawing/2014/main" id="{D296D011-533D-4AD2-BFA9-9F0C062B176D}"/>
              </a:ext>
            </a:extLst>
          </p:cNvPr>
          <p:cNvSpPr>
            <a:spLocks noChangeArrowheads="1"/>
          </p:cNvSpPr>
          <p:nvPr/>
        </p:nvSpPr>
        <p:spPr bwMode="auto">
          <a:xfrm>
            <a:off x="5119" y="4076091"/>
            <a:ext cx="2175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Fuente: Elaboración propia</a:t>
            </a:r>
            <a:endParaRPr kumimoji="0" lang="es-MX" altLang="es-PE" sz="1800" b="0" i="0" u="none" strike="noStrike" cap="none" normalizeH="0" baseline="0" dirty="0">
              <a:ln>
                <a:noFill/>
              </a:ln>
              <a:solidFill>
                <a:schemeClr val="bg1"/>
              </a:solidFill>
              <a:effectLst/>
              <a:latin typeface="Arial" panose="020B0604020202020204" pitchFamily="34" charset="0"/>
            </a:endParaRPr>
          </a:p>
        </p:txBody>
      </p:sp>
      <p:sp>
        <p:nvSpPr>
          <p:cNvPr id="13" name="CuadroTexto 12">
            <a:extLst>
              <a:ext uri="{FF2B5EF4-FFF2-40B4-BE49-F238E27FC236}">
                <a16:creationId xmlns:a16="http://schemas.microsoft.com/office/drawing/2014/main" id="{7AC5AFF6-4390-4A0A-B14D-725617F2C727}"/>
              </a:ext>
            </a:extLst>
          </p:cNvPr>
          <p:cNvSpPr txBox="1"/>
          <p:nvPr/>
        </p:nvSpPr>
        <p:spPr>
          <a:xfrm>
            <a:off x="0" y="1542808"/>
            <a:ext cx="4655820" cy="523220"/>
          </a:xfrm>
          <a:prstGeom prst="rect">
            <a:avLst/>
          </a:prstGeom>
          <a:noFill/>
        </p:spPr>
        <p:txBody>
          <a:bodyPr wrap="square">
            <a:spAutoFit/>
          </a:bodyPr>
          <a:lstStyle/>
          <a:p>
            <a:pPr marL="431800" indent="449580">
              <a:spcAft>
                <a:spcPts val="600"/>
              </a:spcAft>
            </a:pP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Tabla 13. Métricas de Evaluación en la Actividad Física</a:t>
            </a:r>
            <a:endParaRPr lang="es-PE"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endParaRPr>
          </a:p>
        </p:txBody>
      </p:sp>
      <p:sp>
        <p:nvSpPr>
          <p:cNvPr id="14" name="CuadroTexto 13">
            <a:extLst>
              <a:ext uri="{FF2B5EF4-FFF2-40B4-BE49-F238E27FC236}">
                <a16:creationId xmlns:a16="http://schemas.microsoft.com/office/drawing/2014/main" id="{864E4227-82AF-4BA8-8868-03781E968A08}"/>
              </a:ext>
            </a:extLst>
          </p:cNvPr>
          <p:cNvSpPr txBox="1"/>
          <p:nvPr/>
        </p:nvSpPr>
        <p:spPr>
          <a:xfrm>
            <a:off x="6065335" y="948822"/>
            <a:ext cx="2880360" cy="3931654"/>
          </a:xfrm>
          <a:prstGeom prst="rect">
            <a:avLst/>
          </a:prstGeom>
          <a:noFill/>
        </p:spPr>
        <p:txBody>
          <a:bodyPr wrap="square">
            <a:spAutoFit/>
          </a:bodyPr>
          <a:lstStyle/>
          <a:p>
            <a:pPr indent="457200">
              <a:lnSpc>
                <a:spcPct val="150000"/>
              </a:lnSpc>
              <a:spcAft>
                <a:spcPts val="800"/>
              </a:spcAft>
            </a:pPr>
            <a:r>
              <a:rPr lang="es-MX" dirty="0">
                <a:effectLst/>
                <a:latin typeface="Times New Roman" panose="02020603050405020304" pitchFamily="18" charset="0"/>
                <a:ea typeface="Century Gothic" panose="020B0502020202020204" pitchFamily="34" charset="0"/>
                <a:cs typeface="Times New Roman" panose="02020603050405020304" pitchFamily="18" charset="0"/>
              </a:rPr>
              <a:t>Se describe que la técnica que mayor resultado obtuvo es </a:t>
            </a:r>
            <a:r>
              <a:rPr lang="es-MX" b="1" dirty="0">
                <a:effectLst/>
                <a:latin typeface="Times New Roman" panose="02020603050405020304" pitchFamily="18" charset="0"/>
                <a:ea typeface="Century Gothic" panose="020B0502020202020204" pitchFamily="34" charset="0"/>
                <a:cs typeface="Times New Roman" panose="02020603050405020304" pitchFamily="18" charset="0"/>
              </a:rPr>
              <a:t>Árboles de decisiones</a:t>
            </a:r>
            <a:r>
              <a:rPr lang="es-MX" dirty="0">
                <a:effectLst/>
                <a:latin typeface="Times New Roman" panose="02020603050405020304" pitchFamily="18" charset="0"/>
                <a:ea typeface="Century Gothic" panose="020B0502020202020204" pitchFamily="34" charset="0"/>
                <a:cs typeface="Times New Roman" panose="02020603050405020304" pitchFamily="18" charset="0"/>
              </a:rPr>
              <a:t> con una exactitud de </a:t>
            </a:r>
            <a:r>
              <a:rPr lang="es-MX" b="1" dirty="0">
                <a:effectLst/>
                <a:latin typeface="Times New Roman" panose="02020603050405020304" pitchFamily="18" charset="0"/>
                <a:ea typeface="Century Gothic" panose="020B0502020202020204" pitchFamily="34" charset="0"/>
                <a:cs typeface="Times New Roman" panose="02020603050405020304" pitchFamily="18" charset="0"/>
              </a:rPr>
              <a:t>87.69</a:t>
            </a:r>
            <a:r>
              <a:rPr lang="es-MX" dirty="0">
                <a:effectLst/>
                <a:latin typeface="Times New Roman" panose="02020603050405020304" pitchFamily="18" charset="0"/>
                <a:ea typeface="Century Gothic" panose="020B0502020202020204" pitchFamily="34" charset="0"/>
                <a:cs typeface="Times New Roman" panose="02020603050405020304" pitchFamily="18" charset="0"/>
              </a:rPr>
              <a:t> %, una precisión de </a:t>
            </a:r>
            <a:r>
              <a:rPr lang="es-MX" b="1" dirty="0">
                <a:effectLst/>
                <a:latin typeface="Times New Roman" panose="02020603050405020304" pitchFamily="18" charset="0"/>
                <a:ea typeface="Century Gothic" panose="020B0502020202020204" pitchFamily="34" charset="0"/>
                <a:cs typeface="Times New Roman" panose="02020603050405020304" pitchFamily="18" charset="0"/>
              </a:rPr>
              <a:t>88.46</a:t>
            </a:r>
            <a:r>
              <a:rPr lang="es-MX" dirty="0">
                <a:effectLst/>
                <a:latin typeface="Times New Roman" panose="02020603050405020304" pitchFamily="18" charset="0"/>
                <a:ea typeface="Century Gothic" panose="020B0502020202020204" pitchFamily="34" charset="0"/>
                <a:cs typeface="Times New Roman" panose="02020603050405020304" pitchFamily="18" charset="0"/>
              </a:rPr>
              <a:t> %, y el algoritmo de </a:t>
            </a:r>
            <a:r>
              <a:rPr lang="es-MX" b="1" dirty="0">
                <a:effectLst/>
                <a:latin typeface="Times New Roman" panose="02020603050405020304" pitchFamily="18" charset="0"/>
                <a:ea typeface="Century Gothic" panose="020B0502020202020204" pitchFamily="34" charset="0"/>
                <a:cs typeface="Times New Roman" panose="02020603050405020304" pitchFamily="18" charset="0"/>
              </a:rPr>
              <a:t>Máquina de Vectores de Soporte</a:t>
            </a:r>
            <a:r>
              <a:rPr lang="es-MX" dirty="0">
                <a:effectLst/>
                <a:latin typeface="Times New Roman" panose="02020603050405020304" pitchFamily="18" charset="0"/>
                <a:ea typeface="Century Gothic" panose="020B0502020202020204" pitchFamily="34" charset="0"/>
                <a:cs typeface="Times New Roman" panose="02020603050405020304" pitchFamily="18" charset="0"/>
              </a:rPr>
              <a:t> marcó un tiempo total de </a:t>
            </a:r>
            <a:r>
              <a:rPr lang="es-MX" b="1" dirty="0">
                <a:effectLst/>
                <a:latin typeface="Times New Roman" panose="02020603050405020304" pitchFamily="18" charset="0"/>
                <a:ea typeface="Century Gothic" panose="020B0502020202020204" pitchFamily="34" charset="0"/>
                <a:cs typeface="Times New Roman" panose="02020603050405020304" pitchFamily="18" charset="0"/>
              </a:rPr>
              <a:t>0.0066</a:t>
            </a:r>
            <a:r>
              <a:rPr lang="es-MX" dirty="0">
                <a:effectLst/>
                <a:latin typeface="Times New Roman" panose="02020603050405020304" pitchFamily="18" charset="0"/>
                <a:ea typeface="Century Gothic" panose="020B0502020202020204" pitchFamily="34" charset="0"/>
                <a:cs typeface="Times New Roman" panose="02020603050405020304" pitchFamily="18" charset="0"/>
              </a:rPr>
              <a:t> segundos. Por lo tanto, la técnica de Árboles de decisiones es el más adecuado para la predicción de los estilos de vida en la actividad física en los estudiantes universitarios. </a:t>
            </a:r>
            <a:endParaRPr lang="es-PE" dirty="0">
              <a:effectLst/>
              <a:latin typeface="Times New Roman" panose="02020603050405020304" pitchFamily="18" charset="0"/>
              <a:ea typeface="Century Gothic" panose="020B050202020202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A096801E-C988-4DB8-B94E-99796BC3BC94}"/>
              </a:ext>
            </a:extLst>
          </p:cNvPr>
          <p:cNvPicPr>
            <a:picLocks noChangeAspect="1"/>
          </p:cNvPicPr>
          <p:nvPr/>
        </p:nvPicPr>
        <p:blipFill>
          <a:blip r:embed="rId4"/>
          <a:stretch>
            <a:fillRect/>
          </a:stretch>
        </p:blipFill>
        <p:spPr>
          <a:xfrm>
            <a:off x="526102" y="2127915"/>
            <a:ext cx="5105127" cy="2145742"/>
          </a:xfrm>
          <a:prstGeom prst="rect">
            <a:avLst/>
          </a:prstGeom>
        </p:spPr>
      </p:pic>
      <p:sp>
        <p:nvSpPr>
          <p:cNvPr id="8" name="Título 2">
            <a:extLst>
              <a:ext uri="{FF2B5EF4-FFF2-40B4-BE49-F238E27FC236}">
                <a16:creationId xmlns:a16="http://schemas.microsoft.com/office/drawing/2014/main" id="{08D153D7-1FAA-417F-8A6B-F4267375C9DF}"/>
              </a:ext>
            </a:extLst>
          </p:cNvPr>
          <p:cNvSpPr txBox="1">
            <a:spLocks/>
          </p:cNvSpPr>
          <p:nvPr/>
        </p:nvSpPr>
        <p:spPr>
          <a:xfrm>
            <a:off x="432862" y="142571"/>
            <a:ext cx="5361250"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200" dirty="0">
                <a:latin typeface="Amatic SC" panose="00000500000000000000" pitchFamily="2" charset="-79"/>
                <a:ea typeface="Century Gothic" panose="020B0502020202020204" pitchFamily="34" charset="0"/>
                <a:cs typeface="Amatic SC" panose="00000500000000000000" pitchFamily="2" charset="-79"/>
              </a:rPr>
              <a:t>CAPÍTULO</a:t>
            </a:r>
            <a:r>
              <a:rPr lang="es-ES" sz="3600" dirty="0">
                <a:latin typeface="Amatic SC" panose="00000500000000000000" pitchFamily="2" charset="-79"/>
                <a:ea typeface="Century Gothic" panose="020B0502020202020204" pitchFamily="34" charset="0"/>
                <a:cs typeface="Amatic SC" panose="00000500000000000000" pitchFamily="2" charset="-79"/>
              </a:rPr>
              <a:t> </a:t>
            </a:r>
            <a:r>
              <a:rPr lang="es-ES" sz="3200" dirty="0">
                <a:latin typeface="Amatic SC" panose="00000500000000000000" pitchFamily="2" charset="-79"/>
                <a:ea typeface="Century Gothic" panose="020B0502020202020204" pitchFamily="34" charset="0"/>
                <a:cs typeface="Amatic SC" panose="00000500000000000000" pitchFamily="2" charset="-79"/>
              </a:rPr>
              <a:t>V: RESULTADOS</a:t>
            </a:r>
            <a:endParaRPr lang="es-PE" dirty="0">
              <a:latin typeface="Amatic SC" panose="00000500000000000000" pitchFamily="2" charset="-79"/>
              <a:cs typeface="Amatic SC" panose="00000500000000000000" pitchFamily="2" charset="-79"/>
            </a:endParaRPr>
          </a:p>
        </p:txBody>
      </p:sp>
      <p:sp>
        <p:nvSpPr>
          <p:cNvPr id="11" name="Título 2">
            <a:extLst>
              <a:ext uri="{FF2B5EF4-FFF2-40B4-BE49-F238E27FC236}">
                <a16:creationId xmlns:a16="http://schemas.microsoft.com/office/drawing/2014/main" id="{BCF815D8-5179-4F9F-8872-84DD038D424E}"/>
              </a:ext>
            </a:extLst>
          </p:cNvPr>
          <p:cNvSpPr>
            <a:spLocks noGrp="1"/>
          </p:cNvSpPr>
          <p:nvPr>
            <p:ph type="title"/>
          </p:nvPr>
        </p:nvSpPr>
        <p:spPr>
          <a:xfrm>
            <a:off x="432862" y="580031"/>
            <a:ext cx="5361250" cy="282033"/>
          </a:xfrm>
        </p:spPr>
        <p:txBody>
          <a:bodyPr>
            <a:noAutofit/>
          </a:bodyPr>
          <a:lstStyle/>
          <a:p>
            <a:r>
              <a:rPr lang="es-ES" sz="1600" dirty="0">
                <a:effectLst/>
                <a:latin typeface="Arial" panose="020B0604020202020204" pitchFamily="34" charset="0"/>
                <a:ea typeface="Century Gothic" panose="020B0502020202020204" pitchFamily="34" charset="0"/>
                <a:cs typeface="Arial" panose="020B0604020202020204" pitchFamily="34" charset="0"/>
              </a:rPr>
              <a:t>Presentación de los resultados</a:t>
            </a:r>
            <a:endParaRPr lang="es-PE"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4041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149111" y="540364"/>
            <a:ext cx="3656770" cy="282033"/>
          </a:xfrm>
        </p:spPr>
        <p:txBody>
          <a:bodyPr>
            <a:noAutofit/>
          </a:bodyPr>
          <a:lstStyle/>
          <a:p>
            <a:r>
              <a:rPr lang="es-ES" sz="1400" dirty="0">
                <a:latin typeface="Arial" panose="020B0604020202020204" pitchFamily="34" charset="0"/>
                <a:cs typeface="Arial" panose="020B0604020202020204" pitchFamily="34" charset="0"/>
              </a:rPr>
              <a:t> Hipótesis específica 2</a:t>
            </a:r>
            <a:endParaRPr lang="es-PE" sz="1400" dirty="0">
              <a:latin typeface="Arial" panose="020B0604020202020204" pitchFamily="34" charset="0"/>
              <a:cs typeface="Arial" panose="020B0604020202020204" pitchFamily="34" charset="0"/>
            </a:endParaRPr>
          </a:p>
        </p:txBody>
      </p:sp>
      <p:pic>
        <p:nvPicPr>
          <p:cNvPr id="25" name="Google Shape;59;p13">
            <a:extLst>
              <a:ext uri="{FF2B5EF4-FFF2-40B4-BE49-F238E27FC236}">
                <a16:creationId xmlns:a16="http://schemas.microsoft.com/office/drawing/2014/main" id="{A65B2613-DD31-45D5-8A2E-53E5EC6F05F7}"/>
              </a:ext>
            </a:extLst>
          </p:cNvPr>
          <p:cNvPicPr preferRelativeResize="0"/>
          <p:nvPr/>
        </p:nvPicPr>
        <p:blipFill>
          <a:blip r:embed="rId3">
            <a:alphaModFix/>
          </a:blip>
          <a:stretch>
            <a:fillRect/>
          </a:stretch>
        </p:blipFill>
        <p:spPr>
          <a:xfrm>
            <a:off x="8163658" y="4276146"/>
            <a:ext cx="782037" cy="676815"/>
          </a:xfrm>
          <a:prstGeom prst="rect">
            <a:avLst/>
          </a:prstGeom>
          <a:noFill/>
          <a:ln>
            <a:noFill/>
          </a:ln>
        </p:spPr>
      </p:pic>
      <p:sp>
        <p:nvSpPr>
          <p:cNvPr id="26" name="Título 2">
            <a:extLst>
              <a:ext uri="{FF2B5EF4-FFF2-40B4-BE49-F238E27FC236}">
                <a16:creationId xmlns:a16="http://schemas.microsoft.com/office/drawing/2014/main" id="{FEAB0F2C-4646-43F4-82FB-C2FF6E1CD03C}"/>
              </a:ext>
            </a:extLst>
          </p:cNvPr>
          <p:cNvSpPr txBox="1">
            <a:spLocks/>
          </p:cNvSpPr>
          <p:nvPr/>
        </p:nvSpPr>
        <p:spPr>
          <a:xfrm>
            <a:off x="149111" y="176497"/>
            <a:ext cx="5361250"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600" dirty="0">
                <a:latin typeface="Amatic SC" panose="00000500000000000000" pitchFamily="2" charset="-79"/>
                <a:ea typeface="Century Gothic" panose="020B0502020202020204" pitchFamily="34" charset="0"/>
                <a:cs typeface="Amatic SC" panose="00000500000000000000" pitchFamily="2" charset="-79"/>
              </a:rPr>
              <a:t>CAPÍTULO V: RESULTADOS</a:t>
            </a:r>
            <a:endParaRPr lang="es-PE" dirty="0">
              <a:latin typeface="Amatic SC" panose="00000500000000000000" pitchFamily="2" charset="-79"/>
              <a:cs typeface="Amatic SC" panose="00000500000000000000" pitchFamily="2" charset="-79"/>
            </a:endParaRPr>
          </a:p>
        </p:txBody>
      </p:sp>
      <p:sp>
        <p:nvSpPr>
          <p:cNvPr id="14" name="Google Shape;74;p15">
            <a:extLst>
              <a:ext uri="{FF2B5EF4-FFF2-40B4-BE49-F238E27FC236}">
                <a16:creationId xmlns:a16="http://schemas.microsoft.com/office/drawing/2014/main" id="{F30D8412-3BF8-4F39-8430-303D4FD17DFE}"/>
              </a:ext>
            </a:extLst>
          </p:cNvPr>
          <p:cNvSpPr/>
          <p:nvPr/>
        </p:nvSpPr>
        <p:spPr>
          <a:xfrm>
            <a:off x="296897" y="904231"/>
            <a:ext cx="6589935" cy="130507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algn="just">
              <a:spcAft>
                <a:spcPts val="800"/>
              </a:spcAft>
            </a:pPr>
            <a:r>
              <a:rPr lang="es-PE" b="1" dirty="0"/>
              <a:t>Ho: </a:t>
            </a:r>
            <a:r>
              <a:rPr lang="es-PE" dirty="0"/>
              <a:t>El modelo para predecir los estilos de vida en la actividad física no está basado en la técnica de Árboles de decisiones. </a:t>
            </a:r>
          </a:p>
          <a:p>
            <a:pPr algn="just">
              <a:spcAft>
                <a:spcPts val="800"/>
              </a:spcAft>
            </a:pPr>
            <a:r>
              <a:rPr lang="es-PE" b="1" dirty="0"/>
              <a:t>H1: </a:t>
            </a:r>
            <a:r>
              <a:rPr lang="es-PE" dirty="0"/>
              <a:t>El modelo para predecir los estilos de vida en la actividad física está basado en la técnica de Árboles de decisiones</a:t>
            </a:r>
          </a:p>
        </p:txBody>
      </p:sp>
      <p:sp>
        <p:nvSpPr>
          <p:cNvPr id="15" name="Google Shape;74;p15">
            <a:extLst>
              <a:ext uri="{FF2B5EF4-FFF2-40B4-BE49-F238E27FC236}">
                <a16:creationId xmlns:a16="http://schemas.microsoft.com/office/drawing/2014/main" id="{431F27D3-BC4D-42F7-91F0-82FFF334A10E}"/>
              </a:ext>
            </a:extLst>
          </p:cNvPr>
          <p:cNvSpPr/>
          <p:nvPr/>
        </p:nvSpPr>
        <p:spPr>
          <a:xfrm>
            <a:off x="296897" y="2399398"/>
            <a:ext cx="6589935" cy="130507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algn="just">
              <a:spcAft>
                <a:spcPts val="800"/>
              </a:spcAft>
            </a:pPr>
            <a:r>
              <a:rPr lang="es-ES" dirty="0"/>
              <a:t>De acuerdo a los resultados presentados en la tabla 12 y 13, el modelo  para predecir los estilos de vida en la </a:t>
            </a:r>
            <a:r>
              <a:rPr lang="es-PE" dirty="0"/>
              <a:t>actividad física</a:t>
            </a:r>
            <a:r>
              <a:rPr lang="es-ES" dirty="0"/>
              <a:t> está basado en la técnica de Árboles de decisiones.</a:t>
            </a:r>
            <a:endParaRPr lang="es-PE" dirty="0"/>
          </a:p>
        </p:txBody>
      </p:sp>
    </p:spTree>
    <p:extLst>
      <p:ext uri="{BB962C8B-B14F-4D97-AF65-F5344CB8AC3E}">
        <p14:creationId xmlns:p14="http://schemas.microsoft.com/office/powerpoint/2010/main" val="1004396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7" name="CuadroTexto 6">
            <a:extLst>
              <a:ext uri="{FF2B5EF4-FFF2-40B4-BE49-F238E27FC236}">
                <a16:creationId xmlns:a16="http://schemas.microsoft.com/office/drawing/2014/main" id="{DB1E48FA-9E50-49A4-B6D7-80323644D4D3}"/>
              </a:ext>
            </a:extLst>
          </p:cNvPr>
          <p:cNvSpPr txBox="1"/>
          <p:nvPr/>
        </p:nvSpPr>
        <p:spPr>
          <a:xfrm>
            <a:off x="344151" y="4457888"/>
            <a:ext cx="7847012" cy="548868"/>
          </a:xfrm>
          <a:prstGeom prst="rect">
            <a:avLst/>
          </a:prstGeom>
          <a:noFill/>
        </p:spPr>
        <p:txBody>
          <a:bodyPr wrap="square">
            <a:spAutoFit/>
          </a:bodyPr>
          <a:lstStyle/>
          <a:p>
            <a:pPr algn="just">
              <a:spcAft>
                <a:spcPts val="800"/>
              </a:spcAft>
            </a:pPr>
            <a:r>
              <a:rPr lang="es-PE" sz="1100" dirty="0">
                <a:solidFill>
                  <a:schemeClr val="bg1"/>
                </a:solidFill>
              </a:rPr>
              <a:t>Fuente: Elaboración Propia</a:t>
            </a:r>
          </a:p>
          <a:p>
            <a:pPr algn="just">
              <a:spcAft>
                <a:spcPts val="800"/>
              </a:spcAft>
            </a:pPr>
            <a:r>
              <a:rPr lang="es-PE" sz="1200" i="1" dirty="0">
                <a:solidFill>
                  <a:schemeClr val="bg1"/>
                </a:solidFill>
              </a:rPr>
              <a:t>Datos en Google </a:t>
            </a:r>
            <a:r>
              <a:rPr lang="es-PE" sz="1200" i="1" dirty="0" err="1">
                <a:solidFill>
                  <a:schemeClr val="bg1"/>
                </a:solidFill>
              </a:rPr>
              <a:t>Colab</a:t>
            </a:r>
            <a:r>
              <a:rPr lang="es-PE" sz="1200" i="1" dirty="0">
                <a:solidFill>
                  <a:schemeClr val="bg1"/>
                </a:solidFill>
              </a:rPr>
              <a:t>, a estos datos se les conoce como características o variables de entrada.</a:t>
            </a:r>
          </a:p>
        </p:txBody>
      </p:sp>
      <p:sp>
        <p:nvSpPr>
          <p:cNvPr id="9" name="CuadroTexto 8">
            <a:extLst>
              <a:ext uri="{FF2B5EF4-FFF2-40B4-BE49-F238E27FC236}">
                <a16:creationId xmlns:a16="http://schemas.microsoft.com/office/drawing/2014/main" id="{2E62F4CE-59F8-49D6-847E-F39A69F33754}"/>
              </a:ext>
            </a:extLst>
          </p:cNvPr>
          <p:cNvSpPr txBox="1"/>
          <p:nvPr/>
        </p:nvSpPr>
        <p:spPr>
          <a:xfrm>
            <a:off x="-506272" y="762235"/>
            <a:ext cx="8287386" cy="307777"/>
          </a:xfrm>
          <a:prstGeom prst="rect">
            <a:avLst/>
          </a:prstGeom>
          <a:noFill/>
        </p:spPr>
        <p:txBody>
          <a:bodyPr wrap="square">
            <a:spAutoFit/>
          </a:bodyPr>
          <a:lstStyle/>
          <a:p>
            <a:pPr marL="431800" indent="449580" algn="just">
              <a:spcAft>
                <a:spcPts val="600"/>
              </a:spcAft>
            </a:pP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Figura 42. Variables de entrada (</a:t>
            </a:r>
            <a:r>
              <a:rPr lang="es-MX" sz="1400" i="1" dirty="0" err="1">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features</a:t>
            </a: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 del aspecto Psicológico en Google </a:t>
            </a:r>
            <a:r>
              <a:rPr lang="es-MX" sz="1400" i="1" dirty="0" err="1">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Colab</a:t>
            </a:r>
            <a:endParaRPr lang="es-PE"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endParaRPr>
          </a:p>
        </p:txBody>
      </p:sp>
      <p:pic>
        <p:nvPicPr>
          <p:cNvPr id="10" name="Google Shape;59;p13">
            <a:extLst>
              <a:ext uri="{FF2B5EF4-FFF2-40B4-BE49-F238E27FC236}">
                <a16:creationId xmlns:a16="http://schemas.microsoft.com/office/drawing/2014/main" id="{34C2E9C7-272A-4EAF-B015-2D45974FBD42}"/>
              </a:ext>
            </a:extLst>
          </p:cNvPr>
          <p:cNvPicPr preferRelativeResize="0"/>
          <p:nvPr/>
        </p:nvPicPr>
        <p:blipFill>
          <a:blip r:embed="rId3">
            <a:alphaModFix/>
          </a:blip>
          <a:stretch>
            <a:fillRect/>
          </a:stretch>
        </p:blipFill>
        <p:spPr>
          <a:xfrm>
            <a:off x="8366760" y="4490988"/>
            <a:ext cx="609415" cy="548868"/>
          </a:xfrm>
          <a:prstGeom prst="rect">
            <a:avLst/>
          </a:prstGeom>
          <a:noFill/>
          <a:ln>
            <a:noFill/>
          </a:ln>
        </p:spPr>
      </p:pic>
      <p:pic>
        <p:nvPicPr>
          <p:cNvPr id="11" name="Imagen 10">
            <a:extLst>
              <a:ext uri="{FF2B5EF4-FFF2-40B4-BE49-F238E27FC236}">
                <a16:creationId xmlns:a16="http://schemas.microsoft.com/office/drawing/2014/main" id="{059A5538-D1FE-417D-876A-8DCEFEC5B95B}"/>
              </a:ext>
            </a:extLst>
          </p:cNvPr>
          <p:cNvPicPr/>
          <p:nvPr/>
        </p:nvPicPr>
        <p:blipFill>
          <a:blip r:embed="rId4"/>
          <a:stretch>
            <a:fillRect/>
          </a:stretch>
        </p:blipFill>
        <p:spPr>
          <a:xfrm>
            <a:off x="432862" y="1070012"/>
            <a:ext cx="7266365" cy="3380277"/>
          </a:xfrm>
          <a:prstGeom prst="rect">
            <a:avLst/>
          </a:prstGeom>
        </p:spPr>
      </p:pic>
      <p:sp>
        <p:nvSpPr>
          <p:cNvPr id="12" name="Título 2">
            <a:extLst>
              <a:ext uri="{FF2B5EF4-FFF2-40B4-BE49-F238E27FC236}">
                <a16:creationId xmlns:a16="http://schemas.microsoft.com/office/drawing/2014/main" id="{7B6CF22F-1CCB-4D6C-8B63-4B27E8542258}"/>
              </a:ext>
            </a:extLst>
          </p:cNvPr>
          <p:cNvSpPr>
            <a:spLocks noGrp="1"/>
          </p:cNvSpPr>
          <p:nvPr>
            <p:ph type="title"/>
          </p:nvPr>
        </p:nvSpPr>
        <p:spPr>
          <a:xfrm>
            <a:off x="344151" y="552194"/>
            <a:ext cx="5361250" cy="282033"/>
          </a:xfrm>
        </p:spPr>
        <p:txBody>
          <a:bodyPr>
            <a:noAutofit/>
          </a:bodyPr>
          <a:lstStyle/>
          <a:p>
            <a:r>
              <a:rPr lang="es-ES" sz="1400" dirty="0">
                <a:latin typeface="Times New Roman" panose="02020603050405020304" pitchFamily="18" charset="0"/>
              </a:rPr>
              <a:t>Descripción de la solución desarrollada</a:t>
            </a:r>
            <a:endParaRPr lang="es-PE" sz="3600" dirty="0"/>
          </a:p>
        </p:txBody>
      </p:sp>
      <p:sp>
        <p:nvSpPr>
          <p:cNvPr id="13" name="Título 2">
            <a:extLst>
              <a:ext uri="{FF2B5EF4-FFF2-40B4-BE49-F238E27FC236}">
                <a16:creationId xmlns:a16="http://schemas.microsoft.com/office/drawing/2014/main" id="{20920BC2-ECBE-43C2-A6BA-1CF006D752FA}"/>
              </a:ext>
            </a:extLst>
          </p:cNvPr>
          <p:cNvSpPr txBox="1">
            <a:spLocks/>
          </p:cNvSpPr>
          <p:nvPr/>
        </p:nvSpPr>
        <p:spPr>
          <a:xfrm>
            <a:off x="432862" y="142571"/>
            <a:ext cx="5361250"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200" dirty="0">
                <a:latin typeface="Amatic SC" panose="00000500000000000000" pitchFamily="2" charset="-79"/>
                <a:ea typeface="Century Gothic" panose="020B0502020202020204" pitchFamily="34" charset="0"/>
                <a:cs typeface="Amatic SC" panose="00000500000000000000" pitchFamily="2" charset="-79"/>
              </a:rPr>
              <a:t>CAPÍTULO</a:t>
            </a:r>
            <a:r>
              <a:rPr lang="es-ES" sz="3600" dirty="0">
                <a:latin typeface="Amatic SC" panose="00000500000000000000" pitchFamily="2" charset="-79"/>
                <a:ea typeface="Century Gothic" panose="020B0502020202020204" pitchFamily="34" charset="0"/>
                <a:cs typeface="Amatic SC" panose="00000500000000000000" pitchFamily="2" charset="-79"/>
              </a:rPr>
              <a:t> </a:t>
            </a:r>
            <a:r>
              <a:rPr lang="es-ES" sz="3200" dirty="0">
                <a:latin typeface="Amatic SC" panose="00000500000000000000" pitchFamily="2" charset="-79"/>
                <a:ea typeface="Century Gothic" panose="020B0502020202020204" pitchFamily="34" charset="0"/>
                <a:cs typeface="Amatic SC" panose="00000500000000000000" pitchFamily="2" charset="-79"/>
              </a:rPr>
              <a:t>V: RESULTADOS</a:t>
            </a:r>
            <a:endParaRPr lang="es-PE" dirty="0">
              <a:latin typeface="Amatic SC" panose="00000500000000000000" pitchFamily="2" charset="-79"/>
              <a:cs typeface="Amatic SC" panose="00000500000000000000" pitchFamily="2" charset="-79"/>
            </a:endParaRPr>
          </a:p>
        </p:txBody>
      </p:sp>
    </p:spTree>
    <p:extLst>
      <p:ext uri="{BB962C8B-B14F-4D97-AF65-F5344CB8AC3E}">
        <p14:creationId xmlns:p14="http://schemas.microsoft.com/office/powerpoint/2010/main" val="3743929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74" name="Google Shape;74;p15"/>
          <p:cNvSpPr/>
          <p:nvPr/>
        </p:nvSpPr>
        <p:spPr>
          <a:xfrm>
            <a:off x="266144" y="1051635"/>
            <a:ext cx="6317536" cy="3474646"/>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marL="152400" lvl="0" algn="just" rtl="0">
              <a:spcBef>
                <a:spcPts val="0"/>
              </a:spcBef>
              <a:spcAft>
                <a:spcPts val="0"/>
              </a:spcAft>
              <a:buSzPts val="1200"/>
            </a:pPr>
            <a:r>
              <a:rPr lang="es-PE" b="1" dirty="0"/>
              <a:t>Objetivo General </a:t>
            </a:r>
          </a:p>
          <a:p>
            <a:pPr marL="152400" lvl="0" algn="just" rtl="0">
              <a:spcBef>
                <a:spcPts val="0"/>
              </a:spcBef>
              <a:spcAft>
                <a:spcPts val="0"/>
              </a:spcAft>
              <a:buSzPts val="1200"/>
            </a:pPr>
            <a:endParaRPr lang="es-PE" b="1" dirty="0"/>
          </a:p>
          <a:p>
            <a:pPr marL="152400" lvl="0" algn="just" rtl="0">
              <a:spcBef>
                <a:spcPts val="0"/>
              </a:spcBef>
              <a:spcAft>
                <a:spcPts val="0"/>
              </a:spcAft>
              <a:buSzPts val="1200"/>
            </a:pPr>
            <a:r>
              <a:rPr lang="es-PE" dirty="0"/>
              <a:t> ¿De qué manera se puede predecir los estilos de vida que adoptan los estudiantes universitarios? </a:t>
            </a:r>
          </a:p>
          <a:p>
            <a:pPr marL="152400" lvl="0" algn="just" rtl="0">
              <a:spcBef>
                <a:spcPts val="0"/>
              </a:spcBef>
              <a:spcAft>
                <a:spcPts val="0"/>
              </a:spcAft>
              <a:buSzPts val="1200"/>
            </a:pPr>
            <a:endParaRPr lang="es-PE" dirty="0"/>
          </a:p>
          <a:p>
            <a:pPr marL="152400" lvl="0" algn="just" rtl="0">
              <a:spcBef>
                <a:spcPts val="0"/>
              </a:spcBef>
              <a:spcAft>
                <a:spcPts val="0"/>
              </a:spcAft>
              <a:buSzPts val="1200"/>
            </a:pPr>
            <a:r>
              <a:rPr lang="es-PE" b="1" dirty="0"/>
              <a:t>Objetivo Específicos </a:t>
            </a:r>
          </a:p>
          <a:p>
            <a:pPr marL="152400" lvl="0" algn="just" rtl="0">
              <a:spcBef>
                <a:spcPts val="0"/>
              </a:spcBef>
              <a:spcAft>
                <a:spcPts val="0"/>
              </a:spcAft>
              <a:buSzPts val="1200"/>
            </a:pPr>
            <a:endParaRPr lang="es-PE" b="1" dirty="0"/>
          </a:p>
          <a:p>
            <a:pPr marL="152400" lvl="0" algn="just" rtl="0">
              <a:spcBef>
                <a:spcPts val="0"/>
              </a:spcBef>
              <a:spcAft>
                <a:spcPts val="0"/>
              </a:spcAft>
              <a:buSzPts val="1200"/>
            </a:pPr>
            <a:r>
              <a:rPr lang="es-PE" dirty="0"/>
              <a:t>• ¿Cuál es el modelo para predecir los estilos de vida en la alimentación de los estudiantes universitarios? </a:t>
            </a:r>
          </a:p>
          <a:p>
            <a:pPr marL="152400" lvl="0" algn="just" rtl="0">
              <a:spcBef>
                <a:spcPts val="0"/>
              </a:spcBef>
              <a:spcAft>
                <a:spcPts val="0"/>
              </a:spcAft>
              <a:buSzPts val="1200"/>
            </a:pPr>
            <a:endParaRPr lang="es-PE" dirty="0"/>
          </a:p>
          <a:p>
            <a:pPr marL="152400" lvl="0" algn="just" rtl="0">
              <a:spcBef>
                <a:spcPts val="0"/>
              </a:spcBef>
              <a:spcAft>
                <a:spcPts val="0"/>
              </a:spcAft>
              <a:buSzPts val="1200"/>
            </a:pPr>
            <a:r>
              <a:rPr lang="es-PE" dirty="0"/>
              <a:t>• ¿Cuál es el modelo para predecir los estilos de vida en la actividad física de los estudiantes universitarios? </a:t>
            </a:r>
          </a:p>
          <a:p>
            <a:pPr marL="152400" lvl="0" algn="just" rtl="0">
              <a:spcBef>
                <a:spcPts val="0"/>
              </a:spcBef>
              <a:spcAft>
                <a:spcPts val="0"/>
              </a:spcAft>
              <a:buSzPts val="1200"/>
            </a:pPr>
            <a:endParaRPr lang="es-PE" dirty="0"/>
          </a:p>
          <a:p>
            <a:pPr marL="152400" lvl="0" algn="just" rtl="0">
              <a:spcBef>
                <a:spcPts val="0"/>
              </a:spcBef>
              <a:spcAft>
                <a:spcPts val="0"/>
              </a:spcAft>
              <a:buSzPts val="1200"/>
            </a:pPr>
            <a:r>
              <a:rPr lang="es-PE" dirty="0"/>
              <a:t>• ¿Cuál es el modelo para predecir los estilos de vida en el aspecto psicológico de los estudiantes universitarios?</a:t>
            </a:r>
            <a:endParaRPr b="1" dirty="0">
              <a:latin typeface="Times New Roman" panose="02020603050405020304" pitchFamily="18" charset="0"/>
              <a:cs typeface="Times New Roman" panose="02020603050405020304" pitchFamily="18" charset="0"/>
            </a:endParaRPr>
          </a:p>
        </p:txBody>
      </p:sp>
      <p:pic>
        <p:nvPicPr>
          <p:cNvPr id="75" name="Google Shape;75;p15"/>
          <p:cNvPicPr preferRelativeResize="0"/>
          <p:nvPr/>
        </p:nvPicPr>
        <p:blipFill>
          <a:blip r:embed="rId3">
            <a:alphaModFix/>
          </a:blip>
          <a:stretch>
            <a:fillRect/>
          </a:stretch>
        </p:blipFill>
        <p:spPr>
          <a:xfrm>
            <a:off x="6707104" y="1341120"/>
            <a:ext cx="2084873" cy="2316480"/>
          </a:xfrm>
          <a:prstGeom prst="rect">
            <a:avLst/>
          </a:prstGeom>
          <a:noFill/>
          <a:ln>
            <a:noFill/>
          </a:ln>
        </p:spPr>
      </p:pic>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266144" y="617219"/>
            <a:ext cx="5361250" cy="282033"/>
          </a:xfrm>
        </p:spPr>
        <p:txBody>
          <a:bodyPr>
            <a:noAutofit/>
          </a:bodyPr>
          <a:lstStyle/>
          <a:p>
            <a:r>
              <a:rPr lang="es-ES" sz="1400" dirty="0">
                <a:latin typeface="Arial" panose="020B0604020202020204" pitchFamily="34" charset="0"/>
                <a:cs typeface="Arial" panose="020B0604020202020204" pitchFamily="34" charset="0"/>
              </a:rPr>
              <a:t>Objetivos</a:t>
            </a:r>
            <a:endParaRPr lang="es-PE" sz="1400" dirty="0">
              <a:latin typeface="Arial" panose="020B0604020202020204" pitchFamily="34" charset="0"/>
              <a:cs typeface="Arial" panose="020B0604020202020204" pitchFamily="34" charset="0"/>
            </a:endParaRPr>
          </a:p>
        </p:txBody>
      </p:sp>
      <p:pic>
        <p:nvPicPr>
          <p:cNvPr id="8" name="Google Shape;59;p13">
            <a:extLst>
              <a:ext uri="{FF2B5EF4-FFF2-40B4-BE49-F238E27FC236}">
                <a16:creationId xmlns:a16="http://schemas.microsoft.com/office/drawing/2014/main" id="{73B5B2DD-1ABD-4E02-B423-78D2578CEC7F}"/>
              </a:ext>
            </a:extLst>
          </p:cNvPr>
          <p:cNvPicPr preferRelativeResize="0"/>
          <p:nvPr/>
        </p:nvPicPr>
        <p:blipFill>
          <a:blip r:embed="rId4">
            <a:alphaModFix/>
          </a:blip>
          <a:stretch>
            <a:fillRect/>
          </a:stretch>
        </p:blipFill>
        <p:spPr>
          <a:xfrm>
            <a:off x="8031296" y="4276146"/>
            <a:ext cx="914399" cy="742462"/>
          </a:xfrm>
          <a:prstGeom prst="rect">
            <a:avLst/>
          </a:prstGeom>
          <a:noFill/>
          <a:ln>
            <a:noFill/>
          </a:ln>
        </p:spPr>
      </p:pic>
      <p:sp>
        <p:nvSpPr>
          <p:cNvPr id="6" name="Título 2">
            <a:extLst>
              <a:ext uri="{FF2B5EF4-FFF2-40B4-BE49-F238E27FC236}">
                <a16:creationId xmlns:a16="http://schemas.microsoft.com/office/drawing/2014/main" id="{B9B3F9DB-F642-4DC5-AF75-7CFC3C146598}"/>
              </a:ext>
            </a:extLst>
          </p:cNvPr>
          <p:cNvSpPr txBox="1">
            <a:spLocks/>
          </p:cNvSpPr>
          <p:nvPr/>
        </p:nvSpPr>
        <p:spPr>
          <a:xfrm>
            <a:off x="208479" y="258994"/>
            <a:ext cx="6658134"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600" dirty="0"/>
              <a:t>CAPÍTULO I: Planteamiento del problema</a:t>
            </a:r>
            <a:endParaRPr lang="es-PE" sz="3600" dirty="0"/>
          </a:p>
        </p:txBody>
      </p:sp>
    </p:spTree>
    <p:extLst>
      <p:ext uri="{BB962C8B-B14F-4D97-AF65-F5344CB8AC3E}">
        <p14:creationId xmlns:p14="http://schemas.microsoft.com/office/powerpoint/2010/main" val="4041997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2" name="Rectangle 2">
            <a:extLst>
              <a:ext uri="{FF2B5EF4-FFF2-40B4-BE49-F238E27FC236}">
                <a16:creationId xmlns:a16="http://schemas.microsoft.com/office/drawing/2014/main" id="{F2992F99-BB97-49DB-B622-FD697BA816C7}"/>
              </a:ext>
            </a:extLst>
          </p:cNvPr>
          <p:cNvSpPr>
            <a:spLocks noChangeArrowheads="1"/>
          </p:cNvSpPr>
          <p:nvPr/>
        </p:nvSpPr>
        <p:spPr bwMode="auto">
          <a:xfrm>
            <a:off x="0" y="792161"/>
            <a:ext cx="732282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49263" algn="l" defTabSz="914400" rtl="0" eaLnBrk="0" fontAlgn="base" latinLnBrk="0" hangingPunct="0">
              <a:lnSpc>
                <a:spcPct val="100000"/>
              </a:lnSpc>
              <a:spcBef>
                <a:spcPct val="0"/>
              </a:spcBef>
              <a:spcAft>
                <a:spcPct val="0"/>
              </a:spcAft>
              <a:buClrTx/>
              <a:buSzTx/>
              <a:buFontTx/>
              <a:buNone/>
              <a:tabLst/>
            </a:pPr>
            <a:r>
              <a:rPr kumimoji="0" lang="es-MX" altLang="es-PE" sz="1200" b="0" i="1"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a:t>
            </a:r>
            <a:r>
              <a:rPr kumimoji="0" lang="es-MX" altLang="es-PE" sz="1200" b="0" i="1" u="none" strike="noStrike" cap="none" normalizeH="0" baseline="0" dirty="0" bmk="">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igura </a:t>
            </a:r>
            <a:r>
              <a:rPr kumimoji="0" lang="es-MX" altLang="es-PE" sz="1200" b="0" i="1" u="none" strike="noStrike" cap="none" normalizeH="0" baseline="0" dirty="0" bmk="_Toc116289403">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43. </a:t>
            </a:r>
            <a:r>
              <a:rPr lang="es-MX" altLang="es-PE" sz="1200" i="1" dirty="0" bmk="_Toc116289403">
                <a:solidFill>
                  <a:schemeClr val="bg1"/>
                </a:solidFill>
                <a:latin typeface="Arial" panose="020B0604020202020204" pitchFamily="34" charset="0"/>
                <a:ea typeface="Century Gothic" panose="020B0502020202020204" pitchFamily="34" charset="0"/>
                <a:cs typeface="Times New Roman" panose="02020603050405020304" pitchFamily="18" charset="0"/>
              </a:rPr>
              <a:t>A</a:t>
            </a:r>
            <a:r>
              <a:rPr kumimoji="0" lang="es-MX" altLang="es-PE" sz="1200" b="0" i="1" u="none" strike="noStrike" cap="none" normalizeH="0" baseline="0" dirty="0" bmk="_Toc116289403">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specto Psicológico: Visualización de datos de las clases de la variable de salida</a:t>
            </a:r>
            <a:r>
              <a:rPr kumimoji="0" lang="es-MX" altLang="es-PE" sz="1200" b="0" i="1"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a:ln>
                <a:noFill/>
              </a:ln>
              <a:solidFill>
                <a:schemeClr val="bg1"/>
              </a:solidFill>
              <a:effectLst/>
              <a:latin typeface="Arial" panose="020B0604020202020204" pitchFamily="34" charset="0"/>
            </a:endParaRPr>
          </a:p>
        </p:txBody>
      </p:sp>
      <p:sp>
        <p:nvSpPr>
          <p:cNvPr id="4" name="Rectangle 3">
            <a:extLst>
              <a:ext uri="{FF2B5EF4-FFF2-40B4-BE49-F238E27FC236}">
                <a16:creationId xmlns:a16="http://schemas.microsoft.com/office/drawing/2014/main" id="{9ED6422E-186F-486E-BB69-A9ED9DFF330D}"/>
              </a:ext>
            </a:extLst>
          </p:cNvPr>
          <p:cNvSpPr>
            <a:spLocks noChangeArrowheads="1"/>
          </p:cNvSpPr>
          <p:nvPr/>
        </p:nvSpPr>
        <p:spPr bwMode="auto">
          <a:xfrm>
            <a:off x="0" y="4633713"/>
            <a:ext cx="221086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Fuente: Elaboración propia</a:t>
            </a:r>
            <a:endParaRPr kumimoji="0" lang="es-MX" altLang="es-PE" sz="1800" b="0" i="0" u="none" strike="noStrike" cap="none" normalizeH="0" baseline="0" dirty="0">
              <a:ln>
                <a:noFill/>
              </a:ln>
              <a:solidFill>
                <a:schemeClr val="bg1"/>
              </a:solidFill>
              <a:effectLst/>
              <a:latin typeface="Arial" panose="020B0604020202020204" pitchFamily="34" charset="0"/>
            </a:endParaRPr>
          </a:p>
        </p:txBody>
      </p:sp>
      <p:pic>
        <p:nvPicPr>
          <p:cNvPr id="10" name="Google Shape;59;p13">
            <a:extLst>
              <a:ext uri="{FF2B5EF4-FFF2-40B4-BE49-F238E27FC236}">
                <a16:creationId xmlns:a16="http://schemas.microsoft.com/office/drawing/2014/main" id="{5384CBA3-F893-40F1-8C90-0CEA5C4BE674}"/>
              </a:ext>
            </a:extLst>
          </p:cNvPr>
          <p:cNvPicPr preferRelativeResize="0"/>
          <p:nvPr/>
        </p:nvPicPr>
        <p:blipFill>
          <a:blip r:embed="rId3">
            <a:alphaModFix/>
          </a:blip>
          <a:stretch>
            <a:fillRect/>
          </a:stretch>
        </p:blipFill>
        <p:spPr>
          <a:xfrm>
            <a:off x="8031296" y="4276146"/>
            <a:ext cx="914399" cy="742462"/>
          </a:xfrm>
          <a:prstGeom prst="rect">
            <a:avLst/>
          </a:prstGeom>
          <a:noFill/>
          <a:ln>
            <a:noFill/>
          </a:ln>
        </p:spPr>
      </p:pic>
      <p:pic>
        <p:nvPicPr>
          <p:cNvPr id="8" name="Imagen 7">
            <a:extLst>
              <a:ext uri="{FF2B5EF4-FFF2-40B4-BE49-F238E27FC236}">
                <a16:creationId xmlns:a16="http://schemas.microsoft.com/office/drawing/2014/main" id="{575F5D45-BEE2-405E-B5E6-6C0B735FFA98}"/>
              </a:ext>
            </a:extLst>
          </p:cNvPr>
          <p:cNvPicPr/>
          <p:nvPr/>
        </p:nvPicPr>
        <p:blipFill>
          <a:blip r:embed="rId4"/>
          <a:stretch>
            <a:fillRect/>
          </a:stretch>
        </p:blipFill>
        <p:spPr>
          <a:xfrm>
            <a:off x="553608" y="1069160"/>
            <a:ext cx="4181475" cy="3533775"/>
          </a:xfrm>
          <a:prstGeom prst="rect">
            <a:avLst/>
          </a:prstGeom>
        </p:spPr>
      </p:pic>
      <p:sp>
        <p:nvSpPr>
          <p:cNvPr id="7" name="Título 2">
            <a:extLst>
              <a:ext uri="{FF2B5EF4-FFF2-40B4-BE49-F238E27FC236}">
                <a16:creationId xmlns:a16="http://schemas.microsoft.com/office/drawing/2014/main" id="{A28288C7-2F60-4D3A-BB72-19A22148167F}"/>
              </a:ext>
            </a:extLst>
          </p:cNvPr>
          <p:cNvSpPr txBox="1">
            <a:spLocks/>
          </p:cNvSpPr>
          <p:nvPr/>
        </p:nvSpPr>
        <p:spPr>
          <a:xfrm>
            <a:off x="432862" y="142571"/>
            <a:ext cx="5361250"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200" dirty="0">
                <a:latin typeface="Amatic SC" panose="00000500000000000000" pitchFamily="2" charset="-79"/>
                <a:ea typeface="Century Gothic" panose="020B0502020202020204" pitchFamily="34" charset="0"/>
                <a:cs typeface="Amatic SC" panose="00000500000000000000" pitchFamily="2" charset="-79"/>
              </a:rPr>
              <a:t>CAPÍTULO</a:t>
            </a:r>
            <a:r>
              <a:rPr lang="es-ES" sz="3600" dirty="0">
                <a:latin typeface="Amatic SC" panose="00000500000000000000" pitchFamily="2" charset="-79"/>
                <a:ea typeface="Century Gothic" panose="020B0502020202020204" pitchFamily="34" charset="0"/>
                <a:cs typeface="Amatic SC" panose="00000500000000000000" pitchFamily="2" charset="-79"/>
              </a:rPr>
              <a:t> </a:t>
            </a:r>
            <a:r>
              <a:rPr lang="es-ES" sz="3200" dirty="0">
                <a:latin typeface="Amatic SC" panose="00000500000000000000" pitchFamily="2" charset="-79"/>
                <a:ea typeface="Century Gothic" panose="020B0502020202020204" pitchFamily="34" charset="0"/>
                <a:cs typeface="Amatic SC" panose="00000500000000000000" pitchFamily="2" charset="-79"/>
              </a:rPr>
              <a:t>V: RESULTADOS</a:t>
            </a:r>
            <a:endParaRPr lang="es-PE" dirty="0">
              <a:latin typeface="Amatic SC" panose="00000500000000000000" pitchFamily="2" charset="-79"/>
              <a:cs typeface="Amatic SC" panose="00000500000000000000" pitchFamily="2" charset="-79"/>
            </a:endParaRPr>
          </a:p>
        </p:txBody>
      </p:sp>
      <p:sp>
        <p:nvSpPr>
          <p:cNvPr id="11" name="Título 2">
            <a:extLst>
              <a:ext uri="{FF2B5EF4-FFF2-40B4-BE49-F238E27FC236}">
                <a16:creationId xmlns:a16="http://schemas.microsoft.com/office/drawing/2014/main" id="{D2CD98C3-BA6C-4EF3-852D-C4D1AE5505B1}"/>
              </a:ext>
            </a:extLst>
          </p:cNvPr>
          <p:cNvSpPr>
            <a:spLocks noGrp="1"/>
          </p:cNvSpPr>
          <p:nvPr>
            <p:ph type="title"/>
          </p:nvPr>
        </p:nvSpPr>
        <p:spPr>
          <a:xfrm>
            <a:off x="432862" y="486333"/>
            <a:ext cx="5361250" cy="282033"/>
          </a:xfrm>
        </p:spPr>
        <p:txBody>
          <a:bodyPr>
            <a:noAutofit/>
          </a:bodyPr>
          <a:lstStyle/>
          <a:p>
            <a:r>
              <a:rPr lang="es-ES" sz="1400" dirty="0">
                <a:latin typeface="Times New Roman" panose="02020603050405020304" pitchFamily="18" charset="0"/>
              </a:rPr>
              <a:t>Descripción de la solución desarrollada</a:t>
            </a:r>
            <a:endParaRPr lang="es-PE" sz="3600" dirty="0"/>
          </a:p>
        </p:txBody>
      </p:sp>
    </p:spTree>
    <p:extLst>
      <p:ext uri="{BB962C8B-B14F-4D97-AF65-F5344CB8AC3E}">
        <p14:creationId xmlns:p14="http://schemas.microsoft.com/office/powerpoint/2010/main" val="2783404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4" name="Rectangle 3">
            <a:extLst>
              <a:ext uri="{FF2B5EF4-FFF2-40B4-BE49-F238E27FC236}">
                <a16:creationId xmlns:a16="http://schemas.microsoft.com/office/drawing/2014/main" id="{9ED6422E-186F-486E-BB69-A9ED9DFF330D}"/>
              </a:ext>
            </a:extLst>
          </p:cNvPr>
          <p:cNvSpPr>
            <a:spLocks noChangeArrowheads="1"/>
          </p:cNvSpPr>
          <p:nvPr/>
        </p:nvSpPr>
        <p:spPr bwMode="auto">
          <a:xfrm>
            <a:off x="-266700" y="4504222"/>
            <a:ext cx="2175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Fuente: Elaboración propia</a:t>
            </a:r>
            <a:endParaRPr kumimoji="0" lang="es-MX" altLang="es-PE" sz="1800" b="0" i="0" u="none" strike="noStrike" cap="none" normalizeH="0" baseline="0" dirty="0">
              <a:ln>
                <a:noFill/>
              </a:ln>
              <a:solidFill>
                <a:schemeClr val="bg1"/>
              </a:solidFill>
              <a:effectLst/>
              <a:latin typeface="Arial" panose="020B0604020202020204" pitchFamily="34" charset="0"/>
            </a:endParaRPr>
          </a:p>
        </p:txBody>
      </p:sp>
      <p:sp>
        <p:nvSpPr>
          <p:cNvPr id="12" name="CuadroTexto 11">
            <a:extLst>
              <a:ext uri="{FF2B5EF4-FFF2-40B4-BE49-F238E27FC236}">
                <a16:creationId xmlns:a16="http://schemas.microsoft.com/office/drawing/2014/main" id="{55F140D1-33CD-49FB-9F4C-A5FF2BE31AD2}"/>
              </a:ext>
            </a:extLst>
          </p:cNvPr>
          <p:cNvSpPr txBox="1"/>
          <p:nvPr/>
        </p:nvSpPr>
        <p:spPr>
          <a:xfrm>
            <a:off x="-159446" y="932398"/>
            <a:ext cx="4844622" cy="523220"/>
          </a:xfrm>
          <a:prstGeom prst="rect">
            <a:avLst/>
          </a:prstGeom>
          <a:noFill/>
        </p:spPr>
        <p:txBody>
          <a:bodyPr wrap="square">
            <a:spAutoFit/>
          </a:bodyPr>
          <a:lstStyle/>
          <a:p>
            <a:pPr marL="431800" indent="449580">
              <a:spcAft>
                <a:spcPts val="600"/>
              </a:spcAft>
            </a:pP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Figura 44. </a:t>
            </a:r>
            <a:r>
              <a:rPr kumimoji="0" lang="es-MX" altLang="es-PE" b="0" i="1" u="none" strike="noStrike" cap="none" normalizeH="0" baseline="0" dirty="0" bmk="_Toc116289403">
                <a:ln>
                  <a:noFill/>
                </a:ln>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Aspecto Psicológico: </a:t>
            </a: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(SVM): Modelo con SVM en </a:t>
            </a:r>
            <a:r>
              <a:rPr lang="es-MX" sz="1400" i="1" dirty="0" err="1">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Weka</a:t>
            </a:r>
            <a:endParaRPr lang="es-PE"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endParaRPr>
          </a:p>
        </p:txBody>
      </p:sp>
      <p:sp>
        <p:nvSpPr>
          <p:cNvPr id="17" name="CuadroTexto 16">
            <a:extLst>
              <a:ext uri="{FF2B5EF4-FFF2-40B4-BE49-F238E27FC236}">
                <a16:creationId xmlns:a16="http://schemas.microsoft.com/office/drawing/2014/main" id="{51227A55-BC43-4FD9-8C16-950E751FDC0B}"/>
              </a:ext>
            </a:extLst>
          </p:cNvPr>
          <p:cNvSpPr txBox="1"/>
          <p:nvPr/>
        </p:nvSpPr>
        <p:spPr>
          <a:xfrm>
            <a:off x="4808539" y="1032200"/>
            <a:ext cx="4419600" cy="492443"/>
          </a:xfrm>
          <a:prstGeom prst="rect">
            <a:avLst/>
          </a:prstGeom>
          <a:noFill/>
        </p:spPr>
        <p:txBody>
          <a:bodyPr wrap="square">
            <a:spAutoFit/>
          </a:bodyPr>
          <a:lstStyle/>
          <a:p>
            <a:r>
              <a:rPr lang="es-PE" sz="1200" i="1" dirty="0">
                <a:solidFill>
                  <a:schemeClr val="bg1"/>
                </a:solidFill>
              </a:rPr>
              <a:t>Tabla 15: </a:t>
            </a:r>
            <a:r>
              <a:rPr kumimoji="0" lang="es-MX" altLang="es-PE" b="0" i="1" u="none" strike="noStrike" cap="none" normalizeH="0" baseline="0" dirty="0" bmk="_Toc116289403">
                <a:ln>
                  <a:noFill/>
                </a:ln>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Aspecto</a:t>
            </a:r>
            <a:r>
              <a:rPr kumimoji="0" lang="es-MX" altLang="es-PE" sz="1200" b="0" i="1" u="none" strike="noStrike" cap="none" normalizeH="0" baseline="0" dirty="0" bmk="_Toc116289403">
                <a:ln>
                  <a:noFill/>
                </a:ln>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 </a:t>
            </a:r>
            <a:r>
              <a:rPr kumimoji="0" lang="es-MX" altLang="es-PE" b="0" i="1" u="none" strike="noStrike" cap="none" normalizeH="0" baseline="0" dirty="0" bmk="_Toc116289403">
                <a:ln>
                  <a:noFill/>
                </a:ln>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Psicológico</a:t>
            </a:r>
            <a:r>
              <a:rPr lang="es-PE" sz="1200" i="1" dirty="0">
                <a:solidFill>
                  <a:schemeClr val="bg1"/>
                </a:solidFill>
                <a:latin typeface="Times New Roman" panose="02020603050405020304" pitchFamily="18" charset="0"/>
                <a:cs typeface="Times New Roman" panose="02020603050405020304" pitchFamily="18" charset="0"/>
              </a:rPr>
              <a:t> </a:t>
            </a:r>
            <a:r>
              <a:rPr lang="es-PE" sz="1200" i="1" dirty="0">
                <a:solidFill>
                  <a:schemeClr val="bg1"/>
                </a:solidFill>
              </a:rPr>
              <a:t>(SVM): Hábitos del estudiante que adopta un estilo de vida saludable</a:t>
            </a:r>
          </a:p>
        </p:txBody>
      </p:sp>
      <p:sp>
        <p:nvSpPr>
          <p:cNvPr id="24" name="Rectangle 3">
            <a:extLst>
              <a:ext uri="{FF2B5EF4-FFF2-40B4-BE49-F238E27FC236}">
                <a16:creationId xmlns:a16="http://schemas.microsoft.com/office/drawing/2014/main" id="{94BCB07D-735E-4503-BC7B-9C18A0EC8E03}"/>
              </a:ext>
            </a:extLst>
          </p:cNvPr>
          <p:cNvSpPr>
            <a:spLocks noChangeArrowheads="1"/>
          </p:cNvSpPr>
          <p:nvPr/>
        </p:nvSpPr>
        <p:spPr bwMode="auto">
          <a:xfrm>
            <a:off x="4384546" y="4130099"/>
            <a:ext cx="2175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Fuente: Elaboración propia</a:t>
            </a:r>
            <a:endParaRPr kumimoji="0" lang="es-MX" altLang="es-PE" sz="1800" b="0" i="0" u="none" strike="noStrike" cap="none" normalizeH="0" baseline="0" dirty="0">
              <a:ln>
                <a:noFill/>
              </a:ln>
              <a:solidFill>
                <a:schemeClr val="bg1"/>
              </a:solidFill>
              <a:effectLst/>
              <a:latin typeface="Arial" panose="020B0604020202020204" pitchFamily="34" charset="0"/>
            </a:endParaRPr>
          </a:p>
        </p:txBody>
      </p:sp>
      <p:pic>
        <p:nvPicPr>
          <p:cNvPr id="25" name="Google Shape;59;p13">
            <a:extLst>
              <a:ext uri="{FF2B5EF4-FFF2-40B4-BE49-F238E27FC236}">
                <a16:creationId xmlns:a16="http://schemas.microsoft.com/office/drawing/2014/main" id="{A65B2613-DD31-45D5-8A2E-53E5EC6F05F7}"/>
              </a:ext>
            </a:extLst>
          </p:cNvPr>
          <p:cNvPicPr preferRelativeResize="0"/>
          <p:nvPr/>
        </p:nvPicPr>
        <p:blipFill>
          <a:blip r:embed="rId3">
            <a:alphaModFix/>
          </a:blip>
          <a:stretch>
            <a:fillRect/>
          </a:stretch>
        </p:blipFill>
        <p:spPr>
          <a:xfrm>
            <a:off x="8163658" y="4276146"/>
            <a:ext cx="782037" cy="676815"/>
          </a:xfrm>
          <a:prstGeom prst="rect">
            <a:avLst/>
          </a:prstGeom>
          <a:noFill/>
          <a:ln>
            <a:noFill/>
          </a:ln>
        </p:spPr>
      </p:pic>
      <p:pic>
        <p:nvPicPr>
          <p:cNvPr id="13" name="Imagen 12">
            <a:extLst>
              <a:ext uri="{FF2B5EF4-FFF2-40B4-BE49-F238E27FC236}">
                <a16:creationId xmlns:a16="http://schemas.microsoft.com/office/drawing/2014/main" id="{4C850BD5-C13E-45D3-9747-3C02C96B1F99}"/>
              </a:ext>
            </a:extLst>
          </p:cNvPr>
          <p:cNvPicPr/>
          <p:nvPr/>
        </p:nvPicPr>
        <p:blipFill>
          <a:blip r:embed="rId4"/>
          <a:stretch>
            <a:fillRect/>
          </a:stretch>
        </p:blipFill>
        <p:spPr>
          <a:xfrm>
            <a:off x="311895" y="1383957"/>
            <a:ext cx="3967474" cy="3190968"/>
          </a:xfrm>
          <a:prstGeom prst="rect">
            <a:avLst/>
          </a:prstGeom>
        </p:spPr>
      </p:pic>
      <p:pic>
        <p:nvPicPr>
          <p:cNvPr id="6" name="Imagen 5">
            <a:extLst>
              <a:ext uri="{FF2B5EF4-FFF2-40B4-BE49-F238E27FC236}">
                <a16:creationId xmlns:a16="http://schemas.microsoft.com/office/drawing/2014/main" id="{1E07EF62-72C0-44A9-A62C-2C408BA23E1A}"/>
              </a:ext>
            </a:extLst>
          </p:cNvPr>
          <p:cNvPicPr>
            <a:picLocks noChangeAspect="1"/>
          </p:cNvPicPr>
          <p:nvPr/>
        </p:nvPicPr>
        <p:blipFill>
          <a:blip r:embed="rId5"/>
          <a:stretch>
            <a:fillRect/>
          </a:stretch>
        </p:blipFill>
        <p:spPr>
          <a:xfrm>
            <a:off x="4913716" y="1513368"/>
            <a:ext cx="3854711" cy="2762778"/>
          </a:xfrm>
          <a:prstGeom prst="rect">
            <a:avLst/>
          </a:prstGeom>
        </p:spPr>
      </p:pic>
      <p:sp>
        <p:nvSpPr>
          <p:cNvPr id="11" name="Título 2">
            <a:extLst>
              <a:ext uri="{FF2B5EF4-FFF2-40B4-BE49-F238E27FC236}">
                <a16:creationId xmlns:a16="http://schemas.microsoft.com/office/drawing/2014/main" id="{52E5DB0F-75A0-49C2-9C42-3EEF5CFBF520}"/>
              </a:ext>
            </a:extLst>
          </p:cNvPr>
          <p:cNvSpPr txBox="1">
            <a:spLocks/>
          </p:cNvSpPr>
          <p:nvPr/>
        </p:nvSpPr>
        <p:spPr>
          <a:xfrm>
            <a:off x="304470" y="254434"/>
            <a:ext cx="5361250"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200" dirty="0">
                <a:latin typeface="Amatic SC" panose="00000500000000000000" pitchFamily="2" charset="-79"/>
                <a:ea typeface="Century Gothic" panose="020B0502020202020204" pitchFamily="34" charset="0"/>
                <a:cs typeface="Amatic SC" panose="00000500000000000000" pitchFamily="2" charset="-79"/>
              </a:rPr>
              <a:t>CAPÍTULO</a:t>
            </a:r>
            <a:r>
              <a:rPr lang="es-ES" sz="3600" dirty="0">
                <a:latin typeface="Amatic SC" panose="00000500000000000000" pitchFamily="2" charset="-79"/>
                <a:ea typeface="Century Gothic" panose="020B0502020202020204" pitchFamily="34" charset="0"/>
                <a:cs typeface="Amatic SC" panose="00000500000000000000" pitchFamily="2" charset="-79"/>
              </a:rPr>
              <a:t> </a:t>
            </a:r>
            <a:r>
              <a:rPr lang="es-ES" sz="3200" dirty="0">
                <a:latin typeface="Amatic SC" panose="00000500000000000000" pitchFamily="2" charset="-79"/>
                <a:ea typeface="Century Gothic" panose="020B0502020202020204" pitchFamily="34" charset="0"/>
                <a:cs typeface="Amatic SC" panose="00000500000000000000" pitchFamily="2" charset="-79"/>
              </a:rPr>
              <a:t>V: RESULTADOS</a:t>
            </a:r>
            <a:endParaRPr lang="es-PE" dirty="0">
              <a:latin typeface="Amatic SC" panose="00000500000000000000" pitchFamily="2" charset="-79"/>
              <a:cs typeface="Amatic SC" panose="00000500000000000000" pitchFamily="2" charset="-79"/>
            </a:endParaRPr>
          </a:p>
        </p:txBody>
      </p:sp>
      <p:sp>
        <p:nvSpPr>
          <p:cNvPr id="14" name="Título 2">
            <a:extLst>
              <a:ext uri="{FF2B5EF4-FFF2-40B4-BE49-F238E27FC236}">
                <a16:creationId xmlns:a16="http://schemas.microsoft.com/office/drawing/2014/main" id="{7F96BE64-EC7D-4B31-971A-BAEE95BE7F70}"/>
              </a:ext>
            </a:extLst>
          </p:cNvPr>
          <p:cNvSpPr>
            <a:spLocks noGrp="1"/>
          </p:cNvSpPr>
          <p:nvPr>
            <p:ph type="title"/>
          </p:nvPr>
        </p:nvSpPr>
        <p:spPr>
          <a:xfrm>
            <a:off x="304470" y="643317"/>
            <a:ext cx="5361250" cy="282033"/>
          </a:xfrm>
        </p:spPr>
        <p:txBody>
          <a:bodyPr>
            <a:noAutofit/>
          </a:bodyPr>
          <a:lstStyle/>
          <a:p>
            <a:r>
              <a:rPr lang="es-ES" sz="1600" dirty="0">
                <a:effectLst/>
                <a:latin typeface="Arial" panose="020B0604020202020204" pitchFamily="34" charset="0"/>
                <a:ea typeface="Century Gothic" panose="020B0502020202020204" pitchFamily="34" charset="0"/>
                <a:cs typeface="Arial" panose="020B0604020202020204" pitchFamily="34" charset="0"/>
              </a:rPr>
              <a:t>Presentación de los resultados</a:t>
            </a:r>
            <a:endParaRPr lang="es-PE"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22699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4" name="Rectangle 3">
            <a:extLst>
              <a:ext uri="{FF2B5EF4-FFF2-40B4-BE49-F238E27FC236}">
                <a16:creationId xmlns:a16="http://schemas.microsoft.com/office/drawing/2014/main" id="{9ED6422E-186F-486E-BB69-A9ED9DFF330D}"/>
              </a:ext>
            </a:extLst>
          </p:cNvPr>
          <p:cNvSpPr>
            <a:spLocks noChangeArrowheads="1"/>
          </p:cNvSpPr>
          <p:nvPr/>
        </p:nvSpPr>
        <p:spPr bwMode="auto">
          <a:xfrm>
            <a:off x="-266700" y="4504222"/>
            <a:ext cx="2175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Fuente: Elaboración propia</a:t>
            </a:r>
            <a:endParaRPr kumimoji="0" lang="es-MX" altLang="es-PE" sz="1800" b="0" i="0" u="none" strike="noStrike" cap="none" normalizeH="0" baseline="0" dirty="0">
              <a:ln>
                <a:noFill/>
              </a:ln>
              <a:solidFill>
                <a:schemeClr val="bg1"/>
              </a:solidFill>
              <a:effectLst/>
              <a:latin typeface="Arial" panose="020B0604020202020204" pitchFamily="34" charset="0"/>
            </a:endParaRPr>
          </a:p>
        </p:txBody>
      </p:sp>
      <p:sp>
        <p:nvSpPr>
          <p:cNvPr id="10" name="CuadroTexto 9">
            <a:extLst>
              <a:ext uri="{FF2B5EF4-FFF2-40B4-BE49-F238E27FC236}">
                <a16:creationId xmlns:a16="http://schemas.microsoft.com/office/drawing/2014/main" id="{9F478BE0-C2ED-4F8A-90C9-92EF42BE41A9}"/>
              </a:ext>
            </a:extLst>
          </p:cNvPr>
          <p:cNvSpPr txBox="1"/>
          <p:nvPr/>
        </p:nvSpPr>
        <p:spPr>
          <a:xfrm>
            <a:off x="294220" y="658729"/>
            <a:ext cx="8552600" cy="375552"/>
          </a:xfrm>
          <a:prstGeom prst="rect">
            <a:avLst/>
          </a:prstGeom>
          <a:noFill/>
        </p:spPr>
        <p:txBody>
          <a:bodyPr wrap="square">
            <a:spAutoFit/>
          </a:bodyPr>
          <a:lstStyle/>
          <a:p>
            <a:pPr indent="457200">
              <a:lnSpc>
                <a:spcPct val="150000"/>
              </a:lnSpc>
              <a:spcAft>
                <a:spcPts val="800"/>
              </a:spcAft>
            </a:pPr>
            <a:endParaRPr lang="es-MX" dirty="0">
              <a:solidFill>
                <a:schemeClr val="bg1"/>
              </a:solidFill>
            </a:endParaRPr>
          </a:p>
        </p:txBody>
      </p:sp>
      <p:sp>
        <p:nvSpPr>
          <p:cNvPr id="12" name="CuadroTexto 11">
            <a:extLst>
              <a:ext uri="{FF2B5EF4-FFF2-40B4-BE49-F238E27FC236}">
                <a16:creationId xmlns:a16="http://schemas.microsoft.com/office/drawing/2014/main" id="{55F140D1-33CD-49FB-9F4C-A5FF2BE31AD2}"/>
              </a:ext>
            </a:extLst>
          </p:cNvPr>
          <p:cNvSpPr txBox="1"/>
          <p:nvPr/>
        </p:nvSpPr>
        <p:spPr>
          <a:xfrm>
            <a:off x="38850" y="778282"/>
            <a:ext cx="4608880" cy="523220"/>
          </a:xfrm>
          <a:prstGeom prst="rect">
            <a:avLst/>
          </a:prstGeom>
          <a:noFill/>
        </p:spPr>
        <p:txBody>
          <a:bodyPr wrap="square">
            <a:spAutoFit/>
          </a:bodyPr>
          <a:lstStyle/>
          <a:p>
            <a:pPr marL="431800" indent="449580">
              <a:spcAft>
                <a:spcPts val="600"/>
              </a:spcAft>
            </a:pP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Figura 37. </a:t>
            </a:r>
            <a:r>
              <a:rPr kumimoji="0" lang="es-MX" altLang="es-PE" b="0" i="1" u="none" strike="noStrike" cap="none" normalizeH="0" baseline="0" dirty="0" bmk="_Toc116289403">
                <a:ln>
                  <a:noFill/>
                </a:ln>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Aspecto Psicológico</a:t>
            </a: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 (KNN): Modelo con KNN en </a:t>
            </a:r>
            <a:r>
              <a:rPr lang="es-MX" sz="1400" i="1" dirty="0" err="1">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Weka</a:t>
            </a:r>
            <a:endParaRPr lang="es-PE"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endParaRPr>
          </a:p>
        </p:txBody>
      </p:sp>
      <p:sp>
        <p:nvSpPr>
          <p:cNvPr id="17" name="CuadroTexto 16">
            <a:extLst>
              <a:ext uri="{FF2B5EF4-FFF2-40B4-BE49-F238E27FC236}">
                <a16:creationId xmlns:a16="http://schemas.microsoft.com/office/drawing/2014/main" id="{51227A55-BC43-4FD9-8C16-950E751FDC0B}"/>
              </a:ext>
            </a:extLst>
          </p:cNvPr>
          <p:cNvSpPr txBox="1"/>
          <p:nvPr/>
        </p:nvSpPr>
        <p:spPr>
          <a:xfrm>
            <a:off x="4903099" y="685570"/>
            <a:ext cx="4174331" cy="492443"/>
          </a:xfrm>
          <a:prstGeom prst="rect">
            <a:avLst/>
          </a:prstGeom>
          <a:noFill/>
        </p:spPr>
        <p:txBody>
          <a:bodyPr wrap="square">
            <a:spAutoFit/>
          </a:bodyPr>
          <a:lstStyle/>
          <a:p>
            <a:r>
              <a:rPr lang="es-PE" sz="1200" i="1" dirty="0">
                <a:solidFill>
                  <a:schemeClr val="bg1"/>
                </a:solidFill>
              </a:rPr>
              <a:t>Tabla 11: </a:t>
            </a:r>
            <a:r>
              <a:rPr kumimoji="0" lang="es-MX" altLang="es-PE" b="0" i="1" u="none" strike="noStrike" cap="none" normalizeH="0" baseline="0" dirty="0" bmk="_Toc116289403">
                <a:ln>
                  <a:noFill/>
                </a:ln>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Aspecto</a:t>
            </a:r>
            <a:r>
              <a:rPr kumimoji="0" lang="es-MX" altLang="es-PE" sz="1200" b="0" i="1" u="none" strike="noStrike" cap="none" normalizeH="0" baseline="0" dirty="0" bmk="_Toc116289403">
                <a:ln>
                  <a:noFill/>
                </a:ln>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 </a:t>
            </a:r>
            <a:r>
              <a:rPr kumimoji="0" lang="es-MX" altLang="es-PE" b="0" i="1" u="none" strike="noStrike" cap="none" normalizeH="0" baseline="0" dirty="0" bmk="_Toc116289403">
                <a:ln>
                  <a:noFill/>
                </a:ln>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Psicológico</a:t>
            </a:r>
            <a:r>
              <a:rPr kumimoji="0" lang="es-MX" altLang="es-PE" sz="1200" b="0" i="1" u="none" strike="noStrike" cap="none" normalizeH="0" baseline="0" dirty="0" bmk="_Toc116289403">
                <a:ln>
                  <a:noFill/>
                </a:ln>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 </a:t>
            </a:r>
            <a:r>
              <a:rPr lang="es-PE" sz="1200" i="1" dirty="0">
                <a:solidFill>
                  <a:schemeClr val="bg1"/>
                </a:solidFill>
              </a:rPr>
              <a:t>(KNN): Hábitos del estudiante que adopta un estilo de vida saludable</a:t>
            </a:r>
          </a:p>
        </p:txBody>
      </p:sp>
      <p:sp>
        <p:nvSpPr>
          <p:cNvPr id="24" name="Rectangle 3">
            <a:extLst>
              <a:ext uri="{FF2B5EF4-FFF2-40B4-BE49-F238E27FC236}">
                <a16:creationId xmlns:a16="http://schemas.microsoft.com/office/drawing/2014/main" id="{94BCB07D-735E-4503-BC7B-9C18A0EC8E03}"/>
              </a:ext>
            </a:extLst>
          </p:cNvPr>
          <p:cNvSpPr>
            <a:spLocks noChangeArrowheads="1"/>
          </p:cNvSpPr>
          <p:nvPr/>
        </p:nvSpPr>
        <p:spPr bwMode="auto">
          <a:xfrm>
            <a:off x="4488106" y="4276943"/>
            <a:ext cx="2175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Fuente: Elaboración propia</a:t>
            </a:r>
            <a:endParaRPr kumimoji="0" lang="es-MX" altLang="es-PE" sz="1800" b="0" i="0" u="none" strike="noStrike" cap="none" normalizeH="0" baseline="0" dirty="0">
              <a:ln>
                <a:noFill/>
              </a:ln>
              <a:solidFill>
                <a:schemeClr val="bg1"/>
              </a:solidFill>
              <a:effectLst/>
              <a:latin typeface="Arial" panose="020B0604020202020204" pitchFamily="34" charset="0"/>
            </a:endParaRPr>
          </a:p>
        </p:txBody>
      </p:sp>
      <p:pic>
        <p:nvPicPr>
          <p:cNvPr id="25" name="Google Shape;59;p13">
            <a:extLst>
              <a:ext uri="{FF2B5EF4-FFF2-40B4-BE49-F238E27FC236}">
                <a16:creationId xmlns:a16="http://schemas.microsoft.com/office/drawing/2014/main" id="{A65B2613-DD31-45D5-8A2E-53E5EC6F05F7}"/>
              </a:ext>
            </a:extLst>
          </p:cNvPr>
          <p:cNvPicPr preferRelativeResize="0"/>
          <p:nvPr/>
        </p:nvPicPr>
        <p:blipFill>
          <a:blip r:embed="rId3">
            <a:alphaModFix/>
          </a:blip>
          <a:stretch>
            <a:fillRect/>
          </a:stretch>
        </p:blipFill>
        <p:spPr>
          <a:xfrm>
            <a:off x="8163658" y="4276146"/>
            <a:ext cx="782037" cy="676815"/>
          </a:xfrm>
          <a:prstGeom prst="rect">
            <a:avLst/>
          </a:prstGeom>
          <a:noFill/>
          <a:ln>
            <a:noFill/>
          </a:ln>
        </p:spPr>
      </p:pic>
      <p:pic>
        <p:nvPicPr>
          <p:cNvPr id="14" name="Imagen 13">
            <a:extLst>
              <a:ext uri="{FF2B5EF4-FFF2-40B4-BE49-F238E27FC236}">
                <a16:creationId xmlns:a16="http://schemas.microsoft.com/office/drawing/2014/main" id="{F796229F-8090-43C3-9790-876B6ED86185}"/>
              </a:ext>
            </a:extLst>
          </p:cNvPr>
          <p:cNvPicPr/>
          <p:nvPr/>
        </p:nvPicPr>
        <p:blipFill>
          <a:blip r:embed="rId4"/>
          <a:stretch>
            <a:fillRect/>
          </a:stretch>
        </p:blipFill>
        <p:spPr>
          <a:xfrm>
            <a:off x="453674" y="1282610"/>
            <a:ext cx="4118326" cy="3221612"/>
          </a:xfrm>
          <a:prstGeom prst="rect">
            <a:avLst/>
          </a:prstGeom>
        </p:spPr>
      </p:pic>
      <p:pic>
        <p:nvPicPr>
          <p:cNvPr id="5" name="Imagen 4">
            <a:extLst>
              <a:ext uri="{FF2B5EF4-FFF2-40B4-BE49-F238E27FC236}">
                <a16:creationId xmlns:a16="http://schemas.microsoft.com/office/drawing/2014/main" id="{1764252E-6A7B-40D3-8C99-FFFA6342A47D}"/>
              </a:ext>
            </a:extLst>
          </p:cNvPr>
          <p:cNvPicPr>
            <a:picLocks noChangeAspect="1"/>
          </p:cNvPicPr>
          <p:nvPr/>
        </p:nvPicPr>
        <p:blipFill>
          <a:blip r:embed="rId5"/>
          <a:stretch>
            <a:fillRect/>
          </a:stretch>
        </p:blipFill>
        <p:spPr>
          <a:xfrm>
            <a:off x="4963863" y="1203389"/>
            <a:ext cx="3726463" cy="3152775"/>
          </a:xfrm>
          <a:prstGeom prst="rect">
            <a:avLst/>
          </a:prstGeom>
        </p:spPr>
      </p:pic>
      <p:sp>
        <p:nvSpPr>
          <p:cNvPr id="11" name="Título 2">
            <a:extLst>
              <a:ext uri="{FF2B5EF4-FFF2-40B4-BE49-F238E27FC236}">
                <a16:creationId xmlns:a16="http://schemas.microsoft.com/office/drawing/2014/main" id="{6D82823D-5D27-472F-BFA2-9524280F0EBF}"/>
              </a:ext>
            </a:extLst>
          </p:cNvPr>
          <p:cNvSpPr txBox="1">
            <a:spLocks/>
          </p:cNvSpPr>
          <p:nvPr/>
        </p:nvSpPr>
        <p:spPr>
          <a:xfrm>
            <a:off x="353897" y="201142"/>
            <a:ext cx="5361250"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200" dirty="0">
                <a:latin typeface="Amatic SC" panose="00000500000000000000" pitchFamily="2" charset="-79"/>
                <a:ea typeface="Century Gothic" panose="020B0502020202020204" pitchFamily="34" charset="0"/>
                <a:cs typeface="Amatic SC" panose="00000500000000000000" pitchFamily="2" charset="-79"/>
              </a:rPr>
              <a:t>CAPÍTULO</a:t>
            </a:r>
            <a:r>
              <a:rPr lang="es-ES" sz="3600" dirty="0">
                <a:latin typeface="Amatic SC" panose="00000500000000000000" pitchFamily="2" charset="-79"/>
                <a:ea typeface="Century Gothic" panose="020B0502020202020204" pitchFamily="34" charset="0"/>
                <a:cs typeface="Amatic SC" panose="00000500000000000000" pitchFamily="2" charset="-79"/>
              </a:rPr>
              <a:t> </a:t>
            </a:r>
            <a:r>
              <a:rPr lang="es-ES" sz="3200" dirty="0">
                <a:latin typeface="Amatic SC" panose="00000500000000000000" pitchFamily="2" charset="-79"/>
                <a:ea typeface="Century Gothic" panose="020B0502020202020204" pitchFamily="34" charset="0"/>
                <a:cs typeface="Amatic SC" panose="00000500000000000000" pitchFamily="2" charset="-79"/>
              </a:rPr>
              <a:t>V: RESULTADOS</a:t>
            </a:r>
            <a:endParaRPr lang="es-PE" dirty="0">
              <a:latin typeface="Amatic SC" panose="00000500000000000000" pitchFamily="2" charset="-79"/>
              <a:cs typeface="Amatic SC" panose="00000500000000000000" pitchFamily="2" charset="-79"/>
            </a:endParaRPr>
          </a:p>
        </p:txBody>
      </p:sp>
      <p:sp>
        <p:nvSpPr>
          <p:cNvPr id="15" name="Título 2">
            <a:extLst>
              <a:ext uri="{FF2B5EF4-FFF2-40B4-BE49-F238E27FC236}">
                <a16:creationId xmlns:a16="http://schemas.microsoft.com/office/drawing/2014/main" id="{E064A313-6650-4B93-A323-F16EC30CFFF4}"/>
              </a:ext>
            </a:extLst>
          </p:cNvPr>
          <p:cNvSpPr>
            <a:spLocks noGrp="1"/>
          </p:cNvSpPr>
          <p:nvPr>
            <p:ph type="title"/>
          </p:nvPr>
        </p:nvSpPr>
        <p:spPr>
          <a:xfrm>
            <a:off x="353897" y="534165"/>
            <a:ext cx="5361250" cy="282033"/>
          </a:xfrm>
        </p:spPr>
        <p:txBody>
          <a:bodyPr>
            <a:noAutofit/>
          </a:bodyPr>
          <a:lstStyle/>
          <a:p>
            <a:r>
              <a:rPr lang="es-ES" sz="1600" dirty="0">
                <a:effectLst/>
                <a:latin typeface="Arial" panose="020B0604020202020204" pitchFamily="34" charset="0"/>
                <a:ea typeface="Century Gothic" panose="020B0502020202020204" pitchFamily="34" charset="0"/>
                <a:cs typeface="Arial" panose="020B0604020202020204" pitchFamily="34" charset="0"/>
              </a:rPr>
              <a:t>Presentación de los resultados</a:t>
            </a:r>
            <a:endParaRPr lang="es-PE"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5946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pic>
        <p:nvPicPr>
          <p:cNvPr id="25" name="Google Shape;59;p13">
            <a:extLst>
              <a:ext uri="{FF2B5EF4-FFF2-40B4-BE49-F238E27FC236}">
                <a16:creationId xmlns:a16="http://schemas.microsoft.com/office/drawing/2014/main" id="{A65B2613-DD31-45D5-8A2E-53E5EC6F05F7}"/>
              </a:ext>
            </a:extLst>
          </p:cNvPr>
          <p:cNvPicPr preferRelativeResize="0"/>
          <p:nvPr/>
        </p:nvPicPr>
        <p:blipFill>
          <a:blip r:embed="rId3">
            <a:alphaModFix/>
          </a:blip>
          <a:stretch>
            <a:fillRect/>
          </a:stretch>
        </p:blipFill>
        <p:spPr>
          <a:xfrm>
            <a:off x="8163658" y="4276146"/>
            <a:ext cx="782037" cy="676815"/>
          </a:xfrm>
          <a:prstGeom prst="rect">
            <a:avLst/>
          </a:prstGeom>
          <a:noFill/>
          <a:ln>
            <a:noFill/>
          </a:ln>
        </p:spPr>
      </p:pic>
      <p:sp>
        <p:nvSpPr>
          <p:cNvPr id="8" name="Google Shape;74;p15">
            <a:extLst>
              <a:ext uri="{FF2B5EF4-FFF2-40B4-BE49-F238E27FC236}">
                <a16:creationId xmlns:a16="http://schemas.microsoft.com/office/drawing/2014/main" id="{1DA27450-70CF-4725-8149-67A91CA2EC0D}"/>
              </a:ext>
            </a:extLst>
          </p:cNvPr>
          <p:cNvSpPr/>
          <p:nvPr/>
        </p:nvSpPr>
        <p:spPr>
          <a:xfrm>
            <a:off x="362800" y="1158044"/>
            <a:ext cx="3599600" cy="1668976"/>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algn="just">
              <a:spcAft>
                <a:spcPts val="800"/>
              </a:spcAft>
            </a:pPr>
            <a:r>
              <a:rPr lang="es-MX" dirty="0"/>
              <a:t>Seguidamente, se muestra el </a:t>
            </a:r>
            <a:r>
              <a:rPr lang="es-MX" b="1" dirty="0"/>
              <a:t>árbol de decisiones </a:t>
            </a:r>
            <a:r>
              <a:rPr lang="es-MX" dirty="0"/>
              <a:t>con los datos de </a:t>
            </a:r>
            <a:r>
              <a:rPr lang="es-MX" b="1" dirty="0"/>
              <a:t>aspecto Psicológico</a:t>
            </a:r>
            <a:r>
              <a:rPr lang="es-MX" dirty="0"/>
              <a:t>, para analizar la información que contiene el árbol de decisión y como se utilizaría si un estudiante está adoptando un estilo de vida saludable o no. </a:t>
            </a:r>
            <a:endParaRPr lang="es-PE" dirty="0"/>
          </a:p>
        </p:txBody>
      </p:sp>
      <p:sp>
        <p:nvSpPr>
          <p:cNvPr id="9" name="CuadroTexto 8">
            <a:extLst>
              <a:ext uri="{FF2B5EF4-FFF2-40B4-BE49-F238E27FC236}">
                <a16:creationId xmlns:a16="http://schemas.microsoft.com/office/drawing/2014/main" id="{D14BE619-A79B-48A9-88D2-69DDCDEF8192}"/>
              </a:ext>
            </a:extLst>
          </p:cNvPr>
          <p:cNvSpPr txBox="1"/>
          <p:nvPr/>
        </p:nvSpPr>
        <p:spPr>
          <a:xfrm>
            <a:off x="3787140" y="748040"/>
            <a:ext cx="4632960" cy="523220"/>
          </a:xfrm>
          <a:prstGeom prst="rect">
            <a:avLst/>
          </a:prstGeom>
          <a:noFill/>
        </p:spPr>
        <p:txBody>
          <a:bodyPr wrap="square">
            <a:spAutoFit/>
          </a:bodyPr>
          <a:lstStyle/>
          <a:p>
            <a:pPr marL="431800" indent="449580">
              <a:spcAft>
                <a:spcPts val="600"/>
              </a:spcAft>
            </a:pP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Tabla 17: Hábitos del estudiante que adopta un estilo de vida saludable</a:t>
            </a:r>
            <a:endParaRPr lang="es-PE"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endParaRPr>
          </a:p>
        </p:txBody>
      </p:sp>
      <p:sp>
        <p:nvSpPr>
          <p:cNvPr id="12" name="Rectangle 3">
            <a:extLst>
              <a:ext uri="{FF2B5EF4-FFF2-40B4-BE49-F238E27FC236}">
                <a16:creationId xmlns:a16="http://schemas.microsoft.com/office/drawing/2014/main" id="{D296D011-533D-4AD2-BFA9-9F0C062B176D}"/>
              </a:ext>
            </a:extLst>
          </p:cNvPr>
          <p:cNvSpPr>
            <a:spLocks noChangeArrowheads="1"/>
          </p:cNvSpPr>
          <p:nvPr/>
        </p:nvSpPr>
        <p:spPr bwMode="auto">
          <a:xfrm>
            <a:off x="3862315" y="4045485"/>
            <a:ext cx="2175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Fuente: Elaboración propia</a:t>
            </a:r>
            <a:endParaRPr kumimoji="0" lang="es-MX" altLang="es-PE" sz="1800" b="0" i="0" u="none" strike="noStrike" cap="none" normalizeH="0" baseline="0" dirty="0">
              <a:ln>
                <a:noFill/>
              </a:ln>
              <a:solidFill>
                <a:schemeClr val="bg1"/>
              </a:solidFill>
              <a:effectLst/>
              <a:latin typeface="Arial" panose="020B0604020202020204" pitchFamily="34" charset="0"/>
            </a:endParaRPr>
          </a:p>
        </p:txBody>
      </p:sp>
      <p:pic>
        <p:nvPicPr>
          <p:cNvPr id="4" name="Imagen 3">
            <a:extLst>
              <a:ext uri="{FF2B5EF4-FFF2-40B4-BE49-F238E27FC236}">
                <a16:creationId xmlns:a16="http://schemas.microsoft.com/office/drawing/2014/main" id="{9D1C528F-AEF9-4739-9E07-38D9ECA49705}"/>
              </a:ext>
            </a:extLst>
          </p:cNvPr>
          <p:cNvPicPr>
            <a:picLocks noChangeAspect="1"/>
          </p:cNvPicPr>
          <p:nvPr/>
        </p:nvPicPr>
        <p:blipFill>
          <a:blip r:embed="rId4"/>
          <a:stretch>
            <a:fillRect/>
          </a:stretch>
        </p:blipFill>
        <p:spPr>
          <a:xfrm>
            <a:off x="4311443" y="1267430"/>
            <a:ext cx="4190006" cy="2771775"/>
          </a:xfrm>
          <a:prstGeom prst="rect">
            <a:avLst/>
          </a:prstGeom>
        </p:spPr>
      </p:pic>
      <p:sp>
        <p:nvSpPr>
          <p:cNvPr id="11" name="Título 2">
            <a:extLst>
              <a:ext uri="{FF2B5EF4-FFF2-40B4-BE49-F238E27FC236}">
                <a16:creationId xmlns:a16="http://schemas.microsoft.com/office/drawing/2014/main" id="{262C1772-0361-4B87-9F42-793E74B6F60E}"/>
              </a:ext>
            </a:extLst>
          </p:cNvPr>
          <p:cNvSpPr txBox="1">
            <a:spLocks/>
          </p:cNvSpPr>
          <p:nvPr/>
        </p:nvSpPr>
        <p:spPr>
          <a:xfrm>
            <a:off x="241794" y="119989"/>
            <a:ext cx="5361250"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200" dirty="0">
                <a:latin typeface="Amatic SC" panose="00000500000000000000" pitchFamily="2" charset="-79"/>
                <a:ea typeface="Century Gothic" panose="020B0502020202020204" pitchFamily="34" charset="0"/>
                <a:cs typeface="Amatic SC" panose="00000500000000000000" pitchFamily="2" charset="-79"/>
              </a:rPr>
              <a:t>CAPÍTULO</a:t>
            </a:r>
            <a:r>
              <a:rPr lang="es-ES" sz="3600" dirty="0">
                <a:latin typeface="Amatic SC" panose="00000500000000000000" pitchFamily="2" charset="-79"/>
                <a:ea typeface="Century Gothic" panose="020B0502020202020204" pitchFamily="34" charset="0"/>
                <a:cs typeface="Amatic SC" panose="00000500000000000000" pitchFamily="2" charset="-79"/>
              </a:rPr>
              <a:t> </a:t>
            </a:r>
            <a:r>
              <a:rPr lang="es-ES" sz="3200" dirty="0">
                <a:latin typeface="Amatic SC" panose="00000500000000000000" pitchFamily="2" charset="-79"/>
                <a:ea typeface="Century Gothic" panose="020B0502020202020204" pitchFamily="34" charset="0"/>
                <a:cs typeface="Amatic SC" panose="00000500000000000000" pitchFamily="2" charset="-79"/>
              </a:rPr>
              <a:t>V: RESULTADOS</a:t>
            </a:r>
            <a:endParaRPr lang="es-PE" dirty="0">
              <a:latin typeface="Amatic SC" panose="00000500000000000000" pitchFamily="2" charset="-79"/>
              <a:cs typeface="Amatic SC" panose="00000500000000000000" pitchFamily="2" charset="-79"/>
            </a:endParaRPr>
          </a:p>
        </p:txBody>
      </p:sp>
      <p:sp>
        <p:nvSpPr>
          <p:cNvPr id="13" name="Título 2">
            <a:extLst>
              <a:ext uri="{FF2B5EF4-FFF2-40B4-BE49-F238E27FC236}">
                <a16:creationId xmlns:a16="http://schemas.microsoft.com/office/drawing/2014/main" id="{C5D9555E-26FB-423D-9966-C2575863620C}"/>
              </a:ext>
            </a:extLst>
          </p:cNvPr>
          <p:cNvSpPr>
            <a:spLocks noGrp="1"/>
          </p:cNvSpPr>
          <p:nvPr>
            <p:ph type="title"/>
          </p:nvPr>
        </p:nvSpPr>
        <p:spPr>
          <a:xfrm>
            <a:off x="353897" y="534165"/>
            <a:ext cx="5361250" cy="282033"/>
          </a:xfrm>
        </p:spPr>
        <p:txBody>
          <a:bodyPr>
            <a:noAutofit/>
          </a:bodyPr>
          <a:lstStyle/>
          <a:p>
            <a:r>
              <a:rPr lang="es-ES" sz="1600" dirty="0">
                <a:effectLst/>
                <a:latin typeface="Arial" panose="020B0604020202020204" pitchFamily="34" charset="0"/>
                <a:ea typeface="Century Gothic" panose="020B0502020202020204" pitchFamily="34" charset="0"/>
                <a:cs typeface="Arial" panose="020B0604020202020204" pitchFamily="34" charset="0"/>
              </a:rPr>
              <a:t>Presentación de los resultados</a:t>
            </a:r>
            <a:endParaRPr lang="es-PE"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9964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pic>
        <p:nvPicPr>
          <p:cNvPr id="25" name="Google Shape;59;p13">
            <a:extLst>
              <a:ext uri="{FF2B5EF4-FFF2-40B4-BE49-F238E27FC236}">
                <a16:creationId xmlns:a16="http://schemas.microsoft.com/office/drawing/2014/main" id="{A65B2613-DD31-45D5-8A2E-53E5EC6F05F7}"/>
              </a:ext>
            </a:extLst>
          </p:cNvPr>
          <p:cNvPicPr preferRelativeResize="0"/>
          <p:nvPr/>
        </p:nvPicPr>
        <p:blipFill>
          <a:blip r:embed="rId3">
            <a:alphaModFix/>
          </a:blip>
          <a:stretch>
            <a:fillRect/>
          </a:stretch>
        </p:blipFill>
        <p:spPr>
          <a:xfrm>
            <a:off x="8163658" y="4276146"/>
            <a:ext cx="782037" cy="676815"/>
          </a:xfrm>
          <a:prstGeom prst="rect">
            <a:avLst/>
          </a:prstGeom>
          <a:noFill/>
          <a:ln>
            <a:noFill/>
          </a:ln>
        </p:spPr>
      </p:pic>
      <p:sp>
        <p:nvSpPr>
          <p:cNvPr id="12" name="Rectangle 3">
            <a:extLst>
              <a:ext uri="{FF2B5EF4-FFF2-40B4-BE49-F238E27FC236}">
                <a16:creationId xmlns:a16="http://schemas.microsoft.com/office/drawing/2014/main" id="{D296D011-533D-4AD2-BFA9-9F0C062B176D}"/>
              </a:ext>
            </a:extLst>
          </p:cNvPr>
          <p:cNvSpPr>
            <a:spLocks noChangeArrowheads="1"/>
          </p:cNvSpPr>
          <p:nvPr/>
        </p:nvSpPr>
        <p:spPr bwMode="auto">
          <a:xfrm>
            <a:off x="72390" y="3826305"/>
            <a:ext cx="2175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 </a:t>
            </a:r>
            <a:endParaRPr kumimoji="0" lang="es-PE" altLang="es-PE" sz="600" b="0" i="0" u="none" strike="noStrike" cap="none" normalizeH="0" baseline="0" dirty="0">
              <a:ln>
                <a:noFill/>
              </a:ln>
              <a:solidFill>
                <a:schemeClr val="bg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s-MX" altLang="es-PE" sz="1000" b="0" i="0" u="none" strike="noStrike" cap="none" normalizeH="0" baseline="0" dirty="0">
                <a:ln>
                  <a:noFill/>
                </a:ln>
                <a:solidFill>
                  <a:schemeClr val="bg1"/>
                </a:solidFill>
                <a:effectLst/>
                <a:latin typeface="Arial" panose="020B0604020202020204" pitchFamily="34" charset="0"/>
                <a:ea typeface="Century Gothic" panose="020B0502020202020204" pitchFamily="34" charset="0"/>
                <a:cs typeface="Times New Roman" panose="02020603050405020304" pitchFamily="18" charset="0"/>
              </a:rPr>
              <a:t>Fuente: Elaboración propia</a:t>
            </a:r>
            <a:endParaRPr kumimoji="0" lang="es-MX" altLang="es-PE" sz="1800" b="0" i="0" u="none" strike="noStrike" cap="none" normalizeH="0" baseline="0" dirty="0">
              <a:ln>
                <a:noFill/>
              </a:ln>
              <a:solidFill>
                <a:schemeClr val="bg1"/>
              </a:solidFill>
              <a:effectLst/>
              <a:latin typeface="Arial" panose="020B0604020202020204" pitchFamily="34" charset="0"/>
            </a:endParaRPr>
          </a:p>
        </p:txBody>
      </p:sp>
      <p:sp>
        <p:nvSpPr>
          <p:cNvPr id="13" name="CuadroTexto 12">
            <a:extLst>
              <a:ext uri="{FF2B5EF4-FFF2-40B4-BE49-F238E27FC236}">
                <a16:creationId xmlns:a16="http://schemas.microsoft.com/office/drawing/2014/main" id="{7AC5AFF6-4390-4A0A-B14D-725617F2C727}"/>
              </a:ext>
            </a:extLst>
          </p:cNvPr>
          <p:cNvSpPr txBox="1"/>
          <p:nvPr/>
        </p:nvSpPr>
        <p:spPr>
          <a:xfrm>
            <a:off x="72390" y="949474"/>
            <a:ext cx="4655820" cy="523220"/>
          </a:xfrm>
          <a:prstGeom prst="rect">
            <a:avLst/>
          </a:prstGeom>
          <a:noFill/>
        </p:spPr>
        <p:txBody>
          <a:bodyPr wrap="square">
            <a:spAutoFit/>
          </a:bodyPr>
          <a:lstStyle/>
          <a:p>
            <a:pPr marL="431800" indent="449580">
              <a:spcAft>
                <a:spcPts val="600"/>
              </a:spcAft>
            </a:pP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Tabla 13. Métricas de Evaluación en </a:t>
            </a:r>
            <a:r>
              <a:rPr lang="es-MX" i="1" dirty="0">
                <a:solidFill>
                  <a:schemeClr val="bg1"/>
                </a:solidFill>
                <a:latin typeface="Times New Roman" panose="02020603050405020304" pitchFamily="18" charset="0"/>
                <a:ea typeface="Century Gothic" panose="020B0502020202020204" pitchFamily="34" charset="0"/>
                <a:cs typeface="Times New Roman" panose="02020603050405020304" pitchFamily="18" charset="0"/>
              </a:rPr>
              <a:t>el</a:t>
            </a: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 </a:t>
            </a:r>
            <a:r>
              <a:rPr kumimoji="0" lang="es-MX" altLang="es-PE" b="0" i="1" u="none" strike="noStrike" cap="none" normalizeH="0" baseline="0" dirty="0" bmk="_Toc116289403">
                <a:ln>
                  <a:noFill/>
                </a:ln>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Aspecto</a:t>
            </a:r>
            <a:r>
              <a:rPr lang="es-MX"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 </a:t>
            </a:r>
            <a:r>
              <a:rPr kumimoji="0" lang="es-MX" altLang="es-PE" b="0" i="1" u="none" strike="noStrike" cap="none" normalizeH="0" baseline="0" dirty="0" bmk="_Toc116289403">
                <a:ln>
                  <a:noFill/>
                </a:ln>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rPr>
              <a:t>Psicológico</a:t>
            </a:r>
            <a:endParaRPr lang="es-PE" sz="1400" i="1" dirty="0">
              <a:solidFill>
                <a:schemeClr val="bg1"/>
              </a:solidFill>
              <a:effectLst/>
              <a:latin typeface="Times New Roman" panose="02020603050405020304" pitchFamily="18" charset="0"/>
              <a:ea typeface="Century Gothic" panose="020B0502020202020204" pitchFamily="34" charset="0"/>
              <a:cs typeface="Times New Roman" panose="02020603050405020304" pitchFamily="18" charset="0"/>
            </a:endParaRPr>
          </a:p>
        </p:txBody>
      </p:sp>
      <p:sp>
        <p:nvSpPr>
          <p:cNvPr id="14" name="CuadroTexto 13">
            <a:extLst>
              <a:ext uri="{FF2B5EF4-FFF2-40B4-BE49-F238E27FC236}">
                <a16:creationId xmlns:a16="http://schemas.microsoft.com/office/drawing/2014/main" id="{864E4227-82AF-4BA8-8868-03781E968A08}"/>
              </a:ext>
            </a:extLst>
          </p:cNvPr>
          <p:cNvSpPr txBox="1"/>
          <p:nvPr/>
        </p:nvSpPr>
        <p:spPr>
          <a:xfrm>
            <a:off x="6065335" y="948822"/>
            <a:ext cx="2880360" cy="3963073"/>
          </a:xfrm>
          <a:prstGeom prst="rect">
            <a:avLst/>
          </a:prstGeom>
          <a:noFill/>
        </p:spPr>
        <p:txBody>
          <a:bodyPr wrap="square">
            <a:spAutoFit/>
          </a:bodyPr>
          <a:lstStyle/>
          <a:p>
            <a:pPr indent="457200">
              <a:lnSpc>
                <a:spcPct val="150000"/>
              </a:lnSpc>
              <a:spcAft>
                <a:spcPts val="800"/>
              </a:spcAft>
            </a:pPr>
            <a:r>
              <a:rPr lang="es-MX" dirty="0">
                <a:latin typeface="Times New Roman" panose="02020603050405020304" pitchFamily="18" charset="0"/>
                <a:ea typeface="Century Gothic" panose="020B0502020202020204" pitchFamily="34" charset="0"/>
                <a:cs typeface="Times New Roman" panose="02020603050405020304" pitchFamily="18" charset="0"/>
              </a:rPr>
              <a:t>S</a:t>
            </a:r>
            <a:r>
              <a:rPr lang="es-MX" dirty="0">
                <a:effectLst/>
                <a:latin typeface="Times New Roman" panose="02020603050405020304" pitchFamily="18" charset="0"/>
                <a:ea typeface="Century Gothic" panose="020B0502020202020204" pitchFamily="34" charset="0"/>
                <a:cs typeface="Times New Roman" panose="02020603050405020304" pitchFamily="18" charset="0"/>
              </a:rPr>
              <a:t>e describe que el algoritmo que mayor resultado obtuvo es </a:t>
            </a:r>
            <a:r>
              <a:rPr lang="es-MX" b="1" dirty="0">
                <a:effectLst/>
                <a:latin typeface="Times New Roman" panose="02020603050405020304" pitchFamily="18" charset="0"/>
                <a:ea typeface="Century Gothic" panose="020B0502020202020204" pitchFamily="34" charset="0"/>
                <a:cs typeface="Times New Roman" panose="02020603050405020304" pitchFamily="18" charset="0"/>
              </a:rPr>
              <a:t>Árboles de Decisiones</a:t>
            </a:r>
            <a:r>
              <a:rPr lang="es-MX" dirty="0">
                <a:effectLst/>
                <a:latin typeface="Times New Roman" panose="02020603050405020304" pitchFamily="18" charset="0"/>
                <a:ea typeface="Century Gothic" panose="020B0502020202020204" pitchFamily="34" charset="0"/>
                <a:cs typeface="Times New Roman" panose="02020603050405020304" pitchFamily="18" charset="0"/>
              </a:rPr>
              <a:t> con una exactitud de </a:t>
            </a:r>
            <a:r>
              <a:rPr lang="es-MX" b="1" dirty="0">
                <a:effectLst/>
                <a:latin typeface="Times New Roman" panose="02020603050405020304" pitchFamily="18" charset="0"/>
                <a:ea typeface="Century Gothic" panose="020B0502020202020204" pitchFamily="34" charset="0"/>
                <a:cs typeface="Times New Roman" panose="02020603050405020304" pitchFamily="18" charset="0"/>
              </a:rPr>
              <a:t>75.38</a:t>
            </a:r>
            <a:r>
              <a:rPr lang="es-MX" dirty="0">
                <a:effectLst/>
                <a:latin typeface="Times New Roman" panose="02020603050405020304" pitchFamily="18" charset="0"/>
                <a:ea typeface="Century Gothic" panose="020B0502020202020204" pitchFamily="34" charset="0"/>
                <a:cs typeface="Times New Roman" panose="02020603050405020304" pitchFamily="18" charset="0"/>
              </a:rPr>
              <a:t> %, una precisión de </a:t>
            </a:r>
            <a:r>
              <a:rPr lang="es-MX" b="1" dirty="0">
                <a:effectLst/>
                <a:latin typeface="Times New Roman" panose="02020603050405020304" pitchFamily="18" charset="0"/>
                <a:ea typeface="Century Gothic" panose="020B0502020202020204" pitchFamily="34" charset="0"/>
                <a:cs typeface="Times New Roman" panose="02020603050405020304" pitchFamily="18" charset="0"/>
              </a:rPr>
              <a:t>80.77</a:t>
            </a:r>
            <a:r>
              <a:rPr lang="es-MX" dirty="0">
                <a:effectLst/>
                <a:latin typeface="Times New Roman" panose="02020603050405020304" pitchFamily="18" charset="0"/>
                <a:ea typeface="Century Gothic" panose="020B0502020202020204" pitchFamily="34" charset="0"/>
                <a:cs typeface="Times New Roman" panose="02020603050405020304" pitchFamily="18" charset="0"/>
              </a:rPr>
              <a:t> %, y un tiempo total de </a:t>
            </a:r>
            <a:r>
              <a:rPr lang="es-MX" b="1" dirty="0">
                <a:effectLst/>
                <a:latin typeface="Times New Roman" panose="02020603050405020304" pitchFamily="18" charset="0"/>
                <a:ea typeface="Century Gothic" panose="020B0502020202020204" pitchFamily="34" charset="0"/>
                <a:cs typeface="Times New Roman" panose="02020603050405020304" pitchFamily="18" charset="0"/>
              </a:rPr>
              <a:t>0.0030</a:t>
            </a:r>
            <a:r>
              <a:rPr lang="es-MX" dirty="0">
                <a:effectLst/>
                <a:latin typeface="Times New Roman" panose="02020603050405020304" pitchFamily="18" charset="0"/>
                <a:ea typeface="Century Gothic" panose="020B0502020202020204" pitchFamily="34" charset="0"/>
                <a:cs typeface="Times New Roman" panose="02020603050405020304" pitchFamily="18" charset="0"/>
              </a:rPr>
              <a:t> segundos. Por lo tanto, el algoritmo de Machine </a:t>
            </a:r>
            <a:r>
              <a:rPr lang="es-MX" dirty="0" err="1">
                <a:effectLst/>
                <a:latin typeface="Times New Roman" panose="02020603050405020304" pitchFamily="18" charset="0"/>
                <a:ea typeface="Century Gothic" panose="020B0502020202020204" pitchFamily="34" charset="0"/>
                <a:cs typeface="Times New Roman" panose="02020603050405020304" pitchFamily="18" charset="0"/>
              </a:rPr>
              <a:t>Learning</a:t>
            </a:r>
            <a:r>
              <a:rPr lang="es-MX" dirty="0">
                <a:effectLst/>
                <a:latin typeface="Times New Roman" panose="02020603050405020304" pitchFamily="18" charset="0"/>
                <a:ea typeface="Century Gothic" panose="020B0502020202020204" pitchFamily="34" charset="0"/>
                <a:cs typeface="Times New Roman" panose="02020603050405020304" pitchFamily="18" charset="0"/>
              </a:rPr>
              <a:t> es el más adecuado para la predicción de los estilos de vida en el aspecto psicológico en los estudiantes universitarios. </a:t>
            </a:r>
            <a:endParaRPr lang="es-PE" dirty="0">
              <a:effectLst/>
              <a:latin typeface="Times New Roman" panose="02020603050405020304" pitchFamily="18" charset="0"/>
              <a:ea typeface="Century Gothic" panose="020B0502020202020204" pitchFamily="34" charset="0"/>
              <a:cs typeface="Times New Roman" panose="02020603050405020304" pitchFamily="18" charset="0"/>
            </a:endParaRPr>
          </a:p>
          <a:p>
            <a:pPr indent="457200">
              <a:lnSpc>
                <a:spcPct val="150000"/>
              </a:lnSpc>
              <a:spcAft>
                <a:spcPts val="800"/>
              </a:spcAft>
            </a:pPr>
            <a:endParaRPr lang="es-PE" sz="1050" dirty="0">
              <a:effectLst/>
              <a:latin typeface="Times New Roman" panose="02020603050405020304" pitchFamily="18" charset="0"/>
              <a:ea typeface="Century Gothic" panose="020B050202020202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D0FCB32D-42A1-420C-A9B4-EFE58C282B28}"/>
              </a:ext>
            </a:extLst>
          </p:cNvPr>
          <p:cNvPicPr>
            <a:picLocks noChangeAspect="1"/>
          </p:cNvPicPr>
          <p:nvPr/>
        </p:nvPicPr>
        <p:blipFill>
          <a:blip r:embed="rId4"/>
          <a:stretch>
            <a:fillRect/>
          </a:stretch>
        </p:blipFill>
        <p:spPr>
          <a:xfrm>
            <a:off x="585441" y="1542433"/>
            <a:ext cx="5208671" cy="2305050"/>
          </a:xfrm>
          <a:prstGeom prst="rect">
            <a:avLst/>
          </a:prstGeom>
        </p:spPr>
      </p:pic>
      <p:sp>
        <p:nvSpPr>
          <p:cNvPr id="10" name="Título 2">
            <a:extLst>
              <a:ext uri="{FF2B5EF4-FFF2-40B4-BE49-F238E27FC236}">
                <a16:creationId xmlns:a16="http://schemas.microsoft.com/office/drawing/2014/main" id="{51D55932-E682-48FB-A9B0-6CCCE42B9622}"/>
              </a:ext>
            </a:extLst>
          </p:cNvPr>
          <p:cNvSpPr txBox="1">
            <a:spLocks/>
          </p:cNvSpPr>
          <p:nvPr/>
        </p:nvSpPr>
        <p:spPr>
          <a:xfrm>
            <a:off x="432862" y="142571"/>
            <a:ext cx="5361250"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200" dirty="0">
                <a:latin typeface="Amatic SC" panose="00000500000000000000" pitchFamily="2" charset="-79"/>
                <a:ea typeface="Century Gothic" panose="020B0502020202020204" pitchFamily="34" charset="0"/>
                <a:cs typeface="Amatic SC" panose="00000500000000000000" pitchFamily="2" charset="-79"/>
              </a:rPr>
              <a:t>CAPÍTULO</a:t>
            </a:r>
            <a:r>
              <a:rPr lang="es-ES" sz="3600" dirty="0">
                <a:latin typeface="Amatic SC" panose="00000500000000000000" pitchFamily="2" charset="-79"/>
                <a:ea typeface="Century Gothic" panose="020B0502020202020204" pitchFamily="34" charset="0"/>
                <a:cs typeface="Amatic SC" panose="00000500000000000000" pitchFamily="2" charset="-79"/>
              </a:rPr>
              <a:t> </a:t>
            </a:r>
            <a:r>
              <a:rPr lang="es-ES" sz="3200" dirty="0">
                <a:latin typeface="Amatic SC" panose="00000500000000000000" pitchFamily="2" charset="-79"/>
                <a:ea typeface="Century Gothic" panose="020B0502020202020204" pitchFamily="34" charset="0"/>
                <a:cs typeface="Amatic SC" panose="00000500000000000000" pitchFamily="2" charset="-79"/>
              </a:rPr>
              <a:t>V: RESULTADOS</a:t>
            </a:r>
            <a:endParaRPr lang="es-PE" dirty="0">
              <a:latin typeface="Amatic SC" panose="00000500000000000000" pitchFamily="2" charset="-79"/>
              <a:cs typeface="Amatic SC" panose="00000500000000000000" pitchFamily="2" charset="-79"/>
            </a:endParaRPr>
          </a:p>
        </p:txBody>
      </p:sp>
      <p:sp>
        <p:nvSpPr>
          <p:cNvPr id="11" name="Título 2">
            <a:extLst>
              <a:ext uri="{FF2B5EF4-FFF2-40B4-BE49-F238E27FC236}">
                <a16:creationId xmlns:a16="http://schemas.microsoft.com/office/drawing/2014/main" id="{0BBD4258-0104-4D19-84C7-A40511BAA6EE}"/>
              </a:ext>
            </a:extLst>
          </p:cNvPr>
          <p:cNvSpPr>
            <a:spLocks noGrp="1"/>
          </p:cNvSpPr>
          <p:nvPr>
            <p:ph type="title"/>
          </p:nvPr>
        </p:nvSpPr>
        <p:spPr>
          <a:xfrm>
            <a:off x="432862" y="534165"/>
            <a:ext cx="5361250" cy="282033"/>
          </a:xfrm>
        </p:spPr>
        <p:txBody>
          <a:bodyPr>
            <a:noAutofit/>
          </a:bodyPr>
          <a:lstStyle/>
          <a:p>
            <a:r>
              <a:rPr lang="es-ES" sz="1600" dirty="0">
                <a:effectLst/>
                <a:latin typeface="Arial" panose="020B0604020202020204" pitchFamily="34" charset="0"/>
                <a:ea typeface="Century Gothic" panose="020B0502020202020204" pitchFamily="34" charset="0"/>
                <a:cs typeface="Arial" panose="020B0604020202020204" pitchFamily="34" charset="0"/>
              </a:rPr>
              <a:t>Presentación de los resultados</a:t>
            </a:r>
            <a:endParaRPr lang="es-PE"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0916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149111" y="540364"/>
            <a:ext cx="3656770" cy="282033"/>
          </a:xfrm>
        </p:spPr>
        <p:txBody>
          <a:bodyPr>
            <a:noAutofit/>
          </a:bodyPr>
          <a:lstStyle/>
          <a:p>
            <a:r>
              <a:rPr lang="es-ES" sz="1400" dirty="0">
                <a:latin typeface="Arial" panose="020B0604020202020204" pitchFamily="34" charset="0"/>
                <a:cs typeface="Arial" panose="020B0604020202020204" pitchFamily="34" charset="0"/>
              </a:rPr>
              <a:t> Hipótesis específica 3</a:t>
            </a:r>
            <a:endParaRPr lang="es-PE" sz="1400" dirty="0">
              <a:latin typeface="Arial" panose="020B0604020202020204" pitchFamily="34" charset="0"/>
              <a:cs typeface="Arial" panose="020B0604020202020204" pitchFamily="34" charset="0"/>
            </a:endParaRPr>
          </a:p>
        </p:txBody>
      </p:sp>
      <p:pic>
        <p:nvPicPr>
          <p:cNvPr id="25" name="Google Shape;59;p13">
            <a:extLst>
              <a:ext uri="{FF2B5EF4-FFF2-40B4-BE49-F238E27FC236}">
                <a16:creationId xmlns:a16="http://schemas.microsoft.com/office/drawing/2014/main" id="{A65B2613-DD31-45D5-8A2E-53E5EC6F05F7}"/>
              </a:ext>
            </a:extLst>
          </p:cNvPr>
          <p:cNvPicPr preferRelativeResize="0"/>
          <p:nvPr/>
        </p:nvPicPr>
        <p:blipFill>
          <a:blip r:embed="rId3">
            <a:alphaModFix/>
          </a:blip>
          <a:stretch>
            <a:fillRect/>
          </a:stretch>
        </p:blipFill>
        <p:spPr>
          <a:xfrm>
            <a:off x="8163658" y="4276146"/>
            <a:ext cx="782037" cy="676815"/>
          </a:xfrm>
          <a:prstGeom prst="rect">
            <a:avLst/>
          </a:prstGeom>
          <a:noFill/>
          <a:ln>
            <a:noFill/>
          </a:ln>
        </p:spPr>
      </p:pic>
      <p:sp>
        <p:nvSpPr>
          <p:cNvPr id="26" name="Título 2">
            <a:extLst>
              <a:ext uri="{FF2B5EF4-FFF2-40B4-BE49-F238E27FC236}">
                <a16:creationId xmlns:a16="http://schemas.microsoft.com/office/drawing/2014/main" id="{FEAB0F2C-4646-43F4-82FB-C2FF6E1CD03C}"/>
              </a:ext>
            </a:extLst>
          </p:cNvPr>
          <p:cNvSpPr txBox="1">
            <a:spLocks/>
          </p:cNvSpPr>
          <p:nvPr/>
        </p:nvSpPr>
        <p:spPr>
          <a:xfrm>
            <a:off x="149111" y="176497"/>
            <a:ext cx="5361250"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600" dirty="0">
                <a:latin typeface="Amatic SC" panose="00000500000000000000" pitchFamily="2" charset="-79"/>
                <a:ea typeface="Century Gothic" panose="020B0502020202020204" pitchFamily="34" charset="0"/>
                <a:cs typeface="Amatic SC" panose="00000500000000000000" pitchFamily="2" charset="-79"/>
              </a:rPr>
              <a:t>CAPÍTULO V: RESULTADOS</a:t>
            </a:r>
            <a:endParaRPr lang="es-PE" dirty="0">
              <a:latin typeface="Amatic SC" panose="00000500000000000000" pitchFamily="2" charset="-79"/>
              <a:cs typeface="Amatic SC" panose="00000500000000000000" pitchFamily="2" charset="-79"/>
            </a:endParaRPr>
          </a:p>
        </p:txBody>
      </p:sp>
      <p:sp>
        <p:nvSpPr>
          <p:cNvPr id="14" name="Google Shape;74;p15">
            <a:extLst>
              <a:ext uri="{FF2B5EF4-FFF2-40B4-BE49-F238E27FC236}">
                <a16:creationId xmlns:a16="http://schemas.microsoft.com/office/drawing/2014/main" id="{F30D8412-3BF8-4F39-8430-303D4FD17DFE}"/>
              </a:ext>
            </a:extLst>
          </p:cNvPr>
          <p:cNvSpPr/>
          <p:nvPr/>
        </p:nvSpPr>
        <p:spPr>
          <a:xfrm>
            <a:off x="296897" y="904231"/>
            <a:ext cx="6589935" cy="130507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algn="just">
              <a:spcAft>
                <a:spcPts val="800"/>
              </a:spcAft>
            </a:pPr>
            <a:r>
              <a:rPr lang="es-PE" b="1" dirty="0"/>
              <a:t>Ho: </a:t>
            </a:r>
            <a:r>
              <a:rPr lang="es-PE" dirty="0"/>
              <a:t>El modelo para predecir los estilos de vida en el aspecto psicológico no está basado en la técnica de Árboles de decisiones. </a:t>
            </a:r>
          </a:p>
          <a:p>
            <a:pPr algn="just">
              <a:spcAft>
                <a:spcPts val="800"/>
              </a:spcAft>
            </a:pPr>
            <a:r>
              <a:rPr lang="es-PE" b="1" dirty="0"/>
              <a:t>H1: </a:t>
            </a:r>
            <a:r>
              <a:rPr lang="es-PE" dirty="0"/>
              <a:t>El modelo para predecir los estilos de vida en el aspecto psicológico está basado en la técnica de Árboles de decisiones</a:t>
            </a:r>
          </a:p>
        </p:txBody>
      </p:sp>
      <p:sp>
        <p:nvSpPr>
          <p:cNvPr id="15" name="Google Shape;74;p15">
            <a:extLst>
              <a:ext uri="{FF2B5EF4-FFF2-40B4-BE49-F238E27FC236}">
                <a16:creationId xmlns:a16="http://schemas.microsoft.com/office/drawing/2014/main" id="{431F27D3-BC4D-42F7-91F0-82FFF334A10E}"/>
              </a:ext>
            </a:extLst>
          </p:cNvPr>
          <p:cNvSpPr/>
          <p:nvPr/>
        </p:nvSpPr>
        <p:spPr>
          <a:xfrm>
            <a:off x="296897" y="2399398"/>
            <a:ext cx="6589935" cy="130507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algn="just">
              <a:spcAft>
                <a:spcPts val="800"/>
              </a:spcAft>
            </a:pPr>
            <a:r>
              <a:rPr lang="es-ES" dirty="0"/>
              <a:t>De acuerdo a los resultados presentados en la tabla 17 y 13, el modelo  para predecir los estilos de vida </a:t>
            </a:r>
            <a:r>
              <a:rPr lang="es-PE" dirty="0"/>
              <a:t>en el aspecto psicológico </a:t>
            </a:r>
            <a:r>
              <a:rPr lang="es-ES" dirty="0"/>
              <a:t>está basado en la técnica de </a:t>
            </a:r>
            <a:r>
              <a:rPr lang="es-PE" dirty="0"/>
              <a:t>Árboles de decisiones.</a:t>
            </a:r>
          </a:p>
        </p:txBody>
      </p:sp>
    </p:spTree>
    <p:extLst>
      <p:ext uri="{BB962C8B-B14F-4D97-AF65-F5344CB8AC3E}">
        <p14:creationId xmlns:p14="http://schemas.microsoft.com/office/powerpoint/2010/main" val="3424579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149111" y="540364"/>
            <a:ext cx="3656770" cy="282033"/>
          </a:xfrm>
        </p:spPr>
        <p:txBody>
          <a:bodyPr>
            <a:noAutofit/>
          </a:bodyPr>
          <a:lstStyle/>
          <a:p>
            <a:r>
              <a:rPr lang="es-ES" sz="1400" dirty="0">
                <a:latin typeface="Arial" panose="020B0604020202020204" pitchFamily="34" charset="0"/>
                <a:cs typeface="Arial" panose="020B0604020202020204" pitchFamily="34" charset="0"/>
              </a:rPr>
              <a:t> Hipótesis General</a:t>
            </a:r>
            <a:endParaRPr lang="es-PE" sz="1400" dirty="0">
              <a:latin typeface="Arial" panose="020B0604020202020204" pitchFamily="34" charset="0"/>
              <a:cs typeface="Arial" panose="020B0604020202020204" pitchFamily="34" charset="0"/>
            </a:endParaRPr>
          </a:p>
        </p:txBody>
      </p:sp>
      <p:pic>
        <p:nvPicPr>
          <p:cNvPr id="25" name="Google Shape;59;p13">
            <a:extLst>
              <a:ext uri="{FF2B5EF4-FFF2-40B4-BE49-F238E27FC236}">
                <a16:creationId xmlns:a16="http://schemas.microsoft.com/office/drawing/2014/main" id="{A65B2613-DD31-45D5-8A2E-53E5EC6F05F7}"/>
              </a:ext>
            </a:extLst>
          </p:cNvPr>
          <p:cNvPicPr preferRelativeResize="0"/>
          <p:nvPr/>
        </p:nvPicPr>
        <p:blipFill>
          <a:blip r:embed="rId3">
            <a:alphaModFix/>
          </a:blip>
          <a:stretch>
            <a:fillRect/>
          </a:stretch>
        </p:blipFill>
        <p:spPr>
          <a:xfrm>
            <a:off x="8163658" y="4276146"/>
            <a:ext cx="782037" cy="676815"/>
          </a:xfrm>
          <a:prstGeom prst="rect">
            <a:avLst/>
          </a:prstGeom>
          <a:noFill/>
          <a:ln>
            <a:noFill/>
          </a:ln>
        </p:spPr>
      </p:pic>
      <p:sp>
        <p:nvSpPr>
          <p:cNvPr id="26" name="Título 2">
            <a:extLst>
              <a:ext uri="{FF2B5EF4-FFF2-40B4-BE49-F238E27FC236}">
                <a16:creationId xmlns:a16="http://schemas.microsoft.com/office/drawing/2014/main" id="{FEAB0F2C-4646-43F4-82FB-C2FF6E1CD03C}"/>
              </a:ext>
            </a:extLst>
          </p:cNvPr>
          <p:cNvSpPr txBox="1">
            <a:spLocks/>
          </p:cNvSpPr>
          <p:nvPr/>
        </p:nvSpPr>
        <p:spPr>
          <a:xfrm>
            <a:off x="149111" y="176497"/>
            <a:ext cx="5361250"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600" dirty="0">
                <a:latin typeface="Amatic SC" panose="00000500000000000000" pitchFamily="2" charset="-79"/>
                <a:ea typeface="Century Gothic" panose="020B0502020202020204" pitchFamily="34" charset="0"/>
                <a:cs typeface="Amatic SC" panose="00000500000000000000" pitchFamily="2" charset="-79"/>
              </a:rPr>
              <a:t>CAPÍTULO V: RESULTADOS</a:t>
            </a:r>
            <a:endParaRPr lang="es-PE" dirty="0">
              <a:latin typeface="Amatic SC" panose="00000500000000000000" pitchFamily="2" charset="-79"/>
              <a:cs typeface="Amatic SC" panose="00000500000000000000" pitchFamily="2" charset="-79"/>
            </a:endParaRPr>
          </a:p>
        </p:txBody>
      </p:sp>
      <p:sp>
        <p:nvSpPr>
          <p:cNvPr id="14" name="Google Shape;74;p15">
            <a:extLst>
              <a:ext uri="{FF2B5EF4-FFF2-40B4-BE49-F238E27FC236}">
                <a16:creationId xmlns:a16="http://schemas.microsoft.com/office/drawing/2014/main" id="{F30D8412-3BF8-4F39-8430-303D4FD17DFE}"/>
              </a:ext>
            </a:extLst>
          </p:cNvPr>
          <p:cNvSpPr/>
          <p:nvPr/>
        </p:nvSpPr>
        <p:spPr>
          <a:xfrm>
            <a:off x="296897" y="822397"/>
            <a:ext cx="6589935" cy="1386904"/>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algn="just">
              <a:spcAft>
                <a:spcPts val="800"/>
              </a:spcAft>
            </a:pPr>
            <a:endParaRPr lang="es-PE" b="1" dirty="0"/>
          </a:p>
          <a:p>
            <a:pPr algn="just">
              <a:spcAft>
                <a:spcPts val="800"/>
              </a:spcAft>
            </a:pPr>
            <a:r>
              <a:rPr lang="es-PE" b="1" dirty="0"/>
              <a:t>Ho: </a:t>
            </a:r>
            <a:r>
              <a:rPr lang="es-PE" dirty="0"/>
              <a:t>El modelo predictivo basado en técnicas de Machine </a:t>
            </a:r>
            <a:r>
              <a:rPr lang="es-PE" dirty="0" err="1"/>
              <a:t>Learning</a:t>
            </a:r>
            <a:r>
              <a:rPr lang="es-PE" dirty="0"/>
              <a:t> no permite predecir los estilos de vida que adoptan los estudiantes universitarios.</a:t>
            </a:r>
          </a:p>
          <a:p>
            <a:pPr algn="just">
              <a:spcAft>
                <a:spcPts val="800"/>
              </a:spcAft>
            </a:pPr>
            <a:r>
              <a:rPr lang="es-PE" b="1" dirty="0"/>
              <a:t>H1: </a:t>
            </a:r>
            <a:r>
              <a:rPr lang="es-PE" dirty="0"/>
              <a:t>El modelo predictivo basado en técnicas de Machine </a:t>
            </a:r>
            <a:r>
              <a:rPr lang="es-PE" dirty="0" err="1"/>
              <a:t>Learning</a:t>
            </a:r>
            <a:r>
              <a:rPr lang="es-PE" dirty="0"/>
              <a:t> no permite predecir los estilos de vida que adoptan los estudiantes universitarios.</a:t>
            </a:r>
          </a:p>
          <a:p>
            <a:pPr algn="just">
              <a:spcAft>
                <a:spcPts val="800"/>
              </a:spcAft>
            </a:pPr>
            <a:endParaRPr lang="es-PE" dirty="0"/>
          </a:p>
        </p:txBody>
      </p:sp>
      <p:sp>
        <p:nvSpPr>
          <p:cNvPr id="15" name="Google Shape;74;p15">
            <a:extLst>
              <a:ext uri="{FF2B5EF4-FFF2-40B4-BE49-F238E27FC236}">
                <a16:creationId xmlns:a16="http://schemas.microsoft.com/office/drawing/2014/main" id="{431F27D3-BC4D-42F7-91F0-82FFF334A10E}"/>
              </a:ext>
            </a:extLst>
          </p:cNvPr>
          <p:cNvSpPr/>
          <p:nvPr/>
        </p:nvSpPr>
        <p:spPr>
          <a:xfrm>
            <a:off x="296897" y="2399397"/>
            <a:ext cx="6589935" cy="1941943"/>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algn="just">
              <a:spcAft>
                <a:spcPts val="800"/>
              </a:spcAft>
            </a:pPr>
            <a:r>
              <a:rPr lang="es-PE" dirty="0"/>
              <a:t>De acuerdo a los resultados obtenidos en las hipótesis específicas 1, 2 y 3 el modelo predictivo basado en Técnicas de Machine </a:t>
            </a:r>
            <a:r>
              <a:rPr lang="es-PE" dirty="0" err="1"/>
              <a:t>Learning</a:t>
            </a:r>
            <a:r>
              <a:rPr lang="es-PE" dirty="0"/>
              <a:t> sí permite predecir los estilos de vida que adoptan los estudiantes universitarios en cuanto a la Alimentación el algoritmo supervisado más adecuado fue Máquina de Vectores de Soporte, en cuanto a la Actividad Física el algoritmo supervisado más adecuado fue Árboles de decisiones y en cuanto al aspecto Psicológico el algoritmo supervisado más adecuado fue Árboles de decisiones.</a:t>
            </a:r>
          </a:p>
        </p:txBody>
      </p:sp>
    </p:spTree>
    <p:extLst>
      <p:ext uri="{BB962C8B-B14F-4D97-AF65-F5344CB8AC3E}">
        <p14:creationId xmlns:p14="http://schemas.microsoft.com/office/powerpoint/2010/main" val="39403212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362800" y="346317"/>
            <a:ext cx="5361250" cy="282033"/>
          </a:xfrm>
        </p:spPr>
        <p:txBody>
          <a:bodyPr>
            <a:noAutofit/>
          </a:bodyPr>
          <a:lstStyle/>
          <a:p>
            <a:r>
              <a:rPr lang="es-ES" sz="3600" dirty="0"/>
              <a:t>CONCLUSIONES</a:t>
            </a:r>
            <a:endParaRPr lang="es-PE" sz="3600" dirty="0"/>
          </a:p>
        </p:txBody>
      </p:sp>
      <p:sp>
        <p:nvSpPr>
          <p:cNvPr id="8" name="Google Shape;74;p15">
            <a:extLst>
              <a:ext uri="{FF2B5EF4-FFF2-40B4-BE49-F238E27FC236}">
                <a16:creationId xmlns:a16="http://schemas.microsoft.com/office/drawing/2014/main" id="{CB5D7DD5-5C93-446E-A4E5-FABCB6EDF4A3}"/>
              </a:ext>
            </a:extLst>
          </p:cNvPr>
          <p:cNvSpPr/>
          <p:nvPr/>
        </p:nvSpPr>
        <p:spPr>
          <a:xfrm>
            <a:off x="519581" y="1228854"/>
            <a:ext cx="7545263" cy="3047292"/>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marL="342900" lvl="0" indent="-342900">
              <a:spcAft>
                <a:spcPts val="800"/>
              </a:spcAft>
              <a:buFont typeface="Symbol" panose="05050102010706020507" pitchFamily="18" charset="2"/>
              <a:buChar char=""/>
            </a:pPr>
            <a:endParaRPr lang="es-MX" dirty="0"/>
          </a:p>
          <a:p>
            <a:pPr marL="342900" lvl="0" indent="-342900">
              <a:spcAft>
                <a:spcPts val="800"/>
              </a:spcAft>
              <a:buFont typeface="Symbol" panose="05050102010706020507" pitchFamily="18" charset="2"/>
              <a:buChar char=""/>
            </a:pPr>
            <a:endParaRPr lang="es-MX" dirty="0"/>
          </a:p>
          <a:p>
            <a:pPr marL="342900" lvl="0" indent="-342900">
              <a:spcAft>
                <a:spcPts val="800"/>
              </a:spcAft>
              <a:buFont typeface="Symbol" panose="05050102010706020507" pitchFamily="18" charset="2"/>
              <a:buChar char=""/>
            </a:pPr>
            <a:endParaRPr lang="es-MX" dirty="0"/>
          </a:p>
          <a:p>
            <a:pPr marL="342900" lvl="0" indent="-342900">
              <a:spcAft>
                <a:spcPts val="800"/>
              </a:spcAft>
              <a:buFont typeface="Symbol" panose="05050102010706020507" pitchFamily="18" charset="2"/>
              <a:buChar char=""/>
            </a:pPr>
            <a:r>
              <a:rPr lang="es-MX" dirty="0"/>
              <a:t>Se logró predecir los estilos de vida que adoptan los estudiantes universitarios con el modelo predictivo basado en técnicas de Machine </a:t>
            </a:r>
            <a:r>
              <a:rPr lang="es-MX" dirty="0" err="1"/>
              <a:t>Learning</a:t>
            </a:r>
            <a:r>
              <a:rPr lang="es-MX" dirty="0"/>
              <a:t>.</a:t>
            </a:r>
            <a:endParaRPr lang="es-PE" dirty="0"/>
          </a:p>
          <a:p>
            <a:pPr marL="342900" lvl="0" indent="-342900">
              <a:spcAft>
                <a:spcPts val="800"/>
              </a:spcAft>
              <a:buFont typeface="Symbol" panose="05050102010706020507" pitchFamily="18" charset="2"/>
              <a:buChar char=""/>
            </a:pPr>
            <a:r>
              <a:rPr lang="es-ES" dirty="0"/>
              <a:t>Se logró establecer un modelo para predecir los estilos de vida en la alimentación de los estudiantes universitarios usando Máquina de Vectores de Soporte, con una exactitud de 83.08 %, lo cual es un resultado satisfactorio mayor al 50 %.</a:t>
            </a:r>
          </a:p>
          <a:p>
            <a:pPr marL="342900" indent="-342900">
              <a:spcAft>
                <a:spcPts val="800"/>
              </a:spcAft>
              <a:buFont typeface="Symbol" panose="05050102010706020507" pitchFamily="18" charset="2"/>
              <a:buChar char=""/>
            </a:pPr>
            <a:r>
              <a:rPr lang="es-MX" dirty="0"/>
              <a:t>Se logró establecer un modelo para predecir los estilos de vida en la actividad física de los estudiantes universitarios usando Árboles de decisiones, </a:t>
            </a:r>
            <a:r>
              <a:rPr lang="es-ES" dirty="0"/>
              <a:t>con una exactitud de 87.69 %, lo cual es un resultado satisfactorio mayor al 50 %.</a:t>
            </a:r>
          </a:p>
          <a:p>
            <a:pPr marL="342900" indent="-342900">
              <a:spcAft>
                <a:spcPts val="800"/>
              </a:spcAft>
              <a:buFont typeface="Symbol" panose="05050102010706020507" pitchFamily="18" charset="2"/>
              <a:buChar char=""/>
            </a:pPr>
            <a:r>
              <a:rPr lang="es-MX" dirty="0"/>
              <a:t>Se logró establecer un modelo para predecir los estilos de vida en el aspecto psicológico de los estudiantes universitarios usando Árboles de decisiones </a:t>
            </a:r>
            <a:r>
              <a:rPr lang="es-ES" dirty="0"/>
              <a:t>con una exactitud de 87.69 %, lo cual es un resultado satisfactorio mayor al 50 %.</a:t>
            </a:r>
            <a:endParaRPr lang="es-PE" dirty="0"/>
          </a:p>
          <a:p>
            <a:pPr marL="342900" indent="-342900">
              <a:spcAft>
                <a:spcPts val="800"/>
              </a:spcAft>
              <a:buFont typeface="Symbol" panose="05050102010706020507" pitchFamily="18" charset="2"/>
              <a:buChar char=""/>
            </a:pPr>
            <a:endParaRPr lang="es-PE" dirty="0"/>
          </a:p>
          <a:p>
            <a:pPr marL="342900" lvl="0" indent="-342900">
              <a:spcAft>
                <a:spcPts val="800"/>
              </a:spcAft>
              <a:buFont typeface="Symbol" panose="05050102010706020507" pitchFamily="18" charset="2"/>
              <a:buChar char=""/>
            </a:pPr>
            <a:endParaRPr lang="es-PE" dirty="0"/>
          </a:p>
          <a:p>
            <a:pPr algn="just">
              <a:spcAft>
                <a:spcPts val="800"/>
              </a:spcAft>
            </a:pPr>
            <a:endParaRPr lang="es-PE" dirty="0"/>
          </a:p>
        </p:txBody>
      </p:sp>
      <p:pic>
        <p:nvPicPr>
          <p:cNvPr id="9" name="Google Shape;59;p13">
            <a:extLst>
              <a:ext uri="{FF2B5EF4-FFF2-40B4-BE49-F238E27FC236}">
                <a16:creationId xmlns:a16="http://schemas.microsoft.com/office/drawing/2014/main" id="{3C43D03D-F0F3-4E02-91CE-7ED6EF9877AF}"/>
              </a:ext>
            </a:extLst>
          </p:cNvPr>
          <p:cNvPicPr preferRelativeResize="0"/>
          <p:nvPr/>
        </p:nvPicPr>
        <p:blipFill>
          <a:blip r:embed="rId3">
            <a:alphaModFix/>
          </a:blip>
          <a:stretch>
            <a:fillRect/>
          </a:stretch>
        </p:blipFill>
        <p:spPr>
          <a:xfrm>
            <a:off x="8163658" y="4276146"/>
            <a:ext cx="782037" cy="676815"/>
          </a:xfrm>
          <a:prstGeom prst="rect">
            <a:avLst/>
          </a:prstGeom>
          <a:noFill/>
          <a:ln>
            <a:noFill/>
          </a:ln>
        </p:spPr>
      </p:pic>
    </p:spTree>
    <p:extLst>
      <p:ext uri="{BB962C8B-B14F-4D97-AF65-F5344CB8AC3E}">
        <p14:creationId xmlns:p14="http://schemas.microsoft.com/office/powerpoint/2010/main" val="227995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354563" y="338079"/>
            <a:ext cx="5361250" cy="282033"/>
          </a:xfrm>
        </p:spPr>
        <p:txBody>
          <a:bodyPr>
            <a:noAutofit/>
          </a:bodyPr>
          <a:lstStyle/>
          <a:p>
            <a:r>
              <a:rPr lang="es-ES" sz="3600" dirty="0"/>
              <a:t>RECOMENDACIONES</a:t>
            </a:r>
            <a:endParaRPr lang="es-PE" sz="3600" dirty="0"/>
          </a:p>
        </p:txBody>
      </p:sp>
      <p:sp>
        <p:nvSpPr>
          <p:cNvPr id="8" name="Google Shape;74;p15">
            <a:extLst>
              <a:ext uri="{FF2B5EF4-FFF2-40B4-BE49-F238E27FC236}">
                <a16:creationId xmlns:a16="http://schemas.microsoft.com/office/drawing/2014/main" id="{CB5D7DD5-5C93-446E-A4E5-FABCB6EDF4A3}"/>
              </a:ext>
            </a:extLst>
          </p:cNvPr>
          <p:cNvSpPr/>
          <p:nvPr/>
        </p:nvSpPr>
        <p:spPr>
          <a:xfrm>
            <a:off x="444804" y="1021493"/>
            <a:ext cx="7718854" cy="3468838"/>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marL="342900" lvl="0" indent="-342900">
              <a:spcAft>
                <a:spcPts val="800"/>
              </a:spcAft>
              <a:buFont typeface="Symbol" panose="05050102010706020507" pitchFamily="18" charset="2"/>
              <a:buChar char=""/>
            </a:pPr>
            <a:r>
              <a:rPr lang="es-MX" dirty="0">
                <a:effectLst/>
                <a:latin typeface="+mj-lt"/>
                <a:ea typeface="Century Gothic" panose="020B0502020202020204" pitchFamily="34" charset="0"/>
                <a:cs typeface="Times New Roman" panose="02020603050405020304" pitchFamily="18" charset="0"/>
              </a:rPr>
              <a:t>Se recomienda que se realicen cada una de las etapas de Machine </a:t>
            </a:r>
            <a:r>
              <a:rPr lang="es-MX" dirty="0" err="1">
                <a:effectLst/>
                <a:latin typeface="+mj-lt"/>
                <a:ea typeface="Century Gothic" panose="020B0502020202020204" pitchFamily="34" charset="0"/>
                <a:cs typeface="Times New Roman" panose="02020603050405020304" pitchFamily="18" charset="0"/>
              </a:rPr>
              <a:t>Learning</a:t>
            </a:r>
            <a:r>
              <a:rPr lang="es-MX" dirty="0">
                <a:effectLst/>
                <a:latin typeface="+mj-lt"/>
                <a:ea typeface="Century Gothic" panose="020B0502020202020204" pitchFamily="34" charset="0"/>
                <a:cs typeface="Times New Roman" panose="02020603050405020304" pitchFamily="18" charset="0"/>
              </a:rPr>
              <a:t> basado en la metodología de KDD para que el modelo predictivo basado en Técnicas de Machine </a:t>
            </a:r>
            <a:r>
              <a:rPr lang="es-MX" dirty="0" err="1">
                <a:effectLst/>
                <a:latin typeface="+mj-lt"/>
                <a:ea typeface="Century Gothic" panose="020B0502020202020204" pitchFamily="34" charset="0"/>
                <a:cs typeface="Times New Roman" panose="02020603050405020304" pitchFamily="18" charset="0"/>
              </a:rPr>
              <a:t>Learning</a:t>
            </a:r>
            <a:r>
              <a:rPr lang="es-MX" dirty="0">
                <a:effectLst/>
                <a:latin typeface="+mj-lt"/>
                <a:ea typeface="Century Gothic" panose="020B0502020202020204" pitchFamily="34" charset="0"/>
                <a:cs typeface="Times New Roman" panose="02020603050405020304" pitchFamily="18" charset="0"/>
              </a:rPr>
              <a:t> permita predecir los estilos de vida de los estudiantes universitarios.</a:t>
            </a:r>
            <a:endParaRPr lang="es-PE" dirty="0">
              <a:effectLst/>
              <a:latin typeface="+mj-lt"/>
              <a:ea typeface="Century Gothic" panose="020B050202020202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s-MX" dirty="0">
                <a:effectLst/>
                <a:latin typeface="+mj-lt"/>
                <a:ea typeface="Century Gothic" panose="020B0502020202020204" pitchFamily="34" charset="0"/>
                <a:cs typeface="Times New Roman" panose="02020603050405020304" pitchFamily="18" charset="0"/>
              </a:rPr>
              <a:t>Se recomienda realizar un buen análisis, verificación, normalización, categorización, una buena exploración de datos hasta obtener una calidad de datos para que el algoritmo supervisado de Máquina de Vectores de Soporte prediga los estilos de vida en la alimentación de los estudiantes universitarios.</a:t>
            </a:r>
            <a:endParaRPr lang="es-PE" dirty="0">
              <a:effectLst/>
              <a:latin typeface="+mj-lt"/>
              <a:ea typeface="Century Gothic" panose="020B050202020202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s-MX" dirty="0">
                <a:effectLst/>
                <a:latin typeface="+mj-lt"/>
                <a:ea typeface="Century Gothic" panose="020B0502020202020204" pitchFamily="34" charset="0"/>
                <a:cs typeface="Times New Roman" panose="02020603050405020304" pitchFamily="18" charset="0"/>
              </a:rPr>
              <a:t>Se recomienda realizar uno de los métodos del balanceo de datos dependiendo al conjunto de datos que se presente para que el algoritmo supervisado de Árboles de decisiones prediga los estilos de vida en la actividad física de los estudiantes universitarios.</a:t>
            </a:r>
            <a:endParaRPr lang="es-PE" dirty="0">
              <a:effectLst/>
              <a:latin typeface="+mj-lt"/>
              <a:ea typeface="Century Gothic" panose="020B050202020202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s-MX" dirty="0">
                <a:effectLst/>
                <a:latin typeface="+mj-lt"/>
                <a:ea typeface="Century Gothic" panose="020B0502020202020204" pitchFamily="34" charset="0"/>
                <a:cs typeface="Times New Roman" panose="02020603050405020304" pitchFamily="18" charset="0"/>
              </a:rPr>
              <a:t>Se recomienda realizar el método de selección de características para que el algoritmo supervisado de Árboles de decisiones prediga con más eficiencia los estilos de vida en el aspecto psicológico de los estudiantes universitarios.</a:t>
            </a:r>
            <a:endParaRPr lang="es-PE" dirty="0">
              <a:effectLst/>
              <a:latin typeface="+mj-lt"/>
              <a:ea typeface="Century Gothic" panose="020B0502020202020204" pitchFamily="34" charset="0"/>
              <a:cs typeface="Times New Roman" panose="02020603050405020304" pitchFamily="18" charset="0"/>
            </a:endParaRPr>
          </a:p>
          <a:p>
            <a:pPr algn="just">
              <a:spcAft>
                <a:spcPts val="800"/>
              </a:spcAft>
            </a:pPr>
            <a:endParaRPr lang="es-PE" sz="1100" dirty="0"/>
          </a:p>
        </p:txBody>
      </p:sp>
      <p:pic>
        <p:nvPicPr>
          <p:cNvPr id="9" name="Google Shape;59;p13">
            <a:extLst>
              <a:ext uri="{FF2B5EF4-FFF2-40B4-BE49-F238E27FC236}">
                <a16:creationId xmlns:a16="http://schemas.microsoft.com/office/drawing/2014/main" id="{3C43D03D-F0F3-4E02-91CE-7ED6EF9877AF}"/>
              </a:ext>
            </a:extLst>
          </p:cNvPr>
          <p:cNvPicPr preferRelativeResize="0"/>
          <p:nvPr/>
        </p:nvPicPr>
        <p:blipFill>
          <a:blip r:embed="rId3">
            <a:alphaModFix/>
          </a:blip>
          <a:stretch>
            <a:fillRect/>
          </a:stretch>
        </p:blipFill>
        <p:spPr>
          <a:xfrm>
            <a:off x="8163658" y="4276146"/>
            <a:ext cx="782037" cy="676815"/>
          </a:xfrm>
          <a:prstGeom prst="rect">
            <a:avLst/>
          </a:prstGeom>
          <a:noFill/>
          <a:ln>
            <a:noFill/>
          </a:ln>
        </p:spPr>
      </p:pic>
    </p:spTree>
    <p:extLst>
      <p:ext uri="{BB962C8B-B14F-4D97-AF65-F5344CB8AC3E}">
        <p14:creationId xmlns:p14="http://schemas.microsoft.com/office/powerpoint/2010/main" val="23672579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354563" y="338079"/>
            <a:ext cx="5361250" cy="282033"/>
          </a:xfrm>
        </p:spPr>
        <p:txBody>
          <a:bodyPr>
            <a:noAutofit/>
          </a:bodyPr>
          <a:lstStyle/>
          <a:p>
            <a:r>
              <a:rPr lang="es-ES" sz="3600" dirty="0"/>
              <a:t>REFERENCIAS BIBLIOGRÁFICAS</a:t>
            </a:r>
            <a:endParaRPr lang="es-PE" sz="3600" dirty="0"/>
          </a:p>
        </p:txBody>
      </p:sp>
      <p:sp>
        <p:nvSpPr>
          <p:cNvPr id="8" name="Google Shape;74;p15">
            <a:extLst>
              <a:ext uri="{FF2B5EF4-FFF2-40B4-BE49-F238E27FC236}">
                <a16:creationId xmlns:a16="http://schemas.microsoft.com/office/drawing/2014/main" id="{CB5D7DD5-5C93-446E-A4E5-FABCB6EDF4A3}"/>
              </a:ext>
            </a:extLst>
          </p:cNvPr>
          <p:cNvSpPr/>
          <p:nvPr/>
        </p:nvSpPr>
        <p:spPr>
          <a:xfrm>
            <a:off x="444804" y="848497"/>
            <a:ext cx="7974266" cy="4073787"/>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marL="457200" indent="-457200">
              <a:spcAft>
                <a:spcPts val="800"/>
              </a:spcAft>
            </a:pPr>
            <a:r>
              <a:rPr lang="es-MX" dirty="0">
                <a:effectLst/>
                <a:latin typeface="Times New Roman" panose="02020603050405020304" pitchFamily="18" charset="0"/>
                <a:ea typeface="Century Gothic" panose="020B0502020202020204" pitchFamily="34" charset="0"/>
                <a:cs typeface="Times New Roman" panose="02020603050405020304" pitchFamily="18" charset="0"/>
              </a:rPr>
              <a:t>Azcona, Á. C. (2013). </a:t>
            </a:r>
            <a:r>
              <a:rPr lang="es-MX" i="1" dirty="0">
                <a:effectLst/>
                <a:latin typeface="Times New Roman" panose="02020603050405020304" pitchFamily="18" charset="0"/>
                <a:ea typeface="Century Gothic" panose="020B0502020202020204" pitchFamily="34" charset="0"/>
                <a:cs typeface="Times New Roman" panose="02020603050405020304" pitchFamily="18" charset="0"/>
              </a:rPr>
              <a:t>Manual de Nutrición y Dietética</a:t>
            </a:r>
            <a:r>
              <a:rPr lang="es-MX" dirty="0">
                <a:effectLst/>
                <a:latin typeface="Times New Roman" panose="02020603050405020304" pitchFamily="18" charset="0"/>
                <a:ea typeface="Century Gothic" panose="020B0502020202020204" pitchFamily="34" charset="0"/>
                <a:cs typeface="Times New Roman" panose="02020603050405020304" pitchFamily="18" charset="0"/>
              </a:rPr>
              <a:t> (Primera ed.). Madrid, España: Universidad Complutense. Recuperado el 2021 de 11 de 20, de https://eprints.ucm.es/id/eprint/22755/1/Manual-nutricion-dietetica-CARBAJAL.pdf</a:t>
            </a:r>
            <a:endParaRPr lang="es-PE" dirty="0">
              <a:effectLst/>
              <a:latin typeface="Times New Roman" panose="02020603050405020304" pitchFamily="18" charset="0"/>
              <a:ea typeface="Century Gothic" panose="020B0502020202020204" pitchFamily="34" charset="0"/>
              <a:cs typeface="Times New Roman" panose="02020603050405020304" pitchFamily="18" charset="0"/>
            </a:endParaRPr>
          </a:p>
          <a:p>
            <a:pPr marL="457200" indent="-457200">
              <a:spcAft>
                <a:spcPts val="800"/>
              </a:spcAft>
            </a:pPr>
            <a:r>
              <a:rPr lang="es-MX" dirty="0">
                <a:effectLst/>
                <a:latin typeface="Times New Roman" panose="02020603050405020304" pitchFamily="18" charset="0"/>
                <a:ea typeface="Century Gothic" panose="020B0502020202020204" pitchFamily="34" charset="0"/>
                <a:cs typeface="Times New Roman" panose="02020603050405020304" pitchFamily="18" charset="0"/>
              </a:rPr>
              <a:t>Barradas, M. (2014). </a:t>
            </a:r>
            <a:r>
              <a:rPr lang="es-MX" i="1" dirty="0">
                <a:effectLst/>
                <a:latin typeface="Times New Roman" panose="02020603050405020304" pitchFamily="18" charset="0"/>
                <a:ea typeface="Century Gothic" panose="020B0502020202020204" pitchFamily="34" charset="0"/>
                <a:cs typeface="Times New Roman" panose="02020603050405020304" pitchFamily="18" charset="0"/>
              </a:rPr>
              <a:t>Depresión en Estudiantes Universitarios: Una realidad indeseable</a:t>
            </a:r>
            <a:r>
              <a:rPr lang="es-MX" dirty="0">
                <a:effectLst/>
                <a:latin typeface="Times New Roman" panose="02020603050405020304" pitchFamily="18" charset="0"/>
                <a:ea typeface="Century Gothic" panose="020B0502020202020204" pitchFamily="34" charset="0"/>
                <a:cs typeface="Times New Roman" panose="02020603050405020304" pitchFamily="18" charset="0"/>
              </a:rPr>
              <a:t> (Primera ed.). Bloomington, Indiana, Estados Unidos: </a:t>
            </a:r>
            <a:r>
              <a:rPr lang="es-MX" dirty="0" err="1">
                <a:effectLst/>
                <a:latin typeface="Times New Roman" panose="02020603050405020304" pitchFamily="18" charset="0"/>
                <a:ea typeface="Century Gothic" panose="020B0502020202020204" pitchFamily="34" charset="0"/>
                <a:cs typeface="Times New Roman" panose="02020603050405020304" pitchFamily="18" charset="0"/>
              </a:rPr>
              <a:t>Palibrio</a:t>
            </a:r>
            <a:r>
              <a:rPr lang="es-MX" dirty="0">
                <a:effectLst/>
                <a:latin typeface="Times New Roman" panose="02020603050405020304" pitchFamily="18" charset="0"/>
                <a:ea typeface="Century Gothic" panose="020B0502020202020204" pitchFamily="34" charset="0"/>
                <a:cs typeface="Times New Roman" panose="02020603050405020304" pitchFamily="18" charset="0"/>
              </a:rPr>
              <a:t>. Recuperado el 2021 de 12 de 10, de https://es.scribd.com/read/523930310/Depresion-En-Estudiantes-Universitarios-Una-Realidad-Indeseable</a:t>
            </a:r>
            <a:endParaRPr lang="es-PE" dirty="0">
              <a:effectLst/>
              <a:latin typeface="Times New Roman" panose="02020603050405020304" pitchFamily="18" charset="0"/>
              <a:ea typeface="Century Gothic" panose="020B0502020202020204" pitchFamily="34" charset="0"/>
              <a:cs typeface="Times New Roman" panose="02020603050405020304" pitchFamily="18" charset="0"/>
            </a:endParaRPr>
          </a:p>
          <a:p>
            <a:pPr marL="457200" indent="-457200">
              <a:spcAft>
                <a:spcPts val="800"/>
              </a:spcAft>
            </a:pPr>
            <a:r>
              <a:rPr lang="es-MX" dirty="0">
                <a:effectLst/>
                <a:latin typeface="Times New Roman" panose="02020603050405020304" pitchFamily="18" charset="0"/>
                <a:ea typeface="Century Gothic" panose="020B0502020202020204" pitchFamily="34" charset="0"/>
                <a:cs typeface="Times New Roman" panose="02020603050405020304" pitchFamily="18" charset="0"/>
              </a:rPr>
              <a:t>Bezares, V., Cruz, R., Acosta, M., &amp; Ávila, M. (2020). </a:t>
            </a:r>
            <a:r>
              <a:rPr lang="es-MX" i="1" dirty="0">
                <a:effectLst/>
                <a:latin typeface="Times New Roman" panose="02020603050405020304" pitchFamily="18" charset="0"/>
                <a:ea typeface="Century Gothic" panose="020B0502020202020204" pitchFamily="34" charset="0"/>
                <a:cs typeface="Times New Roman" panose="02020603050405020304" pitchFamily="18" charset="0"/>
              </a:rPr>
              <a:t>Experiencias de investigación en estilo de vida saludable</a:t>
            </a:r>
            <a:r>
              <a:rPr lang="es-MX" dirty="0">
                <a:effectLst/>
                <a:latin typeface="Times New Roman" panose="02020603050405020304" pitchFamily="18" charset="0"/>
                <a:ea typeface="Century Gothic" panose="020B0502020202020204" pitchFamily="34" charset="0"/>
                <a:cs typeface="Times New Roman" panose="02020603050405020304" pitchFamily="18" charset="0"/>
              </a:rPr>
              <a:t> (Primera ed.). Chiapas, </a:t>
            </a:r>
            <a:r>
              <a:rPr lang="es-MX" dirty="0" err="1">
                <a:effectLst/>
                <a:latin typeface="Times New Roman" panose="02020603050405020304" pitchFamily="18" charset="0"/>
                <a:ea typeface="Century Gothic" panose="020B0502020202020204" pitchFamily="34" charset="0"/>
                <a:cs typeface="Times New Roman" panose="02020603050405020304" pitchFamily="18" charset="0"/>
              </a:rPr>
              <a:t>Mexico</a:t>
            </a:r>
            <a:r>
              <a:rPr lang="es-MX" dirty="0">
                <a:effectLst/>
                <a:latin typeface="Times New Roman" panose="02020603050405020304" pitchFamily="18" charset="0"/>
                <a:ea typeface="Century Gothic" panose="020B0502020202020204" pitchFamily="34" charset="0"/>
                <a:cs typeface="Times New Roman" panose="02020603050405020304" pitchFamily="18" charset="0"/>
              </a:rPr>
              <a:t>: Editorial Universidad de Ciencias y Artes de Chiapas. Recuperado el 06 de 10 de 2021, de https://www.maimonides.edu/descargas/Experiencias-de-investigacion-en-estilo-de-vida-saludable-2020-con-ISBN.pdf</a:t>
            </a:r>
          </a:p>
          <a:p>
            <a:pPr marL="457200" indent="-457200">
              <a:spcAft>
                <a:spcPts val="800"/>
              </a:spcAft>
            </a:pPr>
            <a:r>
              <a:rPr lang="es-MX" dirty="0">
                <a:effectLst/>
                <a:latin typeface="Times New Roman" panose="02020603050405020304" pitchFamily="18" charset="0"/>
                <a:ea typeface="Century Gothic" panose="020B0502020202020204" pitchFamily="34" charset="0"/>
                <a:cs typeface="Times New Roman" panose="02020603050405020304" pitchFamily="18" charset="0"/>
              </a:rPr>
              <a:t>Bobadilla, J. (2020). </a:t>
            </a:r>
            <a:r>
              <a:rPr lang="es-MX" i="1" dirty="0">
                <a:effectLst/>
                <a:latin typeface="Times New Roman" panose="02020603050405020304" pitchFamily="18" charset="0"/>
                <a:ea typeface="Century Gothic" panose="020B0502020202020204" pitchFamily="34" charset="0"/>
                <a:cs typeface="Times New Roman" panose="02020603050405020304" pitchFamily="18" charset="0"/>
              </a:rPr>
              <a:t>Machine </a:t>
            </a:r>
            <a:r>
              <a:rPr lang="es-MX" i="1" dirty="0" err="1">
                <a:effectLst/>
                <a:latin typeface="Times New Roman" panose="02020603050405020304" pitchFamily="18" charset="0"/>
                <a:ea typeface="Century Gothic" panose="020B0502020202020204" pitchFamily="34" charset="0"/>
                <a:cs typeface="Times New Roman" panose="02020603050405020304" pitchFamily="18" charset="0"/>
              </a:rPr>
              <a:t>Learning</a:t>
            </a:r>
            <a:r>
              <a:rPr lang="es-MX" i="1" dirty="0">
                <a:effectLst/>
                <a:latin typeface="Times New Roman" panose="02020603050405020304" pitchFamily="18" charset="0"/>
                <a:ea typeface="Century Gothic" panose="020B0502020202020204" pitchFamily="34" charset="0"/>
                <a:cs typeface="Times New Roman" panose="02020603050405020304" pitchFamily="18" charset="0"/>
              </a:rPr>
              <a:t> y Deep </a:t>
            </a:r>
            <a:r>
              <a:rPr lang="es-MX" i="1" dirty="0" err="1">
                <a:effectLst/>
                <a:latin typeface="Times New Roman" panose="02020603050405020304" pitchFamily="18" charset="0"/>
                <a:ea typeface="Century Gothic" panose="020B0502020202020204" pitchFamily="34" charset="0"/>
                <a:cs typeface="Times New Roman" panose="02020603050405020304" pitchFamily="18" charset="0"/>
              </a:rPr>
              <a:t>Learning</a:t>
            </a:r>
            <a:r>
              <a:rPr lang="es-MX" i="1" dirty="0">
                <a:effectLst/>
                <a:latin typeface="Times New Roman" panose="02020603050405020304" pitchFamily="18" charset="0"/>
                <a:ea typeface="Century Gothic" panose="020B0502020202020204" pitchFamily="34" charset="0"/>
                <a:cs typeface="Times New Roman" panose="02020603050405020304" pitchFamily="18" charset="0"/>
              </a:rPr>
              <a:t>: Usando Python, </a:t>
            </a:r>
            <a:r>
              <a:rPr lang="es-MX" i="1" dirty="0" err="1">
                <a:effectLst/>
                <a:latin typeface="Times New Roman" panose="02020603050405020304" pitchFamily="18" charset="0"/>
                <a:ea typeface="Century Gothic" panose="020B0502020202020204" pitchFamily="34" charset="0"/>
                <a:cs typeface="Times New Roman" panose="02020603050405020304" pitchFamily="18" charset="0"/>
              </a:rPr>
              <a:t>Scikit</a:t>
            </a:r>
            <a:r>
              <a:rPr lang="es-MX" i="1" dirty="0">
                <a:effectLst/>
                <a:latin typeface="Times New Roman" panose="02020603050405020304" pitchFamily="18" charset="0"/>
                <a:ea typeface="Century Gothic" panose="020B0502020202020204" pitchFamily="34" charset="0"/>
                <a:cs typeface="Times New Roman" panose="02020603050405020304" pitchFamily="18" charset="0"/>
              </a:rPr>
              <a:t> y </a:t>
            </a:r>
            <a:r>
              <a:rPr lang="es-MX" i="1" dirty="0" err="1">
                <a:effectLst/>
                <a:latin typeface="Times New Roman" panose="02020603050405020304" pitchFamily="18" charset="0"/>
                <a:ea typeface="Century Gothic" panose="020B0502020202020204" pitchFamily="34" charset="0"/>
                <a:cs typeface="Times New Roman" panose="02020603050405020304" pitchFamily="18" charset="0"/>
              </a:rPr>
              <a:t>Keras</a:t>
            </a:r>
            <a:r>
              <a:rPr lang="es-MX" dirty="0">
                <a:effectLst/>
                <a:latin typeface="Times New Roman" panose="02020603050405020304" pitchFamily="18" charset="0"/>
                <a:ea typeface="Century Gothic" panose="020B0502020202020204" pitchFamily="34" charset="0"/>
                <a:cs typeface="Times New Roman" panose="02020603050405020304" pitchFamily="18" charset="0"/>
              </a:rPr>
              <a:t> (1 ed.). Bogotá: Editorial Ra-ma. Obtenido de https://books.google.com.pe/books?id=iAAyEAAAQBAJ&amp;pg=PA64&amp;dq=algoritmo+de+machine+learning+KNN&amp;hl=es&amp;sa=X&amp;ved=2ahUKEwik1fbuzNnyAhUWEbkGHbieCbgQ6AEwAXoECAgQAg#v=onepage&amp;q=algoritmo%20de%20machine%20learning%20KNN&amp;f=false</a:t>
            </a:r>
            <a:endParaRPr lang="es-PE" sz="1100" dirty="0"/>
          </a:p>
        </p:txBody>
      </p:sp>
      <p:pic>
        <p:nvPicPr>
          <p:cNvPr id="9" name="Google Shape;59;p13">
            <a:extLst>
              <a:ext uri="{FF2B5EF4-FFF2-40B4-BE49-F238E27FC236}">
                <a16:creationId xmlns:a16="http://schemas.microsoft.com/office/drawing/2014/main" id="{3C43D03D-F0F3-4E02-91CE-7ED6EF9877AF}"/>
              </a:ext>
            </a:extLst>
          </p:cNvPr>
          <p:cNvPicPr preferRelativeResize="0"/>
          <p:nvPr/>
        </p:nvPicPr>
        <p:blipFill>
          <a:blip r:embed="rId3">
            <a:alphaModFix/>
          </a:blip>
          <a:stretch>
            <a:fillRect/>
          </a:stretch>
        </p:blipFill>
        <p:spPr>
          <a:xfrm>
            <a:off x="8163658" y="4276146"/>
            <a:ext cx="782037" cy="676815"/>
          </a:xfrm>
          <a:prstGeom prst="rect">
            <a:avLst/>
          </a:prstGeom>
          <a:noFill/>
          <a:ln>
            <a:noFill/>
          </a:ln>
        </p:spPr>
      </p:pic>
    </p:spTree>
    <p:extLst>
      <p:ext uri="{BB962C8B-B14F-4D97-AF65-F5344CB8AC3E}">
        <p14:creationId xmlns:p14="http://schemas.microsoft.com/office/powerpoint/2010/main" val="3715814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74" name="Google Shape;74;p15"/>
          <p:cNvSpPr/>
          <p:nvPr/>
        </p:nvSpPr>
        <p:spPr>
          <a:xfrm>
            <a:off x="198305" y="1119569"/>
            <a:ext cx="6043217" cy="3863340"/>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lvl="0">
              <a:lnSpc>
                <a:spcPct val="150000"/>
              </a:lnSpc>
              <a:spcAft>
                <a:spcPts val="800"/>
              </a:spcAft>
            </a:pPr>
            <a:r>
              <a:rPr lang="es-MX" b="1" dirty="0"/>
              <a:t>Hipótesis general</a:t>
            </a:r>
          </a:p>
          <a:p>
            <a:pPr marL="285750" lvl="0" indent="-285750">
              <a:lnSpc>
                <a:spcPct val="150000"/>
              </a:lnSpc>
              <a:spcAft>
                <a:spcPts val="800"/>
              </a:spcAft>
              <a:buFont typeface="Arial" panose="020B0604020202020204" pitchFamily="34" charset="0"/>
              <a:buChar char="•"/>
            </a:pPr>
            <a:r>
              <a:rPr lang="es-MX" dirty="0"/>
              <a:t>El modelo predictivo basado en Técnicas de Machine </a:t>
            </a:r>
            <a:r>
              <a:rPr lang="es-MX" dirty="0" err="1"/>
              <a:t>Learning</a:t>
            </a:r>
            <a:r>
              <a:rPr lang="es-MX" dirty="0"/>
              <a:t> permite predecir los estilos de vida que adoptan los estudiantes universitarios.</a:t>
            </a:r>
            <a:endParaRPr lang="es-PE" dirty="0"/>
          </a:p>
          <a:p>
            <a:pPr>
              <a:lnSpc>
                <a:spcPct val="200000"/>
              </a:lnSpc>
            </a:pPr>
            <a:r>
              <a:rPr lang="es-MX" b="1" dirty="0"/>
              <a:t>Hipótesis específicas</a:t>
            </a:r>
            <a:endParaRPr lang="es-PE" b="1" dirty="0"/>
          </a:p>
          <a:p>
            <a:pPr marL="342900" lvl="0" indent="-342900">
              <a:lnSpc>
                <a:spcPct val="150000"/>
              </a:lnSpc>
              <a:buFont typeface="Symbol" panose="05050102010706020507" pitchFamily="18" charset="2"/>
              <a:buChar char=""/>
            </a:pPr>
            <a:r>
              <a:rPr lang="es-MX" dirty="0"/>
              <a:t>El modelo para predecir los estilos de vida en la alimentación está basado en la técnica de Máquina de Vectores de Soporte.</a:t>
            </a:r>
            <a:endParaRPr lang="es-PE" dirty="0"/>
          </a:p>
          <a:p>
            <a:pPr marL="342900" lvl="0" indent="-342900">
              <a:lnSpc>
                <a:spcPct val="150000"/>
              </a:lnSpc>
              <a:buFont typeface="Symbol" panose="05050102010706020507" pitchFamily="18" charset="2"/>
              <a:buChar char=""/>
            </a:pPr>
            <a:r>
              <a:rPr lang="es-MX" dirty="0"/>
              <a:t>El modelo para predecir los estilos de vida en la actividad física está basado en la técnica de Árboles de decisiones.</a:t>
            </a:r>
            <a:endParaRPr lang="es-PE" dirty="0"/>
          </a:p>
          <a:p>
            <a:pPr marL="342900" lvl="0" indent="-342900">
              <a:lnSpc>
                <a:spcPct val="150000"/>
              </a:lnSpc>
              <a:spcAft>
                <a:spcPts val="800"/>
              </a:spcAft>
              <a:buFont typeface="Symbol" panose="05050102010706020507" pitchFamily="18" charset="2"/>
              <a:buChar char=""/>
            </a:pPr>
            <a:r>
              <a:rPr lang="es-MX" dirty="0"/>
              <a:t>El modelo para predecir los estilos de vida en el aspecto psicológico está basado en la técnica de Árboles de decisiones.</a:t>
            </a:r>
            <a:endParaRPr lang="es-PE" dirty="0"/>
          </a:p>
        </p:txBody>
      </p:sp>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198305" y="712526"/>
            <a:ext cx="5361250" cy="282033"/>
          </a:xfrm>
        </p:spPr>
        <p:txBody>
          <a:bodyPr>
            <a:noAutofit/>
          </a:bodyPr>
          <a:lstStyle/>
          <a:p>
            <a:r>
              <a:rPr lang="es-ES" sz="1400" dirty="0">
                <a:latin typeface="Arial" panose="020B0604020202020204" pitchFamily="34" charset="0"/>
                <a:cs typeface="Arial" panose="020B0604020202020204" pitchFamily="34" charset="0"/>
              </a:rPr>
              <a:t>Hipótesis de Investigación </a:t>
            </a:r>
            <a:endParaRPr lang="es-PE" sz="1400" dirty="0">
              <a:latin typeface="Arial" panose="020B0604020202020204" pitchFamily="34" charset="0"/>
              <a:cs typeface="Arial" panose="020B0604020202020204" pitchFamily="34" charset="0"/>
            </a:endParaRPr>
          </a:p>
        </p:txBody>
      </p:sp>
      <p:pic>
        <p:nvPicPr>
          <p:cNvPr id="8" name="Google Shape;59;p13">
            <a:extLst>
              <a:ext uri="{FF2B5EF4-FFF2-40B4-BE49-F238E27FC236}">
                <a16:creationId xmlns:a16="http://schemas.microsoft.com/office/drawing/2014/main" id="{73B5B2DD-1ABD-4E02-B423-78D2578CEC7F}"/>
              </a:ext>
            </a:extLst>
          </p:cNvPr>
          <p:cNvPicPr preferRelativeResize="0"/>
          <p:nvPr/>
        </p:nvPicPr>
        <p:blipFill>
          <a:blip r:embed="rId3">
            <a:alphaModFix/>
          </a:blip>
          <a:stretch>
            <a:fillRect/>
          </a:stretch>
        </p:blipFill>
        <p:spPr>
          <a:xfrm>
            <a:off x="8031296" y="4276146"/>
            <a:ext cx="914399" cy="742462"/>
          </a:xfrm>
          <a:prstGeom prst="rect">
            <a:avLst/>
          </a:prstGeom>
          <a:noFill/>
          <a:ln>
            <a:noFill/>
          </a:ln>
        </p:spPr>
      </p:pic>
      <p:pic>
        <p:nvPicPr>
          <p:cNvPr id="2050" name="Picture 2" descr="Hipótesis de Acción | Sutori">
            <a:extLst>
              <a:ext uri="{FF2B5EF4-FFF2-40B4-BE49-F238E27FC236}">
                <a16:creationId xmlns:a16="http://schemas.microsoft.com/office/drawing/2014/main" id="{E704BD2C-1DBA-46F3-9EDA-BA7ED80B3F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4931" y="1273028"/>
            <a:ext cx="2634767" cy="1623060"/>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2">
            <a:extLst>
              <a:ext uri="{FF2B5EF4-FFF2-40B4-BE49-F238E27FC236}">
                <a16:creationId xmlns:a16="http://schemas.microsoft.com/office/drawing/2014/main" id="{A7BC4E35-C7AB-4662-ACB7-97F6722F43C8}"/>
              </a:ext>
            </a:extLst>
          </p:cNvPr>
          <p:cNvSpPr txBox="1">
            <a:spLocks/>
          </p:cNvSpPr>
          <p:nvPr/>
        </p:nvSpPr>
        <p:spPr>
          <a:xfrm>
            <a:off x="175528" y="319963"/>
            <a:ext cx="6658134"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600" dirty="0"/>
              <a:t>CAPÍTULO I: Planteamiento del problema</a:t>
            </a:r>
            <a:endParaRPr lang="es-PE" sz="3600" dirty="0"/>
          </a:p>
        </p:txBody>
      </p:sp>
    </p:spTree>
    <p:extLst>
      <p:ext uri="{BB962C8B-B14F-4D97-AF65-F5344CB8AC3E}">
        <p14:creationId xmlns:p14="http://schemas.microsoft.com/office/powerpoint/2010/main" val="26598154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869100" y="906150"/>
            <a:ext cx="7405800" cy="333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6000" dirty="0"/>
              <a:t>THANK YOU !</a:t>
            </a:r>
            <a:endParaRPr sz="16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74" name="Google Shape;74;p15"/>
          <p:cNvSpPr/>
          <p:nvPr/>
        </p:nvSpPr>
        <p:spPr>
          <a:xfrm>
            <a:off x="234877" y="1399223"/>
            <a:ext cx="6690375" cy="2780812"/>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marL="152400" lvl="0" algn="just" rtl="0">
              <a:spcBef>
                <a:spcPts val="0"/>
              </a:spcBef>
              <a:spcAft>
                <a:spcPts val="0"/>
              </a:spcAft>
              <a:buSzPts val="1200"/>
            </a:pPr>
            <a:endParaRPr lang="es-ES" dirty="0"/>
          </a:p>
          <a:p>
            <a:pPr marL="438150" lvl="0" indent="-285750" algn="just" rtl="0">
              <a:spcBef>
                <a:spcPts val="0"/>
              </a:spcBef>
              <a:spcAft>
                <a:spcPts val="0"/>
              </a:spcAft>
              <a:buSzPts val="1200"/>
              <a:buFont typeface="Arial" panose="020B0604020202020204" pitchFamily="34" charset="0"/>
              <a:buChar char="•"/>
            </a:pPr>
            <a:r>
              <a:rPr lang="es-ES" dirty="0"/>
              <a:t>Se justifica académicamente, para el conocimiento de la comunidad estudiantil y de otros investigadores la aplicación de algoritmos de Machine </a:t>
            </a:r>
            <a:r>
              <a:rPr lang="es-ES" dirty="0" err="1"/>
              <a:t>Learning</a:t>
            </a:r>
            <a:r>
              <a:rPr lang="es-ES" dirty="0"/>
              <a:t> para determinar cuál es el algoritmo supervisado más óptimo para la predicción de los estilos de vida tanto en la alimentación, actividad física y en el aspecto psicológico.</a:t>
            </a:r>
          </a:p>
          <a:p>
            <a:pPr marL="152400" lvl="0" algn="just" rtl="0">
              <a:spcBef>
                <a:spcPts val="0"/>
              </a:spcBef>
              <a:spcAft>
                <a:spcPts val="0"/>
              </a:spcAft>
              <a:buSzPts val="1200"/>
            </a:pPr>
            <a:endParaRPr lang="es-ES" dirty="0"/>
          </a:p>
          <a:p>
            <a:pPr marL="438150" lvl="0" indent="-285750" algn="just" rtl="0">
              <a:spcBef>
                <a:spcPts val="0"/>
              </a:spcBef>
              <a:spcAft>
                <a:spcPts val="0"/>
              </a:spcAft>
              <a:buSzPts val="1200"/>
              <a:buFont typeface="Arial" panose="020B0604020202020204" pitchFamily="34" charset="0"/>
              <a:buChar char="•"/>
            </a:pPr>
            <a:r>
              <a:rPr lang="es-MX" dirty="0"/>
              <a:t>Esta investigación permitirá que otros investigadores utilicen los modelos predictivos en nuevos conjuntos de datos o los integren en aplicaciones móviles y sitios web.</a:t>
            </a:r>
          </a:p>
          <a:p>
            <a:pPr marL="152400" lvl="0" algn="just" rtl="0">
              <a:spcBef>
                <a:spcPts val="0"/>
              </a:spcBef>
              <a:spcAft>
                <a:spcPts val="0"/>
              </a:spcAft>
              <a:buSzPts val="1200"/>
            </a:pPr>
            <a:endParaRPr lang="es-MX" dirty="0"/>
          </a:p>
          <a:p>
            <a:pPr marL="438150" lvl="0" indent="-285750" algn="just" rtl="0">
              <a:spcBef>
                <a:spcPts val="0"/>
              </a:spcBef>
              <a:spcAft>
                <a:spcPts val="0"/>
              </a:spcAft>
              <a:buSzPts val="1200"/>
              <a:buFont typeface="Arial" panose="020B0604020202020204" pitchFamily="34" charset="0"/>
              <a:buChar char="•"/>
            </a:pPr>
            <a:r>
              <a:rPr lang="es-MX" dirty="0"/>
              <a:t>Para que los universitarios eviten adoptar hábitos inadecuados evitando a largo plazo enfermedades cardiovasculares y degenerativas.</a:t>
            </a:r>
          </a:p>
          <a:p>
            <a:pPr marL="152400" lvl="0" algn="just" rtl="0">
              <a:spcBef>
                <a:spcPts val="0"/>
              </a:spcBef>
              <a:spcAft>
                <a:spcPts val="0"/>
              </a:spcAft>
              <a:buSzPts val="1200"/>
            </a:pPr>
            <a:endParaRPr sz="1050" b="1" dirty="0">
              <a:latin typeface="Times New Roman" panose="02020603050405020304" pitchFamily="18" charset="0"/>
              <a:cs typeface="Times New Roman" panose="02020603050405020304" pitchFamily="18" charset="0"/>
            </a:endParaRPr>
          </a:p>
        </p:txBody>
      </p:sp>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234877" y="771201"/>
            <a:ext cx="5361250" cy="282033"/>
          </a:xfrm>
        </p:spPr>
        <p:txBody>
          <a:bodyPr>
            <a:noAutofit/>
          </a:bodyPr>
          <a:lstStyle/>
          <a:p>
            <a:r>
              <a:rPr lang="es-ES" sz="1400" dirty="0">
                <a:latin typeface="Arial" panose="020B0604020202020204" pitchFamily="34" charset="0"/>
                <a:cs typeface="Arial" panose="020B0604020202020204" pitchFamily="34" charset="0"/>
              </a:rPr>
              <a:t>Justificación</a:t>
            </a:r>
            <a:endParaRPr lang="es-PE" sz="1400" dirty="0">
              <a:latin typeface="Arial" panose="020B0604020202020204" pitchFamily="34" charset="0"/>
              <a:cs typeface="Arial" panose="020B0604020202020204" pitchFamily="34" charset="0"/>
            </a:endParaRPr>
          </a:p>
        </p:txBody>
      </p:sp>
      <p:pic>
        <p:nvPicPr>
          <p:cNvPr id="8" name="Google Shape;59;p13">
            <a:extLst>
              <a:ext uri="{FF2B5EF4-FFF2-40B4-BE49-F238E27FC236}">
                <a16:creationId xmlns:a16="http://schemas.microsoft.com/office/drawing/2014/main" id="{73B5B2DD-1ABD-4E02-B423-78D2578CEC7F}"/>
              </a:ext>
            </a:extLst>
          </p:cNvPr>
          <p:cNvPicPr preferRelativeResize="0"/>
          <p:nvPr/>
        </p:nvPicPr>
        <p:blipFill>
          <a:blip r:embed="rId3">
            <a:alphaModFix/>
          </a:blip>
          <a:stretch>
            <a:fillRect/>
          </a:stretch>
        </p:blipFill>
        <p:spPr>
          <a:xfrm>
            <a:off x="8129882" y="4245666"/>
            <a:ext cx="914399" cy="742462"/>
          </a:xfrm>
          <a:prstGeom prst="rect">
            <a:avLst/>
          </a:prstGeom>
          <a:noFill/>
          <a:ln>
            <a:noFill/>
          </a:ln>
        </p:spPr>
      </p:pic>
      <p:pic>
        <p:nvPicPr>
          <p:cNvPr id="7170" name="Picture 2" descr="Cómo hacer la justificación de una investigación [ paso a paso] -">
            <a:extLst>
              <a:ext uri="{FF2B5EF4-FFF2-40B4-BE49-F238E27FC236}">
                <a16:creationId xmlns:a16="http://schemas.microsoft.com/office/drawing/2014/main" id="{DEB22B14-E037-431E-8965-B0AFC3082F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4426" y="1399223"/>
            <a:ext cx="1779855" cy="1237297"/>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2">
            <a:extLst>
              <a:ext uri="{FF2B5EF4-FFF2-40B4-BE49-F238E27FC236}">
                <a16:creationId xmlns:a16="http://schemas.microsoft.com/office/drawing/2014/main" id="{686A2385-343A-4A2C-BBF0-72A704509F33}"/>
              </a:ext>
            </a:extLst>
          </p:cNvPr>
          <p:cNvSpPr txBox="1">
            <a:spLocks/>
          </p:cNvSpPr>
          <p:nvPr/>
        </p:nvSpPr>
        <p:spPr>
          <a:xfrm>
            <a:off x="175528" y="319963"/>
            <a:ext cx="6658134" cy="2820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600" dirty="0"/>
              <a:t>CAPÍTULO I: Planteamiento del problema</a:t>
            </a:r>
            <a:endParaRPr lang="es-PE" sz="3600" dirty="0"/>
          </a:p>
        </p:txBody>
      </p:sp>
    </p:spTree>
    <p:extLst>
      <p:ext uri="{BB962C8B-B14F-4D97-AF65-F5344CB8AC3E}">
        <p14:creationId xmlns:p14="http://schemas.microsoft.com/office/powerpoint/2010/main" val="161009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74" name="Google Shape;74;p15"/>
          <p:cNvSpPr/>
          <p:nvPr/>
        </p:nvSpPr>
        <p:spPr>
          <a:xfrm>
            <a:off x="198305" y="1732156"/>
            <a:ext cx="7734131" cy="3056238"/>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marL="152400" lvl="0" algn="just" rtl="0">
              <a:spcBef>
                <a:spcPts val="0"/>
              </a:spcBef>
              <a:spcAft>
                <a:spcPts val="0"/>
              </a:spcAft>
              <a:buSzPts val="1200"/>
            </a:pPr>
            <a:r>
              <a:rPr lang="es-MX" dirty="0"/>
              <a:t>La autora Ovalle (2020), en su tesis titulada </a:t>
            </a:r>
            <a:r>
              <a:rPr lang="es-MX" b="1" dirty="0"/>
              <a:t>“Estudio de factibilidad de un modelo de clasificación de estudiantes universitarios según el estado crítico de estrés, ansiedad y sintomatología depresiva”, </a:t>
            </a:r>
            <a:r>
              <a:rPr lang="es-MX" dirty="0"/>
              <a:t>de la Universidad de Chile, plantea como objetivo general clasificar a los estudiantes a través de modelos matemáticos y algoritmos supervisados según sus estados de depresión, ansiedad y estrés, se obtuvo que los algoritmos de Bosques Aleatorios, Regresión Logística y SVM predicen correctamente.</a:t>
            </a:r>
          </a:p>
          <a:p>
            <a:pPr marL="152400" lvl="0" algn="just" rtl="0">
              <a:spcBef>
                <a:spcPts val="0"/>
              </a:spcBef>
              <a:spcAft>
                <a:spcPts val="0"/>
              </a:spcAft>
              <a:buSzPts val="1200"/>
            </a:pPr>
            <a:endParaRPr lang="es-ES" dirty="0">
              <a:latin typeface="Times New Roman" panose="02020603050405020304" pitchFamily="18" charset="0"/>
              <a:cs typeface="Times New Roman" panose="02020603050405020304" pitchFamily="18" charset="0"/>
            </a:endParaRPr>
          </a:p>
          <a:p>
            <a:pPr marL="152400" lvl="0" algn="just" rtl="0">
              <a:spcBef>
                <a:spcPts val="0"/>
              </a:spcBef>
              <a:spcAft>
                <a:spcPts val="0"/>
              </a:spcAft>
              <a:buSzPts val="1200"/>
            </a:pPr>
            <a:r>
              <a:rPr lang="es-MX" dirty="0"/>
              <a:t>El autor Colula (2018), en su tesis titulada</a:t>
            </a:r>
            <a:r>
              <a:rPr lang="es-MX" b="1" dirty="0"/>
              <a:t> “Método de Clasificación para detección de estrés empleado electroencefalograma”</a:t>
            </a:r>
            <a:r>
              <a:rPr lang="es-MX" dirty="0"/>
              <a:t>, de la universidad Autónoma de Puebla, en México, plantea como objetivo desarrollar un método para detección de estrés empleando EEG y como uno de los objetivos específicos fue de elegir el algoritmo de aprendizaje automático adecuado para clasificar las señales EEG. El algoritmo de </a:t>
            </a:r>
            <a:r>
              <a:rPr lang="es-MX" dirty="0" err="1"/>
              <a:t>Random</a:t>
            </a:r>
            <a:r>
              <a:rPr lang="es-MX" dirty="0"/>
              <a:t> Forest fue el mejor algoritmo para clasificar el estrés alto y el estrés bajo a partir de las señales EEG del estrés. </a:t>
            </a:r>
            <a:endParaRPr dirty="0"/>
          </a:p>
        </p:txBody>
      </p:sp>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200690" y="355106"/>
            <a:ext cx="5361250" cy="282033"/>
          </a:xfrm>
        </p:spPr>
        <p:txBody>
          <a:bodyPr>
            <a:noAutofit/>
          </a:bodyPr>
          <a:lstStyle/>
          <a:p>
            <a:r>
              <a:rPr lang="es-ES" sz="3600" dirty="0"/>
              <a:t>CAPÍTULO II: ANTECEDENTES</a:t>
            </a:r>
            <a:endParaRPr lang="es-PE" sz="3600" dirty="0"/>
          </a:p>
        </p:txBody>
      </p:sp>
      <p:pic>
        <p:nvPicPr>
          <p:cNvPr id="8" name="Google Shape;59;p13">
            <a:extLst>
              <a:ext uri="{FF2B5EF4-FFF2-40B4-BE49-F238E27FC236}">
                <a16:creationId xmlns:a16="http://schemas.microsoft.com/office/drawing/2014/main" id="{73B5B2DD-1ABD-4E02-B423-78D2578CEC7F}"/>
              </a:ext>
            </a:extLst>
          </p:cNvPr>
          <p:cNvPicPr preferRelativeResize="0"/>
          <p:nvPr/>
        </p:nvPicPr>
        <p:blipFill>
          <a:blip r:embed="rId3">
            <a:alphaModFix/>
          </a:blip>
          <a:stretch>
            <a:fillRect/>
          </a:stretch>
        </p:blipFill>
        <p:spPr>
          <a:xfrm>
            <a:off x="8031296" y="4276146"/>
            <a:ext cx="914399" cy="742462"/>
          </a:xfrm>
          <a:prstGeom prst="rect">
            <a:avLst/>
          </a:prstGeom>
          <a:noFill/>
          <a:ln>
            <a:noFill/>
          </a:ln>
        </p:spPr>
      </p:pic>
      <p:sp>
        <p:nvSpPr>
          <p:cNvPr id="6" name="CuadroTexto 5">
            <a:extLst>
              <a:ext uri="{FF2B5EF4-FFF2-40B4-BE49-F238E27FC236}">
                <a16:creationId xmlns:a16="http://schemas.microsoft.com/office/drawing/2014/main" id="{111D5C9B-D375-4B87-9804-0D43F47E8BB4}"/>
              </a:ext>
            </a:extLst>
          </p:cNvPr>
          <p:cNvSpPr txBox="1"/>
          <p:nvPr/>
        </p:nvSpPr>
        <p:spPr>
          <a:xfrm>
            <a:off x="0" y="1162182"/>
            <a:ext cx="4572000" cy="307777"/>
          </a:xfrm>
          <a:prstGeom prst="rect">
            <a:avLst/>
          </a:prstGeom>
          <a:noFill/>
        </p:spPr>
        <p:txBody>
          <a:bodyPr wrap="square">
            <a:spAutoFit/>
          </a:bodyPr>
          <a:lstStyle/>
          <a:p>
            <a:pPr marL="152400" lvl="0" algn="just" rtl="0">
              <a:spcBef>
                <a:spcPts val="0"/>
              </a:spcBef>
              <a:spcAft>
                <a:spcPts val="0"/>
              </a:spcAft>
              <a:buSzPts val="1200"/>
            </a:pPr>
            <a:r>
              <a:rPr lang="es-MX" sz="1400" b="1" dirty="0">
                <a:solidFill>
                  <a:schemeClr val="bg1"/>
                </a:solidFill>
                <a:effectLst/>
                <a:latin typeface="Arial" panose="020B0604020202020204" pitchFamily="34" charset="0"/>
                <a:ea typeface="Century Gothic" panose="020B0502020202020204" pitchFamily="34" charset="0"/>
                <a:cs typeface="Arial" panose="020B0604020202020204" pitchFamily="34" charset="0"/>
              </a:rPr>
              <a:t>Antecedentes Internacionales</a:t>
            </a:r>
          </a:p>
        </p:txBody>
      </p:sp>
      <p:sp>
        <p:nvSpPr>
          <p:cNvPr id="7" name="CuadroTexto 6">
            <a:extLst>
              <a:ext uri="{FF2B5EF4-FFF2-40B4-BE49-F238E27FC236}">
                <a16:creationId xmlns:a16="http://schemas.microsoft.com/office/drawing/2014/main" id="{3E18B9E3-4560-4CAB-85D1-9FDC109735CC}"/>
              </a:ext>
            </a:extLst>
          </p:cNvPr>
          <p:cNvSpPr txBox="1"/>
          <p:nvPr/>
        </p:nvSpPr>
        <p:spPr>
          <a:xfrm>
            <a:off x="0" y="773688"/>
            <a:ext cx="4572000" cy="338554"/>
          </a:xfrm>
          <a:prstGeom prst="rect">
            <a:avLst/>
          </a:prstGeom>
          <a:noFill/>
        </p:spPr>
        <p:txBody>
          <a:bodyPr wrap="square">
            <a:spAutoFit/>
          </a:bodyPr>
          <a:lstStyle/>
          <a:p>
            <a:pPr marL="152400" lvl="0" algn="just" rtl="0">
              <a:spcBef>
                <a:spcPts val="0"/>
              </a:spcBef>
              <a:spcAft>
                <a:spcPts val="0"/>
              </a:spcAft>
              <a:buSzPts val="1200"/>
            </a:pPr>
            <a:r>
              <a:rPr lang="es-MX" sz="1600" b="1" dirty="0">
                <a:solidFill>
                  <a:schemeClr val="bg1"/>
                </a:solidFill>
                <a:effectLst/>
                <a:latin typeface="Arial" panose="020B0604020202020204" pitchFamily="34" charset="0"/>
                <a:ea typeface="Century Gothic" panose="020B0502020202020204" pitchFamily="34" charset="0"/>
                <a:cs typeface="Arial" panose="020B0604020202020204" pitchFamily="34" charset="0"/>
              </a:rPr>
              <a:t>Antecedentes Investigación</a:t>
            </a:r>
          </a:p>
        </p:txBody>
      </p:sp>
    </p:spTree>
    <p:extLst>
      <p:ext uri="{BB962C8B-B14F-4D97-AF65-F5344CB8AC3E}">
        <p14:creationId xmlns:p14="http://schemas.microsoft.com/office/powerpoint/2010/main" val="463602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74" name="Google Shape;74;p15"/>
          <p:cNvSpPr/>
          <p:nvPr/>
        </p:nvSpPr>
        <p:spPr>
          <a:xfrm>
            <a:off x="297165" y="1408670"/>
            <a:ext cx="7734131" cy="3267745"/>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marL="152400" lvl="0" algn="just" rtl="0">
              <a:spcBef>
                <a:spcPts val="0"/>
              </a:spcBef>
              <a:spcAft>
                <a:spcPts val="0"/>
              </a:spcAft>
              <a:buSzPts val="1200"/>
            </a:pPr>
            <a:r>
              <a:rPr lang="es-ES" dirty="0"/>
              <a:t>Los autores </a:t>
            </a:r>
            <a:r>
              <a:rPr lang="es-ES" dirty="0" err="1"/>
              <a:t>Velezmoro</a:t>
            </a:r>
            <a:r>
              <a:rPr lang="es-ES" dirty="0"/>
              <a:t> &amp; Bazán (2020), en su </a:t>
            </a:r>
            <a:r>
              <a:rPr lang="es-MX" dirty="0"/>
              <a:t>investigación </a:t>
            </a:r>
            <a:r>
              <a:rPr lang="es-ES" dirty="0"/>
              <a:t>de tesis </a:t>
            </a:r>
            <a:r>
              <a:rPr lang="es-ES" b="1" dirty="0"/>
              <a:t>“Sistema web basado en algoritmos de inteligencia artificial para la predicción de la depresión en adolescentes de la ciudad de Cajamarca”, </a:t>
            </a:r>
            <a:r>
              <a:rPr lang="es-ES" dirty="0"/>
              <a:t>en la ciudad de </a:t>
            </a:r>
            <a:r>
              <a:rPr lang="es-MX" dirty="0"/>
              <a:t>Cajamarca</a:t>
            </a:r>
            <a:r>
              <a:rPr lang="es-ES" dirty="0"/>
              <a:t>, plantea determinar el algoritmo de </a:t>
            </a:r>
            <a:r>
              <a:rPr lang="es-MX" dirty="0"/>
              <a:t>Inteligencia Artificial </a:t>
            </a:r>
            <a:r>
              <a:rPr lang="es-ES" dirty="0"/>
              <a:t>para la </a:t>
            </a:r>
            <a:r>
              <a:rPr lang="es-MX" dirty="0"/>
              <a:t>predicción </a:t>
            </a:r>
            <a:r>
              <a:rPr lang="es-ES" dirty="0"/>
              <a:t>de la depresión en adolescentes.</a:t>
            </a:r>
            <a:r>
              <a:rPr lang="es-MX" dirty="0"/>
              <a:t> Se ha concluido que el algoritmo J48, ha llegado a predecir la depresión en adolescentes de forma más exacta en base a ratio de área bajo la curva ROC (0.993) y ratio de valores de precisión (0.917). </a:t>
            </a:r>
          </a:p>
          <a:p>
            <a:pPr marL="152400" lvl="0" algn="just" rtl="0">
              <a:spcBef>
                <a:spcPts val="0"/>
              </a:spcBef>
              <a:spcAft>
                <a:spcPts val="0"/>
              </a:spcAft>
              <a:buSzPts val="1200"/>
            </a:pPr>
            <a:endParaRPr lang="es-MX" dirty="0"/>
          </a:p>
          <a:p>
            <a:pPr marL="152400" lvl="0" algn="just" rtl="0">
              <a:spcBef>
                <a:spcPts val="0"/>
              </a:spcBef>
              <a:spcAft>
                <a:spcPts val="0"/>
              </a:spcAft>
              <a:buSzPts val="1200"/>
            </a:pPr>
            <a:r>
              <a:rPr lang="es-MX" dirty="0"/>
              <a:t>El autor Vilca &amp; Bazán (2019), en su investigación de tesis </a:t>
            </a:r>
            <a:r>
              <a:rPr lang="es-MX" b="1" dirty="0"/>
              <a:t>“Predicción del nivel de estrés en estudiantes universitarios </a:t>
            </a:r>
            <a:r>
              <a:rPr lang="es-MX" b="1" dirty="0" err="1"/>
              <a:t>útilizando</a:t>
            </a:r>
            <a:r>
              <a:rPr lang="es-MX" b="1" dirty="0"/>
              <a:t> técnicas de Machine </a:t>
            </a:r>
            <a:r>
              <a:rPr lang="es-MX" b="1" dirty="0" err="1"/>
              <a:t>Learning</a:t>
            </a:r>
            <a:r>
              <a:rPr lang="es-MX" b="1" dirty="0"/>
              <a:t>”, </a:t>
            </a:r>
            <a:r>
              <a:rPr lang="es-MX" dirty="0"/>
              <a:t>de la escuela profesional de Ingeniería de Sistemas, en la ciudad de Puno, determinó como objetivo entrenar un modelo computacional basado en Machine </a:t>
            </a:r>
            <a:r>
              <a:rPr lang="es-MX" dirty="0" err="1"/>
              <a:t>Learning</a:t>
            </a:r>
            <a:r>
              <a:rPr lang="es-MX" dirty="0"/>
              <a:t> para predecir el nivel de estrés en estudiantes universitarios de una Universidad en la ciudad de Juliaca. El algoritmo supervisado de árboles obtuvo mores resultados con una precisión del 97%.</a:t>
            </a:r>
          </a:p>
          <a:p>
            <a:pPr marL="152400" lvl="0" algn="just" rtl="0">
              <a:spcBef>
                <a:spcPts val="0"/>
              </a:spcBef>
              <a:spcAft>
                <a:spcPts val="0"/>
              </a:spcAft>
              <a:buSzPts val="1200"/>
            </a:pPr>
            <a:endParaRPr lang="es-MX" dirty="0"/>
          </a:p>
        </p:txBody>
      </p:sp>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233640" y="719677"/>
            <a:ext cx="5361250" cy="282033"/>
          </a:xfrm>
        </p:spPr>
        <p:txBody>
          <a:bodyPr>
            <a:noAutofit/>
          </a:bodyPr>
          <a:lstStyle/>
          <a:p>
            <a:r>
              <a:rPr lang="es-ES" sz="1400" dirty="0">
                <a:latin typeface="Arial" panose="020B0604020202020204" pitchFamily="34" charset="0"/>
                <a:cs typeface="Arial" panose="020B0604020202020204" pitchFamily="34" charset="0"/>
              </a:rPr>
              <a:t>Antecedentes Nacionales</a:t>
            </a:r>
            <a:endParaRPr lang="es-PE" sz="3600" dirty="0">
              <a:latin typeface="Arial" panose="020B0604020202020204" pitchFamily="34" charset="0"/>
              <a:cs typeface="Arial" panose="020B0604020202020204" pitchFamily="34" charset="0"/>
            </a:endParaRPr>
          </a:p>
        </p:txBody>
      </p:sp>
      <p:pic>
        <p:nvPicPr>
          <p:cNvPr id="8" name="Google Shape;59;p13">
            <a:extLst>
              <a:ext uri="{FF2B5EF4-FFF2-40B4-BE49-F238E27FC236}">
                <a16:creationId xmlns:a16="http://schemas.microsoft.com/office/drawing/2014/main" id="{73B5B2DD-1ABD-4E02-B423-78D2578CEC7F}"/>
              </a:ext>
            </a:extLst>
          </p:cNvPr>
          <p:cNvPicPr preferRelativeResize="0"/>
          <p:nvPr/>
        </p:nvPicPr>
        <p:blipFill>
          <a:blip r:embed="rId3">
            <a:alphaModFix/>
          </a:blip>
          <a:stretch>
            <a:fillRect/>
          </a:stretch>
        </p:blipFill>
        <p:spPr>
          <a:xfrm>
            <a:off x="8031296" y="4276146"/>
            <a:ext cx="914399" cy="742462"/>
          </a:xfrm>
          <a:prstGeom prst="rect">
            <a:avLst/>
          </a:prstGeom>
          <a:noFill/>
          <a:ln>
            <a:noFill/>
          </a:ln>
        </p:spPr>
      </p:pic>
      <p:sp>
        <p:nvSpPr>
          <p:cNvPr id="5" name="Título 2">
            <a:extLst>
              <a:ext uri="{FF2B5EF4-FFF2-40B4-BE49-F238E27FC236}">
                <a16:creationId xmlns:a16="http://schemas.microsoft.com/office/drawing/2014/main" id="{53DB75E1-8C7E-451A-85FC-EC0289A5C81E}"/>
              </a:ext>
            </a:extLst>
          </p:cNvPr>
          <p:cNvSpPr txBox="1">
            <a:spLocks/>
          </p:cNvSpPr>
          <p:nvPr/>
        </p:nvSpPr>
        <p:spPr>
          <a:xfrm>
            <a:off x="167738" y="259683"/>
            <a:ext cx="5361250" cy="4148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l" rtl="0">
              <a:lnSpc>
                <a:spcPct val="10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r>
              <a:rPr lang="es-ES" sz="3600" dirty="0"/>
              <a:t>CAPÍTULO II: ANTECEDENTES</a:t>
            </a:r>
            <a:endParaRPr lang="es-PE" sz="3600" dirty="0"/>
          </a:p>
        </p:txBody>
      </p:sp>
    </p:spTree>
    <p:extLst>
      <p:ext uri="{BB962C8B-B14F-4D97-AF65-F5344CB8AC3E}">
        <p14:creationId xmlns:p14="http://schemas.microsoft.com/office/powerpoint/2010/main" val="140909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Shape 72"/>
        <p:cNvGrpSpPr/>
        <p:nvPr/>
      </p:nvGrpSpPr>
      <p:grpSpPr>
        <a:xfrm>
          <a:off x="0" y="0"/>
          <a:ext cx="0" cy="0"/>
          <a:chOff x="0" y="0"/>
          <a:chExt cx="0" cy="0"/>
        </a:xfrm>
      </p:grpSpPr>
      <p:sp>
        <p:nvSpPr>
          <p:cNvPr id="74" name="Google Shape;74;p15"/>
          <p:cNvSpPr/>
          <p:nvPr/>
        </p:nvSpPr>
        <p:spPr>
          <a:xfrm>
            <a:off x="608983" y="1176776"/>
            <a:ext cx="7324055" cy="3470601"/>
          </a:xfrm>
          <a:prstGeom prst="rect">
            <a:avLst/>
          </a:prstGeom>
          <a:solidFill>
            <a:schemeClr val="lt2"/>
          </a:solidFill>
          <a:ln w="9525" cap="flat" cmpd="sng">
            <a:solidFill>
              <a:schemeClr val="dk2"/>
            </a:solidFill>
            <a:prstDash val="solid"/>
            <a:round/>
            <a:headEnd type="none" w="sm" len="sm"/>
            <a:tailEnd type="none" w="sm" len="sm"/>
          </a:ln>
          <a:effectLst>
            <a:outerShdw blurRad="57150" dist="19050" dir="5400000" algn="bl" rotWithShape="0">
              <a:srgbClr val="B7B7B7">
                <a:alpha val="50000"/>
              </a:srgbClr>
            </a:outerShdw>
          </a:effectLst>
        </p:spPr>
        <p:txBody>
          <a:bodyPr spcFirstLastPara="1" wrap="square" lIns="91425" tIns="91425" rIns="91425" bIns="91425" anchor="ctr" anchorCtr="0">
            <a:noAutofit/>
          </a:bodyPr>
          <a:lstStyle/>
          <a:p>
            <a:pPr marL="152400" lvl="0" algn="just" rtl="0">
              <a:spcBef>
                <a:spcPts val="0"/>
              </a:spcBef>
              <a:spcAft>
                <a:spcPts val="0"/>
              </a:spcAft>
              <a:buSzPts val="1200"/>
            </a:pPr>
            <a:endParaRPr lang="es-MX" sz="900" b="1" dirty="0"/>
          </a:p>
          <a:p>
            <a:pPr marL="152400" lvl="0" algn="just" rtl="0">
              <a:spcBef>
                <a:spcPts val="0"/>
              </a:spcBef>
              <a:spcAft>
                <a:spcPts val="0"/>
              </a:spcAft>
              <a:buSzPts val="1200"/>
            </a:pPr>
            <a:endParaRPr lang="es-MX" sz="900" b="1" dirty="0"/>
          </a:p>
          <a:p>
            <a:pPr marL="152400" lvl="0" algn="just" rtl="0">
              <a:spcBef>
                <a:spcPts val="0"/>
              </a:spcBef>
              <a:spcAft>
                <a:spcPts val="0"/>
              </a:spcAft>
              <a:buSzPts val="1200"/>
            </a:pPr>
            <a:endParaRPr lang="es-MX" sz="900" b="1" dirty="0"/>
          </a:p>
          <a:p>
            <a:pPr marL="152400" lvl="0" algn="just" rtl="0">
              <a:spcBef>
                <a:spcPts val="0"/>
              </a:spcBef>
              <a:spcAft>
                <a:spcPts val="0"/>
              </a:spcAft>
              <a:buSzPts val="1200"/>
            </a:pPr>
            <a:endParaRPr lang="es-MX" sz="900" b="1" dirty="0"/>
          </a:p>
          <a:p>
            <a:pPr marL="152400" lvl="0" algn="just" rtl="0">
              <a:spcBef>
                <a:spcPts val="0"/>
              </a:spcBef>
              <a:spcAft>
                <a:spcPts val="0"/>
              </a:spcAft>
              <a:buSzPts val="1200"/>
            </a:pPr>
            <a:endParaRPr lang="es-MX" dirty="0"/>
          </a:p>
          <a:p>
            <a:pPr marL="152400" lvl="0" algn="just" rtl="0">
              <a:spcBef>
                <a:spcPts val="0"/>
              </a:spcBef>
              <a:spcAft>
                <a:spcPts val="0"/>
              </a:spcAft>
              <a:buSzPts val="1200"/>
            </a:pPr>
            <a:endParaRPr lang="es-MX" dirty="0"/>
          </a:p>
          <a:p>
            <a:pPr marL="152400" lvl="0" algn="just" rtl="0">
              <a:spcBef>
                <a:spcPts val="0"/>
              </a:spcBef>
              <a:spcAft>
                <a:spcPts val="0"/>
              </a:spcAft>
              <a:buSzPts val="1200"/>
            </a:pPr>
            <a:r>
              <a:rPr lang="es-MX" b="1" dirty="0"/>
              <a:t>Machine </a:t>
            </a:r>
            <a:r>
              <a:rPr lang="es-MX" b="1" dirty="0" err="1"/>
              <a:t>Learning</a:t>
            </a:r>
            <a:endParaRPr lang="es-MX" b="1" dirty="0"/>
          </a:p>
          <a:p>
            <a:pPr marL="152400" lvl="0" algn="just" rtl="0">
              <a:spcBef>
                <a:spcPts val="0"/>
              </a:spcBef>
              <a:spcAft>
                <a:spcPts val="0"/>
              </a:spcAft>
              <a:buSzPts val="1200"/>
            </a:pPr>
            <a:r>
              <a:rPr lang="es-MX" dirty="0"/>
              <a:t>Según </a:t>
            </a:r>
            <a:r>
              <a:rPr lang="es-MX" dirty="0" err="1"/>
              <a:t>Dark</a:t>
            </a:r>
            <a:r>
              <a:rPr lang="es-MX" dirty="0"/>
              <a:t> (2019), son máquinas que aprenden de los datos que se les proporcionan.</a:t>
            </a:r>
          </a:p>
          <a:p>
            <a:pPr marL="152400" lvl="0" algn="just" rtl="0">
              <a:spcBef>
                <a:spcPts val="0"/>
              </a:spcBef>
              <a:spcAft>
                <a:spcPts val="0"/>
              </a:spcAft>
              <a:buSzPts val="1200"/>
            </a:pPr>
            <a:endParaRPr lang="es-MX" dirty="0"/>
          </a:p>
          <a:p>
            <a:pPr marL="152400" lvl="0" algn="just" rtl="0">
              <a:spcBef>
                <a:spcPts val="0"/>
              </a:spcBef>
              <a:spcAft>
                <a:spcPts val="0"/>
              </a:spcAft>
              <a:buSzPts val="1200"/>
            </a:pPr>
            <a:r>
              <a:rPr lang="es-MX" b="1" dirty="0"/>
              <a:t>Tipos de sistemas de Machine </a:t>
            </a:r>
            <a:r>
              <a:rPr lang="es-MX" b="1" dirty="0" err="1"/>
              <a:t>Learning</a:t>
            </a:r>
            <a:endParaRPr lang="es-MX" b="1" dirty="0"/>
          </a:p>
          <a:p>
            <a:pPr>
              <a:lnSpc>
                <a:spcPct val="150000"/>
              </a:lnSpc>
              <a:spcAft>
                <a:spcPts val="800"/>
              </a:spcAft>
              <a:tabLst>
                <a:tab pos="2971800" algn="ctr"/>
              </a:tabLst>
            </a:pPr>
            <a:r>
              <a:rPr lang="es-ES" dirty="0"/>
              <a:t>    Para el autor </a:t>
            </a:r>
            <a:r>
              <a:rPr lang="es-PE" dirty="0"/>
              <a:t>Russell (2018) </a:t>
            </a:r>
            <a:r>
              <a:rPr lang="es-ES" dirty="0"/>
              <a:t>los clasifica: Machine </a:t>
            </a:r>
            <a:r>
              <a:rPr lang="es-ES" dirty="0" err="1"/>
              <a:t>Learning</a:t>
            </a:r>
            <a:r>
              <a:rPr lang="es-ES" dirty="0"/>
              <a:t> Supervisado .</a:t>
            </a:r>
          </a:p>
          <a:p>
            <a:pPr>
              <a:lnSpc>
                <a:spcPct val="150000"/>
              </a:lnSpc>
              <a:spcAft>
                <a:spcPts val="800"/>
              </a:spcAft>
              <a:tabLst>
                <a:tab pos="2971800" algn="ctr"/>
              </a:tabLst>
            </a:pPr>
            <a:r>
              <a:rPr lang="es-MX" b="1" dirty="0"/>
              <a:t>   Técnicas de Machine </a:t>
            </a:r>
            <a:r>
              <a:rPr lang="es-MX" b="1" dirty="0" err="1"/>
              <a:t>Learning</a:t>
            </a:r>
            <a:endParaRPr lang="es-MX" b="1" dirty="0"/>
          </a:p>
          <a:p>
            <a:pPr>
              <a:lnSpc>
                <a:spcPct val="150000"/>
              </a:lnSpc>
              <a:spcAft>
                <a:spcPts val="800"/>
              </a:spcAft>
              <a:tabLst>
                <a:tab pos="2971800" algn="ctr"/>
              </a:tabLst>
            </a:pPr>
            <a:r>
              <a:rPr lang="es-PE" b="1" dirty="0"/>
              <a:t>   </a:t>
            </a:r>
            <a:r>
              <a:rPr lang="es-MX" dirty="0"/>
              <a:t>Según el autor </a:t>
            </a:r>
            <a:r>
              <a:rPr lang="es-ES" dirty="0"/>
              <a:t>Russell (2018) menciona a los algoritmos supervisados más importantes:</a:t>
            </a:r>
            <a:endParaRPr lang="es-PE" dirty="0"/>
          </a:p>
          <a:p>
            <a:pPr marL="285750" lvl="0" indent="-285750">
              <a:lnSpc>
                <a:spcPct val="150000"/>
              </a:lnSpc>
              <a:buFontTx/>
              <a:buChar char="-"/>
            </a:pPr>
            <a:r>
              <a:rPr lang="es-MX" dirty="0"/>
              <a:t>K-</a:t>
            </a:r>
            <a:r>
              <a:rPr lang="es-MX" dirty="0" err="1"/>
              <a:t>nearest</a:t>
            </a:r>
            <a:r>
              <a:rPr lang="es-MX" dirty="0"/>
              <a:t> </a:t>
            </a:r>
            <a:r>
              <a:rPr lang="es-MX" dirty="0" err="1"/>
              <a:t>neighbors</a:t>
            </a:r>
            <a:r>
              <a:rPr lang="es-MX" dirty="0"/>
              <a:t> (KNN, vecinos más cercanos)</a:t>
            </a:r>
            <a:endParaRPr lang="es-PE" dirty="0"/>
          </a:p>
          <a:p>
            <a:pPr marL="285750" lvl="0" indent="-285750">
              <a:lnSpc>
                <a:spcPct val="150000"/>
              </a:lnSpc>
              <a:buFontTx/>
              <a:buChar char="-"/>
            </a:pPr>
            <a:r>
              <a:rPr lang="es-MX" dirty="0"/>
              <a:t>Máquinas de soporte de vectores (SVM)</a:t>
            </a:r>
            <a:endParaRPr lang="es-PE" dirty="0"/>
          </a:p>
          <a:p>
            <a:pPr marL="285750" lvl="0" indent="-285750">
              <a:lnSpc>
                <a:spcPct val="150000"/>
              </a:lnSpc>
              <a:buFontTx/>
              <a:buChar char="-"/>
            </a:pPr>
            <a:r>
              <a:rPr lang="es-MX" dirty="0"/>
              <a:t>Árboles de decisiones y bosques aleatorios.</a:t>
            </a:r>
            <a:endParaRPr lang="es-PE" dirty="0"/>
          </a:p>
          <a:p>
            <a:pPr lvl="0">
              <a:lnSpc>
                <a:spcPct val="150000"/>
              </a:lnSpc>
              <a:spcAft>
                <a:spcPts val="800"/>
              </a:spcAft>
              <a:tabLst>
                <a:tab pos="2971800" algn="ctr"/>
              </a:tabLst>
            </a:pPr>
            <a:endParaRPr lang="es-PE" dirty="0"/>
          </a:p>
          <a:p>
            <a:pPr marL="342900" lvl="0" indent="-342900">
              <a:lnSpc>
                <a:spcPct val="150000"/>
              </a:lnSpc>
              <a:spcAft>
                <a:spcPts val="800"/>
              </a:spcAft>
              <a:buFont typeface="Symbol" panose="05050102010706020507" pitchFamily="18" charset="2"/>
              <a:buChar char=""/>
              <a:tabLst>
                <a:tab pos="2971800" algn="ctr"/>
              </a:tabLst>
            </a:pPr>
            <a:endParaRPr lang="es-PE" dirty="0"/>
          </a:p>
          <a:p>
            <a:pPr marL="152400" lvl="0" algn="just" rtl="0">
              <a:spcBef>
                <a:spcPts val="0"/>
              </a:spcBef>
              <a:spcAft>
                <a:spcPts val="0"/>
              </a:spcAft>
              <a:buSzPts val="1200"/>
            </a:pPr>
            <a:endParaRPr lang="es-MX" b="1" dirty="0">
              <a:solidFill>
                <a:schemeClr val="accent1"/>
              </a:solidFill>
            </a:endParaRPr>
          </a:p>
        </p:txBody>
      </p:sp>
      <p:sp>
        <p:nvSpPr>
          <p:cNvPr id="3" name="Título 2">
            <a:extLst>
              <a:ext uri="{FF2B5EF4-FFF2-40B4-BE49-F238E27FC236}">
                <a16:creationId xmlns:a16="http://schemas.microsoft.com/office/drawing/2014/main" id="{667630F1-FCD7-42EF-8F4C-DC47D1ADB28E}"/>
              </a:ext>
            </a:extLst>
          </p:cNvPr>
          <p:cNvSpPr>
            <a:spLocks noGrp="1"/>
          </p:cNvSpPr>
          <p:nvPr>
            <p:ph type="title"/>
          </p:nvPr>
        </p:nvSpPr>
        <p:spPr>
          <a:xfrm>
            <a:off x="472538" y="355106"/>
            <a:ext cx="5361250" cy="282033"/>
          </a:xfrm>
        </p:spPr>
        <p:txBody>
          <a:bodyPr>
            <a:noAutofit/>
          </a:bodyPr>
          <a:lstStyle/>
          <a:p>
            <a:r>
              <a:rPr lang="es-ES" sz="3600" dirty="0"/>
              <a:t>CAPÍTULO III: MARCO TEÓRICO</a:t>
            </a:r>
            <a:endParaRPr lang="es-PE" sz="3600" dirty="0"/>
          </a:p>
        </p:txBody>
      </p:sp>
      <p:pic>
        <p:nvPicPr>
          <p:cNvPr id="8" name="Google Shape;59;p13">
            <a:extLst>
              <a:ext uri="{FF2B5EF4-FFF2-40B4-BE49-F238E27FC236}">
                <a16:creationId xmlns:a16="http://schemas.microsoft.com/office/drawing/2014/main" id="{73B5B2DD-1ABD-4E02-B423-78D2578CEC7F}"/>
              </a:ext>
            </a:extLst>
          </p:cNvPr>
          <p:cNvPicPr preferRelativeResize="0"/>
          <p:nvPr/>
        </p:nvPicPr>
        <p:blipFill>
          <a:blip r:embed="rId3">
            <a:alphaModFix/>
          </a:blip>
          <a:stretch>
            <a:fillRect/>
          </a:stretch>
        </p:blipFill>
        <p:spPr>
          <a:xfrm>
            <a:off x="8031296" y="4276146"/>
            <a:ext cx="914399" cy="742462"/>
          </a:xfrm>
          <a:prstGeom prst="rect">
            <a:avLst/>
          </a:prstGeom>
          <a:noFill/>
          <a:ln>
            <a:noFill/>
          </a:ln>
        </p:spPr>
      </p:pic>
    </p:spTree>
    <p:extLst>
      <p:ext uri="{BB962C8B-B14F-4D97-AF65-F5344CB8AC3E}">
        <p14:creationId xmlns:p14="http://schemas.microsoft.com/office/powerpoint/2010/main" val="4185184067"/>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722</TotalTime>
  <Words>3936</Words>
  <Application>Microsoft Office PowerPoint</Application>
  <PresentationFormat>Presentación en pantalla (16:9)</PresentationFormat>
  <Paragraphs>399</Paragraphs>
  <Slides>50</Slides>
  <Notes>50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50</vt:i4>
      </vt:variant>
    </vt:vector>
  </HeadingPairs>
  <TitlesOfParts>
    <vt:vector size="58" baseType="lpstr">
      <vt:lpstr>Arial</vt:lpstr>
      <vt:lpstr>Amatic SC</vt:lpstr>
      <vt:lpstr>Symbol</vt:lpstr>
      <vt:lpstr>Times New Roman</vt:lpstr>
      <vt:lpstr>Merriweather</vt:lpstr>
      <vt:lpstr>Source Code Pro</vt:lpstr>
      <vt:lpstr>Cambria Math</vt:lpstr>
      <vt:lpstr>Beach Day</vt:lpstr>
      <vt:lpstr>Título de Tesis: Modelo predictivo de los estilos de vida para estudiantes universitarios basado en técnicas de Machine Learning</vt:lpstr>
      <vt:lpstr>CAPÍTULO I: Planteamiento del problema</vt:lpstr>
      <vt:lpstr>Formulación del problema</vt:lpstr>
      <vt:lpstr>Objetivos</vt:lpstr>
      <vt:lpstr>Hipótesis de Investigación </vt:lpstr>
      <vt:lpstr>Justificación</vt:lpstr>
      <vt:lpstr>CAPÍTULO II: ANTECEDENTES</vt:lpstr>
      <vt:lpstr>Antecedentes Nacionales</vt:lpstr>
      <vt:lpstr>CAPÍTULO III: MARCO TEÓRICO</vt:lpstr>
      <vt:lpstr>CAPÍTULO III: MARCO TEÓRICO</vt:lpstr>
      <vt:lpstr>CAPÍTULO III: MARCO TEÓRICO</vt:lpstr>
      <vt:lpstr>CAPÍTULO III: MARCO TEÓRICO</vt:lpstr>
      <vt:lpstr>CAPÍTULO III: MARCO TEÓRICO</vt:lpstr>
      <vt:lpstr>CAPÍTULO III: MARCO TEÓRICO</vt:lpstr>
      <vt:lpstr>CAPÍTULO III: MARCO TEÓRICO</vt:lpstr>
      <vt:lpstr>CAPITULO IV: METODOLOGÍA DE INVESTIGACIÓN</vt:lpstr>
      <vt:lpstr>Población y Muestra</vt:lpstr>
      <vt:lpstr>Población y Muestra</vt:lpstr>
      <vt:lpstr>Presentación de PowerPoint</vt:lpstr>
      <vt:lpstr>Presentación de PowerPoint</vt:lpstr>
      <vt:lpstr>Presentación de PowerPoint</vt:lpstr>
      <vt:lpstr>Presentación de PowerPoint</vt:lpstr>
      <vt:lpstr>Presentación de PowerPoint</vt:lpstr>
      <vt:lpstr>CAPÍTULO V: RESULTADOS</vt:lpstr>
      <vt:lpstr>CAPÍTULO V: RESULTADOS</vt:lpstr>
      <vt:lpstr>Presentación de PowerPoint</vt:lpstr>
      <vt:lpstr>Presentación de los resultados</vt:lpstr>
      <vt:lpstr>Presentación de los resultados</vt:lpstr>
      <vt:lpstr>Presentación de los resultados</vt:lpstr>
      <vt:lpstr> Hipótesis específica 1</vt:lpstr>
      <vt:lpstr>Descripción de la solución desarrollada</vt:lpstr>
      <vt:lpstr>Descripción de la solución desarrollada</vt:lpstr>
      <vt:lpstr>Presentación de los resultados</vt:lpstr>
      <vt:lpstr>Presentación de los resultados</vt:lpstr>
      <vt:lpstr>Presentación de los resultados</vt:lpstr>
      <vt:lpstr>Presentación de los resultados</vt:lpstr>
      <vt:lpstr>Presentación de los resultados</vt:lpstr>
      <vt:lpstr> Hipótesis específica 2</vt:lpstr>
      <vt:lpstr>Descripción de la solución desarrollada</vt:lpstr>
      <vt:lpstr>Descripción de la solución desarrollada</vt:lpstr>
      <vt:lpstr>Presentación de los resultados</vt:lpstr>
      <vt:lpstr>Presentación de los resultados</vt:lpstr>
      <vt:lpstr>Presentación de los resultados</vt:lpstr>
      <vt:lpstr>Presentación de los resultados</vt:lpstr>
      <vt:lpstr> Hipótesis específica 3</vt:lpstr>
      <vt:lpstr> Hipótesis General</vt:lpstr>
      <vt:lpstr>CONCLUSIONES</vt:lpstr>
      <vt:lpstr>RECOMENDACIONES</vt:lpstr>
      <vt:lpstr>REFERENCIAS BIBLIOGRÁFICAS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de Tesis: Modelo predictivo de los estilos de vida para estudiantes universitarios</dc:title>
  <cp:lastModifiedBy>HP SUPPORT</cp:lastModifiedBy>
  <cp:revision>208</cp:revision>
  <dcterms:modified xsi:type="dcterms:W3CDTF">2022-10-16T23:37:59Z</dcterms:modified>
</cp:coreProperties>
</file>