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2"/>
  </p:notesMasterIdLst>
  <p:sldIdLst>
    <p:sldId id="261" r:id="rId2"/>
    <p:sldId id="264" r:id="rId3"/>
    <p:sldId id="263" r:id="rId4"/>
    <p:sldId id="272" r:id="rId5"/>
    <p:sldId id="305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02" r:id="rId15"/>
    <p:sldId id="303" r:id="rId16"/>
    <p:sldId id="304" r:id="rId17"/>
    <p:sldId id="295" r:id="rId18"/>
    <p:sldId id="297" r:id="rId19"/>
    <p:sldId id="296" r:id="rId20"/>
    <p:sldId id="308" r:id="rId21"/>
    <p:sldId id="306" r:id="rId22"/>
    <p:sldId id="307" r:id="rId23"/>
    <p:sldId id="273" r:id="rId24"/>
    <p:sldId id="274" r:id="rId25"/>
    <p:sldId id="276" r:id="rId26"/>
    <p:sldId id="275" r:id="rId27"/>
    <p:sldId id="277" r:id="rId28"/>
    <p:sldId id="265" r:id="rId29"/>
    <p:sldId id="266" r:id="rId30"/>
    <p:sldId id="269" r:id="rId31"/>
    <p:sldId id="281" r:id="rId32"/>
    <p:sldId id="280" r:id="rId33"/>
    <p:sldId id="270" r:id="rId34"/>
    <p:sldId id="282" r:id="rId35"/>
    <p:sldId id="283" r:id="rId36"/>
    <p:sldId id="284" r:id="rId37"/>
    <p:sldId id="268" r:id="rId38"/>
    <p:sldId id="267" r:id="rId39"/>
    <p:sldId id="279" r:id="rId40"/>
    <p:sldId id="285" r:id="rId41"/>
    <p:sldId id="286" r:id="rId42"/>
    <p:sldId id="287" r:id="rId43"/>
    <p:sldId id="288" r:id="rId44"/>
    <p:sldId id="289" r:id="rId45"/>
    <p:sldId id="309" r:id="rId46"/>
    <p:sldId id="290" r:id="rId47"/>
    <p:sldId id="293" r:id="rId48"/>
    <p:sldId id="294" r:id="rId49"/>
    <p:sldId id="291" r:id="rId50"/>
    <p:sldId id="310" r:id="rId51"/>
    <p:sldId id="312" r:id="rId52"/>
    <p:sldId id="313" r:id="rId53"/>
    <p:sldId id="316" r:id="rId54"/>
    <p:sldId id="314" r:id="rId55"/>
    <p:sldId id="315" r:id="rId56"/>
    <p:sldId id="317" r:id="rId57"/>
    <p:sldId id="318" r:id="rId58"/>
    <p:sldId id="319" r:id="rId59"/>
    <p:sldId id="330" r:id="rId60"/>
    <p:sldId id="311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66006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 autoAdjust="0"/>
    <p:restoredTop sz="94658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-1500" y="-174"/>
      </p:cViewPr>
      <p:guideLst>
        <p:guide orient="horz" pos="20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75" units="cm"/>
          <inkml:channel name="Y" type="integer" max="7256" units="cm"/>
          <inkml:channel name="F" type="integer" max="255" units="dev"/>
        </inkml:traceFormat>
        <inkml:channelProperties>
          <inkml:channelProperty channel="X" name="resolution" value="393.67676" units="1/cm"/>
          <inkml:channelProperty channel="Y" name="resolution" value="393.66321" units="1/cm"/>
          <inkml:channelProperty channel="F" name="resolution" value="INF" units="1/dev"/>
        </inkml:channelProperties>
      </inkml:inkSource>
      <inkml:timestamp xml:id="ts0" timeString="2007-01-18T20:06:46.312"/>
    </inkml:context>
    <inkml:brush xml:id="br0">
      <inkml:brushProperty name="width" value="0.09701" units="cm"/>
      <inkml:brushProperty name="height" value="0.09701" units="cm"/>
      <inkml:brushProperty name="color" value="#008080"/>
      <inkml:brushProperty name="fitToCurve" value="1"/>
    </inkml:brush>
  </inkml:definitions>
  <inkml:trace contextRef="#ctx0" brushRef="#br0">0 7 56,'-3'3'31,"11"-3"-1,-13-5 2,2 0-25,11 5-3,1 0-1,-4 2-1,4 1 0,5-3-2,0 8-4,-5-3-14,-4-2-13,10 10 2,-15-8-2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9626D010-437F-423F-9F56-26F4EB97A3ED}" type="datetimeFigureOut">
              <a:rPr lang="en-US"/>
              <a:pPr>
                <a:defRPr/>
              </a:pPr>
              <a:t>9/25/2013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2ABD672E-B0BC-4007-9D29-B88461E577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81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95C8C6C2-873D-417C-9C8F-C33AA37CDAA0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CA69511D-2790-475F-BA6F-3E0A0B953E11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58745ADE-0252-496C-A730-6F4B3D8235A1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DE9B7175-9650-4D3A-87EA-B7DF6DED6FDB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A03FF920-B42B-4AF3-B86A-FA0D6C2F7BF1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87CCF2E6-A6B6-4DDB-814C-B31208332865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C7050806-2CE5-4D0E-ABC5-B722DF3BFFE3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76C5B4F4-4FFE-49F7-A32A-0ADCA4874826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C40611D0-C3BD-40D8-9A1E-626B3EB53C87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AD1EB0C0-E89A-451B-BB7E-49FF7BE53001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F1968B0E-84D7-4054-AE66-65D70D054BDE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8255B918-6F29-4DB9-AD81-8091EFBF8BEC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5064F5C1-A9E5-409C-87DC-32FC6547921B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6B391044-0A75-4CC9-91E1-5932EC9B242E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0AD75161-34EE-4A06-BDBE-4643D944A5B7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C81274D2-9BE3-4B5D-BB08-C4831341713C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D16661F4-9F85-42C5-91CF-7A667153FD27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49C7FA3D-CB18-4B84-AABD-79454B2B3666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3A6D780A-F729-4449-B92A-C6F971767137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D1F1EB16-4421-468F-8E72-44766C0576E2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24D601BD-7B3C-418D-B4FD-F042689713A8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0141F04F-6F3E-4A66-B4DB-9582D0B9B9A8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C06C03ED-7428-4568-9261-6446C9984C4C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F315DA91-D7A7-491A-A8D6-976055D8AAC1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3FB35C3F-995E-422D-AC76-A23AC037DE03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32EEBB08-06E2-43B2-8476-81B6A9BB441F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9F32CCA5-F1EB-46DC-B150-18E5CBBA649A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1E5BE191-5014-4B8A-BCA1-AA9C85878CB9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C39B604B-55F9-4D8F-BAFF-624FABE8A505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1EF63797-545F-4BDB-9205-6E2F16BF9D3E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F96A19B1-0597-408E-901F-01E01093C5A8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599A3494-EC1D-49B3-B691-A59C794707CF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590B57CC-F329-42B4-B580-15E764DEA8E0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F1626EF1-5D44-493F-8F15-E82AB332869F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241D7836-CEA0-4EAE-980D-9280E8598612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C7EE5437-410D-4415-8918-76F0FFF587D6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2E525BB7-32D6-44AC-ADCB-9414DEF9CDBB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D3AF42A3-3F78-40DD-8896-4099F1531F96}" type="slidenum">
              <a:rPr lang="en-US" altLang="en-US"/>
              <a:pPr/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13769ED8-6A9F-40E8-8D72-BB68B51B4E45}" type="slidenum">
              <a:rPr lang="en-US" altLang="en-US"/>
              <a:pPr/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EBBEE9FE-84DA-4768-90D9-92A30A51BDAA}" type="slidenum">
              <a:rPr lang="en-US" altLang="en-US"/>
              <a:pPr/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D75CA740-8677-4E69-A683-DCFB1EEDF577}" type="slidenum">
              <a:rPr lang="en-US" altLang="en-US"/>
              <a:pPr/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5CEFCCD2-2C7C-46F0-8236-A0D985BAFB5C}" type="slidenum">
              <a:rPr lang="en-US" altLang="en-US"/>
              <a:pPr/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332295C0-9316-491A-9D8E-F6406D5FF8DE}" type="slidenum">
              <a:rPr lang="en-US" altLang="en-US"/>
              <a:pPr/>
              <a:t>48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AD57C69A-85BA-450B-ABB3-9B7A2DE099EC}" type="slidenum">
              <a:rPr lang="en-US" altLang="en-US"/>
              <a:pPr/>
              <a:t>49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ACB3B1F1-2A35-4A55-AAAB-339937623769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1E642B60-2FB1-4093-B7B0-72D3CE53CFBF}" type="slidenum">
              <a:rPr lang="en-US" altLang="en-US"/>
              <a:pPr/>
              <a:t>50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2CB0AAF9-E27F-4261-899B-D5A3ABCD9BC1}" type="slidenum">
              <a:rPr lang="en-US" altLang="en-US"/>
              <a:pPr/>
              <a:t>51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62948214-000D-43BF-89C7-5099901A4EEB}" type="slidenum">
              <a:rPr lang="en-US" altLang="en-US"/>
              <a:pPr/>
              <a:t>52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D9A6F973-A8E0-4D60-9D57-97D58AF108B1}" type="slidenum">
              <a:rPr lang="en-US" altLang="en-US"/>
              <a:pPr/>
              <a:t>53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C120406A-F552-4999-83BE-F9089A18283C}" type="slidenum">
              <a:rPr lang="en-US" altLang="en-US"/>
              <a:pPr/>
              <a:t>54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247B61F3-7E2C-4534-B91B-60359C8AF9A3}" type="slidenum">
              <a:rPr lang="en-US" altLang="en-US"/>
              <a:pPr/>
              <a:t>55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AB37A69D-2234-4FAC-93C9-74D3B6F105EC}" type="slidenum">
              <a:rPr lang="en-US" altLang="en-US"/>
              <a:pPr/>
              <a:t>56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1A819902-A4A0-48F3-98EA-A307CF59E54D}" type="slidenum">
              <a:rPr lang="en-US" altLang="en-US"/>
              <a:pPr/>
              <a:t>57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B7981919-B8DC-479F-87D9-48AF018727F3}" type="slidenum">
              <a:rPr lang="en-US" altLang="en-US"/>
              <a:pPr/>
              <a:t>58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D19E9CE6-4BF7-4F23-83EE-2E1649E9D380}" type="slidenum">
              <a:rPr lang="en-US" altLang="en-US"/>
              <a:pPr/>
              <a:t>59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F4BD09E1-36A4-4140-9734-7EE5F4EA30FD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FEF99CAE-4396-430B-8FF9-89E1E9C6E5DE}" type="slidenum">
              <a:rPr lang="en-US" altLang="en-US"/>
              <a:pPr/>
              <a:t>60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9574A3C2-4226-49B9-8376-4A75D560F70A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26F4B878-1688-42CD-BD8C-709FE5B656B4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00CA2CE0-171E-4BC7-9CC6-A0FA2EED4C7F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 userDrawn="1"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 userDrawn="1"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  <a:cs typeface="+mn-cs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</p:grpSp>
      <p:sp>
        <p:nvSpPr>
          <p:cNvPr id="14029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6ED85C-DD2A-4261-9515-D60691897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2154D-7F10-41AF-A37F-249D5679F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7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12713"/>
            <a:ext cx="2085975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5763" y="112713"/>
            <a:ext cx="6110287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8298C-ABC2-4063-9090-F942E8D24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7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F322C-BCA6-4FF7-ACC5-C0221EFDC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3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076EC-3D95-4ED0-A3B2-C0A33B792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3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763" y="1560513"/>
            <a:ext cx="40973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560513"/>
            <a:ext cx="40989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8A7DA-57D3-4167-AA28-949968F01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386EA-1364-4707-BAAD-D41DB4A2F9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7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2C27D-D1F6-4894-B6E2-03A66578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4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E73B4-C20C-481F-98E5-CC513DAB68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8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3C678-74D2-431C-A155-689AF16B3E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8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1E40F-CD79-46DE-B26A-193EA80C2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12713"/>
            <a:ext cx="73136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560513"/>
            <a:ext cx="83486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+mn-cs"/>
              </a:defRPr>
            </a:lvl1pPr>
          </a:lstStyle>
          <a:p>
            <a:pPr>
              <a:defRPr/>
            </a:pPr>
            <a:fld id="{F4BC2E8D-F616-4FD0-94A9-31A3374080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9271" name="Line 7"/>
          <p:cNvSpPr>
            <a:spLocks noChangeShapeType="1"/>
          </p:cNvSpPr>
          <p:nvPr userDrawn="1"/>
        </p:nvSpPr>
        <p:spPr bwMode="auto">
          <a:xfrm>
            <a:off x="833438" y="1254125"/>
            <a:ext cx="7491412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customXml" Target="../ink/ink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9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1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2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5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6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7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68338" y="2327275"/>
            <a:ext cx="7805737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600" dirty="0" smtClean="0">
                <a:latin typeface="Times New Roman" pitchFamily="18" charset="0"/>
              </a:rPr>
              <a:t>Applied Spatial </a:t>
            </a:r>
            <a:r>
              <a:rPr lang="en-US" altLang="en-US" sz="3600" dirty="0">
                <a:latin typeface="Times New Roman" pitchFamily="18" charset="0"/>
              </a:rPr>
              <a:t>Statistics</a:t>
            </a:r>
          </a:p>
          <a:p>
            <a:pPr algn="ctr" eaLnBrk="1" hangingPunct="1"/>
            <a:endParaRPr lang="en-US" altLang="en-US" sz="3600" b="1" dirty="0">
              <a:latin typeface="Times New Roman" pitchFamily="18" charset="0"/>
            </a:endParaRPr>
          </a:p>
          <a:p>
            <a:pPr algn="ctr" eaLnBrk="1" hangingPunct="1"/>
            <a:r>
              <a:rPr lang="en-US" altLang="en-US" sz="4400" b="1" dirty="0">
                <a:latin typeface="Times New Roman" pitchFamily="18" charset="0"/>
              </a:rPr>
              <a:t>Point Pattern Analysis III &amp; IV</a:t>
            </a:r>
            <a:endParaRPr lang="en-US" altLang="en-US" sz="2800" dirty="0">
              <a:latin typeface="Times New Roman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School of Geography and </a:t>
            </a:r>
            <a:r>
              <a:rPr lang="en-US" altLang="en-US" sz="3200" dirty="0" smtClean="0"/>
              <a:t>Earth</a:t>
            </a:r>
            <a:r>
              <a:rPr lang="en-US" altLang="en-US" sz="3200" smtClean="0"/>
              <a:t/>
            </a:r>
            <a:br>
              <a:rPr lang="en-US" altLang="en-US" sz="3200" smtClean="0"/>
            </a:br>
            <a:r>
              <a:rPr lang="en-US" altLang="en-US" sz="3200" smtClean="0"/>
              <a:t>Sciences</a:t>
            </a:r>
            <a:r>
              <a:rPr lang="en-US" altLang="en-US" sz="3200" dirty="0"/>
              <a:t> </a:t>
            </a:r>
            <a:r>
              <a:rPr lang="en-US" altLang="en-US" sz="3200" smtClean="0"/>
              <a:t>McMaster </a:t>
            </a:r>
            <a:r>
              <a:rPr lang="en-US" altLang="en-US" sz="3200" dirty="0" smtClean="0"/>
              <a:t>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pic>
        <p:nvPicPr>
          <p:cNvPr id="28675" name="Picture 3" descr="Quartic Kernel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244475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238625" y="1865313"/>
            <a:ext cx="12398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 sz="3200">
                <a:latin typeface="Symbol" pitchFamily="18" charset="2"/>
              </a:rPr>
              <a:t>t</a:t>
            </a:r>
            <a:r>
              <a:rPr lang="en-US" altLang="en-US" sz="3200"/>
              <a:t>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pic>
        <p:nvPicPr>
          <p:cNvPr id="29699" name="Picture 3" descr="Quartic Kernel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245427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238625" y="1865313"/>
            <a:ext cx="16462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 sz="3200">
                <a:latin typeface="Symbol" pitchFamily="18" charset="2"/>
              </a:rPr>
              <a:t>t</a:t>
            </a:r>
            <a:r>
              <a:rPr lang="en-US" altLang="en-US" sz="3200"/>
              <a:t> = 0.5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sp>
        <p:nvSpPr>
          <p:cNvPr id="30723" name="AutoShape 3"/>
          <p:cNvSpPr>
            <a:spLocks noChangeArrowheads="1"/>
          </p:cNvSpPr>
          <p:nvPr/>
        </p:nvSpPr>
        <p:spPr bwMode="auto">
          <a:xfrm>
            <a:off x="520700" y="3300413"/>
            <a:ext cx="8374063" cy="2243137"/>
          </a:xfrm>
          <a:prstGeom prst="parallelogram">
            <a:avLst>
              <a:gd name="adj" fmla="val 5781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 flipH="1">
            <a:off x="3581400" y="435133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 flipH="1">
            <a:off x="6632575" y="52165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 flipH="1">
            <a:off x="6518275" y="491966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 flipH="1" flipV="1">
            <a:off x="3479800" y="38227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28" name="AutoShape 8"/>
          <p:cNvSpPr>
            <a:spLocks noChangeArrowheads="1"/>
          </p:cNvSpPr>
          <p:nvPr/>
        </p:nvSpPr>
        <p:spPr bwMode="auto">
          <a:xfrm flipH="1">
            <a:off x="6962775" y="39116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29" name="AutoShape 9"/>
          <p:cNvSpPr>
            <a:spLocks noChangeArrowheads="1"/>
          </p:cNvSpPr>
          <p:nvPr/>
        </p:nvSpPr>
        <p:spPr bwMode="auto">
          <a:xfrm flipH="1">
            <a:off x="1768475" y="45085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30" name="AutoShape 10"/>
          <p:cNvSpPr>
            <a:spLocks noChangeArrowheads="1"/>
          </p:cNvSpPr>
          <p:nvPr/>
        </p:nvSpPr>
        <p:spPr bwMode="auto">
          <a:xfrm flipH="1">
            <a:off x="2160588" y="458311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31" name="AutoShape 11"/>
          <p:cNvSpPr>
            <a:spLocks noChangeArrowheads="1"/>
          </p:cNvSpPr>
          <p:nvPr/>
        </p:nvSpPr>
        <p:spPr bwMode="auto">
          <a:xfrm flipH="1" flipV="1">
            <a:off x="3994150" y="387508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32" name="AutoShape 12"/>
          <p:cNvSpPr>
            <a:spLocks noChangeArrowheads="1"/>
          </p:cNvSpPr>
          <p:nvPr/>
        </p:nvSpPr>
        <p:spPr bwMode="auto">
          <a:xfrm flipH="1">
            <a:off x="6692900" y="36417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33" name="AutoShape 13"/>
          <p:cNvSpPr>
            <a:spLocks noChangeArrowheads="1"/>
          </p:cNvSpPr>
          <p:nvPr/>
        </p:nvSpPr>
        <p:spPr bwMode="auto">
          <a:xfrm flipH="1" flipV="1">
            <a:off x="2547938" y="35528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34" name="AutoShape 14"/>
          <p:cNvSpPr>
            <a:spLocks noChangeArrowheads="1"/>
          </p:cNvSpPr>
          <p:nvPr/>
        </p:nvSpPr>
        <p:spPr bwMode="auto">
          <a:xfrm flipH="1">
            <a:off x="7267575" y="443388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35" name="AutoShape 15"/>
          <p:cNvSpPr>
            <a:spLocks noChangeArrowheads="1"/>
          </p:cNvSpPr>
          <p:nvPr/>
        </p:nvSpPr>
        <p:spPr bwMode="auto">
          <a:xfrm flipH="1">
            <a:off x="7915275" y="35433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36" name="AutoShape 16"/>
          <p:cNvSpPr>
            <a:spLocks noChangeArrowheads="1"/>
          </p:cNvSpPr>
          <p:nvPr/>
        </p:nvSpPr>
        <p:spPr bwMode="auto">
          <a:xfrm flipH="1">
            <a:off x="6962775" y="484505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37" name="AutoShape 17"/>
          <p:cNvSpPr>
            <a:spLocks noChangeArrowheads="1"/>
          </p:cNvSpPr>
          <p:nvPr/>
        </p:nvSpPr>
        <p:spPr bwMode="auto">
          <a:xfrm flipH="1">
            <a:off x="6108700" y="375443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38" name="AutoShape 18"/>
          <p:cNvSpPr>
            <a:spLocks noChangeArrowheads="1"/>
          </p:cNvSpPr>
          <p:nvPr/>
        </p:nvSpPr>
        <p:spPr bwMode="auto">
          <a:xfrm rot="10800000" flipH="1">
            <a:off x="3460750" y="509587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39" name="AutoShape 19"/>
          <p:cNvSpPr>
            <a:spLocks noChangeArrowheads="1"/>
          </p:cNvSpPr>
          <p:nvPr/>
        </p:nvSpPr>
        <p:spPr bwMode="auto">
          <a:xfrm rot="10800000" flipH="1">
            <a:off x="1889125" y="515461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40" name="AutoShape 20"/>
          <p:cNvSpPr>
            <a:spLocks noChangeArrowheads="1"/>
          </p:cNvSpPr>
          <p:nvPr/>
        </p:nvSpPr>
        <p:spPr bwMode="auto">
          <a:xfrm rot="10800000" flipH="1">
            <a:off x="1139825" y="52546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41" name="AutoShape 21"/>
          <p:cNvSpPr>
            <a:spLocks noChangeArrowheads="1"/>
          </p:cNvSpPr>
          <p:nvPr/>
        </p:nvSpPr>
        <p:spPr bwMode="auto">
          <a:xfrm flipH="1">
            <a:off x="7088188" y="519906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42" name="AutoShape 22"/>
          <p:cNvSpPr>
            <a:spLocks noChangeArrowheads="1"/>
          </p:cNvSpPr>
          <p:nvPr/>
        </p:nvSpPr>
        <p:spPr bwMode="auto">
          <a:xfrm flipH="1">
            <a:off x="2039938" y="42767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43" name="AutoShape 23"/>
          <p:cNvSpPr>
            <a:spLocks noChangeArrowheads="1"/>
          </p:cNvSpPr>
          <p:nvPr/>
        </p:nvSpPr>
        <p:spPr bwMode="auto">
          <a:xfrm flipH="1">
            <a:off x="4332288" y="343217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44" name="AutoShape 24"/>
          <p:cNvSpPr>
            <a:spLocks noChangeArrowheads="1"/>
          </p:cNvSpPr>
          <p:nvPr/>
        </p:nvSpPr>
        <p:spPr bwMode="auto">
          <a:xfrm flipH="1">
            <a:off x="4294188" y="432117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45" name="AutoShape 25"/>
          <p:cNvSpPr>
            <a:spLocks noChangeArrowheads="1"/>
          </p:cNvSpPr>
          <p:nvPr/>
        </p:nvSpPr>
        <p:spPr bwMode="auto">
          <a:xfrm flipH="1">
            <a:off x="5281613" y="351631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46" name="AutoShape 26"/>
          <p:cNvSpPr>
            <a:spLocks noChangeArrowheads="1"/>
          </p:cNvSpPr>
          <p:nvPr/>
        </p:nvSpPr>
        <p:spPr bwMode="auto">
          <a:xfrm flipH="1">
            <a:off x="2805113" y="536575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47" name="AutoShape 27"/>
          <p:cNvSpPr>
            <a:spLocks noChangeArrowheads="1"/>
          </p:cNvSpPr>
          <p:nvPr/>
        </p:nvSpPr>
        <p:spPr bwMode="auto">
          <a:xfrm flipH="1">
            <a:off x="4618038" y="527367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48" name="AutoShape 28"/>
          <p:cNvSpPr>
            <a:spLocks noChangeArrowheads="1"/>
          </p:cNvSpPr>
          <p:nvPr/>
        </p:nvSpPr>
        <p:spPr bwMode="auto">
          <a:xfrm flipH="1">
            <a:off x="5402263" y="466407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49" name="AutoShape 29"/>
          <p:cNvSpPr>
            <a:spLocks noChangeArrowheads="1"/>
          </p:cNvSpPr>
          <p:nvPr/>
        </p:nvSpPr>
        <p:spPr bwMode="auto">
          <a:xfrm flipH="1">
            <a:off x="7396163" y="50387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50" name="AutoShape 30"/>
          <p:cNvSpPr>
            <a:spLocks noChangeArrowheads="1"/>
          </p:cNvSpPr>
          <p:nvPr/>
        </p:nvSpPr>
        <p:spPr bwMode="auto">
          <a:xfrm flipH="1">
            <a:off x="2925763" y="403066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51" name="AutoShape 31"/>
          <p:cNvSpPr>
            <a:spLocks noChangeArrowheads="1"/>
          </p:cNvSpPr>
          <p:nvPr/>
        </p:nvSpPr>
        <p:spPr bwMode="auto">
          <a:xfrm flipH="1">
            <a:off x="3814763" y="36798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52" name="AutoShape 32"/>
          <p:cNvSpPr>
            <a:spLocks noChangeArrowheads="1"/>
          </p:cNvSpPr>
          <p:nvPr/>
        </p:nvSpPr>
        <p:spPr bwMode="auto">
          <a:xfrm flipH="1">
            <a:off x="2668588" y="503555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53" name="AutoShape 33"/>
          <p:cNvSpPr>
            <a:spLocks noChangeArrowheads="1"/>
          </p:cNvSpPr>
          <p:nvPr/>
        </p:nvSpPr>
        <p:spPr bwMode="auto">
          <a:xfrm flipH="1">
            <a:off x="2684463" y="45085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54" name="AutoShape 34"/>
          <p:cNvSpPr>
            <a:spLocks noChangeArrowheads="1"/>
          </p:cNvSpPr>
          <p:nvPr/>
        </p:nvSpPr>
        <p:spPr bwMode="auto">
          <a:xfrm flipH="1">
            <a:off x="2547938" y="428148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55" name="AutoShape 35"/>
          <p:cNvSpPr>
            <a:spLocks noChangeArrowheads="1"/>
          </p:cNvSpPr>
          <p:nvPr/>
        </p:nvSpPr>
        <p:spPr bwMode="auto">
          <a:xfrm flipH="1">
            <a:off x="3605213" y="536098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56" name="AutoShape 36"/>
          <p:cNvSpPr>
            <a:spLocks noChangeArrowheads="1"/>
          </p:cNvSpPr>
          <p:nvPr/>
        </p:nvSpPr>
        <p:spPr bwMode="auto">
          <a:xfrm flipH="1">
            <a:off x="4738688" y="371633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30757" name="Group 37"/>
          <p:cNvGrpSpPr>
            <a:grpSpLocks/>
          </p:cNvGrpSpPr>
          <p:nvPr/>
        </p:nvGrpSpPr>
        <p:grpSpPr bwMode="auto">
          <a:xfrm>
            <a:off x="4329113" y="3833813"/>
            <a:ext cx="2043112" cy="1042987"/>
            <a:chOff x="767" y="1856"/>
            <a:chExt cx="4479" cy="2080"/>
          </a:xfrm>
        </p:grpSpPr>
        <p:sp>
          <p:nvSpPr>
            <p:cNvPr id="30769" name="Line 38"/>
            <p:cNvSpPr>
              <a:spLocks noChangeShapeType="1"/>
            </p:cNvSpPr>
            <p:nvPr/>
          </p:nvSpPr>
          <p:spPr bwMode="auto">
            <a:xfrm flipV="1">
              <a:off x="3007" y="1875"/>
              <a:ext cx="0" cy="147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0" name="AutoShape 39"/>
            <p:cNvSpPr>
              <a:spLocks noChangeArrowheads="1"/>
            </p:cNvSpPr>
            <p:nvPr/>
          </p:nvSpPr>
          <p:spPr bwMode="auto">
            <a:xfrm flipH="1">
              <a:off x="2916" y="3325"/>
              <a:ext cx="176" cy="72"/>
            </a:xfrm>
            <a:prstGeom prst="octagon">
              <a:avLst>
                <a:gd name="adj" fmla="val 36167"/>
              </a:avLst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71" name="Oval 40"/>
            <p:cNvSpPr>
              <a:spLocks noChangeArrowheads="1"/>
            </p:cNvSpPr>
            <p:nvPr/>
          </p:nvSpPr>
          <p:spPr bwMode="auto">
            <a:xfrm>
              <a:off x="767" y="2857"/>
              <a:ext cx="4479" cy="10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72" name="Arc 41"/>
            <p:cNvSpPr>
              <a:spLocks/>
            </p:cNvSpPr>
            <p:nvPr/>
          </p:nvSpPr>
          <p:spPr bwMode="auto">
            <a:xfrm>
              <a:off x="3004" y="1858"/>
              <a:ext cx="1060" cy="1638"/>
            </a:xfrm>
            <a:custGeom>
              <a:avLst/>
              <a:gdLst>
                <a:gd name="T0" fmla="*/ 0 w 19734"/>
                <a:gd name="T1" fmla="*/ 0 h 21600"/>
                <a:gd name="T2" fmla="*/ 1060 w 19734"/>
                <a:gd name="T3" fmla="*/ 972 h 21600"/>
                <a:gd name="T4" fmla="*/ 0 w 19734"/>
                <a:gd name="T5" fmla="*/ 1638 h 21600"/>
                <a:gd name="T6" fmla="*/ 0 60000 65536"/>
                <a:gd name="T7" fmla="*/ 0 60000 65536"/>
                <a:gd name="T8" fmla="*/ 0 60000 65536"/>
                <a:gd name="T9" fmla="*/ 0 w 19734"/>
                <a:gd name="T10" fmla="*/ 0 h 21600"/>
                <a:gd name="T11" fmla="*/ 19734 w 1973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34" h="21600" fill="none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</a:path>
                <a:path w="19734" h="21600" stroke="0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73" name="Arc 42"/>
            <p:cNvSpPr>
              <a:spLocks/>
            </p:cNvSpPr>
            <p:nvPr/>
          </p:nvSpPr>
          <p:spPr bwMode="auto">
            <a:xfrm flipH="1" flipV="1">
              <a:off x="4064" y="2713"/>
              <a:ext cx="1164" cy="629"/>
            </a:xfrm>
            <a:custGeom>
              <a:avLst/>
              <a:gdLst>
                <a:gd name="T0" fmla="*/ 0 w 21435"/>
                <a:gd name="T1" fmla="*/ 0 h 21600"/>
                <a:gd name="T2" fmla="*/ 1164 w 21435"/>
                <a:gd name="T3" fmla="*/ 552 h 21600"/>
                <a:gd name="T4" fmla="*/ 0 w 21435"/>
                <a:gd name="T5" fmla="*/ 629 h 21600"/>
                <a:gd name="T6" fmla="*/ 0 60000 65536"/>
                <a:gd name="T7" fmla="*/ 0 60000 65536"/>
                <a:gd name="T8" fmla="*/ 0 60000 65536"/>
                <a:gd name="T9" fmla="*/ 0 w 21435"/>
                <a:gd name="T10" fmla="*/ 0 h 21600"/>
                <a:gd name="T11" fmla="*/ 21435 w 214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35" h="21600" fill="none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</a:path>
                <a:path w="21435" h="21600" stroke="0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74" name="Arc 43"/>
            <p:cNvSpPr>
              <a:spLocks/>
            </p:cNvSpPr>
            <p:nvPr/>
          </p:nvSpPr>
          <p:spPr bwMode="auto">
            <a:xfrm flipH="1">
              <a:off x="1941" y="1856"/>
              <a:ext cx="1060" cy="1638"/>
            </a:xfrm>
            <a:custGeom>
              <a:avLst/>
              <a:gdLst>
                <a:gd name="T0" fmla="*/ 0 w 19734"/>
                <a:gd name="T1" fmla="*/ 0 h 21600"/>
                <a:gd name="T2" fmla="*/ 1060 w 19734"/>
                <a:gd name="T3" fmla="*/ 972 h 21600"/>
                <a:gd name="T4" fmla="*/ 0 w 19734"/>
                <a:gd name="T5" fmla="*/ 1638 h 21600"/>
                <a:gd name="T6" fmla="*/ 0 60000 65536"/>
                <a:gd name="T7" fmla="*/ 0 60000 65536"/>
                <a:gd name="T8" fmla="*/ 0 60000 65536"/>
                <a:gd name="T9" fmla="*/ 0 w 19734"/>
                <a:gd name="T10" fmla="*/ 0 h 21600"/>
                <a:gd name="T11" fmla="*/ 19734 w 1973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34" h="21600" fill="none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</a:path>
                <a:path w="19734" h="21600" stroke="0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75" name="Arc 44"/>
            <p:cNvSpPr>
              <a:spLocks/>
            </p:cNvSpPr>
            <p:nvPr/>
          </p:nvSpPr>
          <p:spPr bwMode="auto">
            <a:xfrm flipV="1">
              <a:off x="777" y="2710"/>
              <a:ext cx="1164" cy="631"/>
            </a:xfrm>
            <a:custGeom>
              <a:avLst/>
              <a:gdLst>
                <a:gd name="T0" fmla="*/ 0 w 21435"/>
                <a:gd name="T1" fmla="*/ 0 h 21600"/>
                <a:gd name="T2" fmla="*/ 1164 w 21435"/>
                <a:gd name="T3" fmla="*/ 553 h 21600"/>
                <a:gd name="T4" fmla="*/ 0 w 21435"/>
                <a:gd name="T5" fmla="*/ 631 h 21600"/>
                <a:gd name="T6" fmla="*/ 0 60000 65536"/>
                <a:gd name="T7" fmla="*/ 0 60000 65536"/>
                <a:gd name="T8" fmla="*/ 0 60000 65536"/>
                <a:gd name="T9" fmla="*/ 0 w 21435"/>
                <a:gd name="T10" fmla="*/ 0 h 21600"/>
                <a:gd name="T11" fmla="*/ 21435 w 214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35" h="21600" fill="none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</a:path>
                <a:path w="21435" h="21600" stroke="0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76" name="Oval 45"/>
            <p:cNvSpPr>
              <a:spLocks noChangeArrowheads="1"/>
            </p:cNvSpPr>
            <p:nvPr/>
          </p:nvSpPr>
          <p:spPr bwMode="auto">
            <a:xfrm>
              <a:off x="1922" y="2634"/>
              <a:ext cx="2145" cy="471"/>
            </a:xfrm>
            <a:prstGeom prst="ellips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77" name="Oval 46"/>
            <p:cNvSpPr>
              <a:spLocks noChangeArrowheads="1"/>
            </p:cNvSpPr>
            <p:nvPr/>
          </p:nvSpPr>
          <p:spPr bwMode="auto">
            <a:xfrm>
              <a:off x="2202" y="2159"/>
              <a:ext cx="1600" cy="362"/>
            </a:xfrm>
            <a:prstGeom prst="ellips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78" name="Text Box 47"/>
            <p:cNvSpPr txBox="1">
              <a:spLocks noChangeArrowheads="1"/>
            </p:cNvSpPr>
            <p:nvPr/>
          </p:nvSpPr>
          <p:spPr bwMode="auto">
            <a:xfrm>
              <a:off x="2991" y="2901"/>
              <a:ext cx="404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endParaRPr kumimoji="1" lang="en-US" altLang="ja-JP" sz="2800" b="1">
                <a:ea typeface="ＭＳ Ｐゴシック" pitchFamily="50" charset="-128"/>
              </a:endParaRPr>
            </a:p>
          </p:txBody>
        </p:sp>
      </p:grpSp>
      <p:grpSp>
        <p:nvGrpSpPr>
          <p:cNvPr id="30758" name="Group 48"/>
          <p:cNvGrpSpPr>
            <a:grpSpLocks/>
          </p:cNvGrpSpPr>
          <p:nvPr/>
        </p:nvGrpSpPr>
        <p:grpSpPr bwMode="auto">
          <a:xfrm>
            <a:off x="1370013" y="3716338"/>
            <a:ext cx="2043112" cy="1042987"/>
            <a:chOff x="767" y="1856"/>
            <a:chExt cx="4479" cy="2080"/>
          </a:xfrm>
        </p:grpSpPr>
        <p:sp>
          <p:nvSpPr>
            <p:cNvPr id="30759" name="Line 49"/>
            <p:cNvSpPr>
              <a:spLocks noChangeShapeType="1"/>
            </p:cNvSpPr>
            <p:nvPr/>
          </p:nvSpPr>
          <p:spPr bwMode="auto">
            <a:xfrm flipV="1">
              <a:off x="3007" y="1875"/>
              <a:ext cx="0" cy="147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0" name="AutoShape 50"/>
            <p:cNvSpPr>
              <a:spLocks noChangeArrowheads="1"/>
            </p:cNvSpPr>
            <p:nvPr/>
          </p:nvSpPr>
          <p:spPr bwMode="auto">
            <a:xfrm flipH="1">
              <a:off x="2916" y="3325"/>
              <a:ext cx="176" cy="72"/>
            </a:xfrm>
            <a:prstGeom prst="octagon">
              <a:avLst>
                <a:gd name="adj" fmla="val 36167"/>
              </a:avLst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61" name="Oval 51"/>
            <p:cNvSpPr>
              <a:spLocks noChangeArrowheads="1"/>
            </p:cNvSpPr>
            <p:nvPr/>
          </p:nvSpPr>
          <p:spPr bwMode="auto">
            <a:xfrm>
              <a:off x="767" y="2857"/>
              <a:ext cx="4479" cy="10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62" name="Arc 52"/>
            <p:cNvSpPr>
              <a:spLocks/>
            </p:cNvSpPr>
            <p:nvPr/>
          </p:nvSpPr>
          <p:spPr bwMode="auto">
            <a:xfrm>
              <a:off x="3004" y="1858"/>
              <a:ext cx="1060" cy="1638"/>
            </a:xfrm>
            <a:custGeom>
              <a:avLst/>
              <a:gdLst>
                <a:gd name="T0" fmla="*/ 0 w 19734"/>
                <a:gd name="T1" fmla="*/ 0 h 21600"/>
                <a:gd name="T2" fmla="*/ 1060 w 19734"/>
                <a:gd name="T3" fmla="*/ 972 h 21600"/>
                <a:gd name="T4" fmla="*/ 0 w 19734"/>
                <a:gd name="T5" fmla="*/ 1638 h 21600"/>
                <a:gd name="T6" fmla="*/ 0 60000 65536"/>
                <a:gd name="T7" fmla="*/ 0 60000 65536"/>
                <a:gd name="T8" fmla="*/ 0 60000 65536"/>
                <a:gd name="T9" fmla="*/ 0 w 19734"/>
                <a:gd name="T10" fmla="*/ 0 h 21600"/>
                <a:gd name="T11" fmla="*/ 19734 w 1973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34" h="21600" fill="none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</a:path>
                <a:path w="19734" h="21600" stroke="0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63" name="Arc 53"/>
            <p:cNvSpPr>
              <a:spLocks/>
            </p:cNvSpPr>
            <p:nvPr/>
          </p:nvSpPr>
          <p:spPr bwMode="auto">
            <a:xfrm flipH="1" flipV="1">
              <a:off x="4064" y="2713"/>
              <a:ext cx="1164" cy="629"/>
            </a:xfrm>
            <a:custGeom>
              <a:avLst/>
              <a:gdLst>
                <a:gd name="T0" fmla="*/ 0 w 21435"/>
                <a:gd name="T1" fmla="*/ 0 h 21600"/>
                <a:gd name="T2" fmla="*/ 1164 w 21435"/>
                <a:gd name="T3" fmla="*/ 552 h 21600"/>
                <a:gd name="T4" fmla="*/ 0 w 21435"/>
                <a:gd name="T5" fmla="*/ 629 h 21600"/>
                <a:gd name="T6" fmla="*/ 0 60000 65536"/>
                <a:gd name="T7" fmla="*/ 0 60000 65536"/>
                <a:gd name="T8" fmla="*/ 0 60000 65536"/>
                <a:gd name="T9" fmla="*/ 0 w 21435"/>
                <a:gd name="T10" fmla="*/ 0 h 21600"/>
                <a:gd name="T11" fmla="*/ 21435 w 214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35" h="21600" fill="none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</a:path>
                <a:path w="21435" h="21600" stroke="0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64" name="Arc 54"/>
            <p:cNvSpPr>
              <a:spLocks/>
            </p:cNvSpPr>
            <p:nvPr/>
          </p:nvSpPr>
          <p:spPr bwMode="auto">
            <a:xfrm flipH="1">
              <a:off x="1941" y="1856"/>
              <a:ext cx="1060" cy="1638"/>
            </a:xfrm>
            <a:custGeom>
              <a:avLst/>
              <a:gdLst>
                <a:gd name="T0" fmla="*/ 0 w 19734"/>
                <a:gd name="T1" fmla="*/ 0 h 21600"/>
                <a:gd name="T2" fmla="*/ 1060 w 19734"/>
                <a:gd name="T3" fmla="*/ 972 h 21600"/>
                <a:gd name="T4" fmla="*/ 0 w 19734"/>
                <a:gd name="T5" fmla="*/ 1638 h 21600"/>
                <a:gd name="T6" fmla="*/ 0 60000 65536"/>
                <a:gd name="T7" fmla="*/ 0 60000 65536"/>
                <a:gd name="T8" fmla="*/ 0 60000 65536"/>
                <a:gd name="T9" fmla="*/ 0 w 19734"/>
                <a:gd name="T10" fmla="*/ 0 h 21600"/>
                <a:gd name="T11" fmla="*/ 19734 w 1973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34" h="21600" fill="none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</a:path>
                <a:path w="19734" h="21600" stroke="0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65" name="Arc 55"/>
            <p:cNvSpPr>
              <a:spLocks/>
            </p:cNvSpPr>
            <p:nvPr/>
          </p:nvSpPr>
          <p:spPr bwMode="auto">
            <a:xfrm flipV="1">
              <a:off x="777" y="2710"/>
              <a:ext cx="1164" cy="631"/>
            </a:xfrm>
            <a:custGeom>
              <a:avLst/>
              <a:gdLst>
                <a:gd name="T0" fmla="*/ 0 w 21435"/>
                <a:gd name="T1" fmla="*/ 0 h 21600"/>
                <a:gd name="T2" fmla="*/ 1164 w 21435"/>
                <a:gd name="T3" fmla="*/ 553 h 21600"/>
                <a:gd name="T4" fmla="*/ 0 w 21435"/>
                <a:gd name="T5" fmla="*/ 631 h 21600"/>
                <a:gd name="T6" fmla="*/ 0 60000 65536"/>
                <a:gd name="T7" fmla="*/ 0 60000 65536"/>
                <a:gd name="T8" fmla="*/ 0 60000 65536"/>
                <a:gd name="T9" fmla="*/ 0 w 21435"/>
                <a:gd name="T10" fmla="*/ 0 h 21600"/>
                <a:gd name="T11" fmla="*/ 21435 w 214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35" h="21600" fill="none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</a:path>
                <a:path w="21435" h="21600" stroke="0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66" name="Oval 56"/>
            <p:cNvSpPr>
              <a:spLocks noChangeArrowheads="1"/>
            </p:cNvSpPr>
            <p:nvPr/>
          </p:nvSpPr>
          <p:spPr bwMode="auto">
            <a:xfrm>
              <a:off x="1922" y="2634"/>
              <a:ext cx="2145" cy="471"/>
            </a:xfrm>
            <a:prstGeom prst="ellips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67" name="Oval 57"/>
            <p:cNvSpPr>
              <a:spLocks noChangeArrowheads="1"/>
            </p:cNvSpPr>
            <p:nvPr/>
          </p:nvSpPr>
          <p:spPr bwMode="auto">
            <a:xfrm>
              <a:off x="2202" y="2159"/>
              <a:ext cx="1600" cy="362"/>
            </a:xfrm>
            <a:prstGeom prst="ellips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68" name="Text Box 58"/>
            <p:cNvSpPr txBox="1">
              <a:spLocks noChangeArrowheads="1"/>
            </p:cNvSpPr>
            <p:nvPr/>
          </p:nvSpPr>
          <p:spPr bwMode="auto">
            <a:xfrm>
              <a:off x="2991" y="2901"/>
              <a:ext cx="404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endParaRPr kumimoji="1" lang="en-US" altLang="ja-JP" sz="2800" b="1">
                <a:ea typeface="ＭＳ Ｐゴシック" pitchFamily="50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Relative location of points within window</a:t>
            </a:r>
          </a:p>
          <a:p>
            <a:pPr eaLnBrk="1" hangingPunct="1"/>
            <a:r>
              <a:rPr lang="en-US" altLang="en-US" smtClean="0"/>
              <a:t>Edge effects</a:t>
            </a:r>
          </a:p>
          <a:p>
            <a:pPr eaLnBrk="1" hangingPunct="1"/>
            <a:r>
              <a:rPr lang="en-US" altLang="en-US" smtClean="0"/>
              <a:t>Window size</a:t>
            </a:r>
          </a:p>
          <a:p>
            <a:pPr eaLnBrk="1" hangingPunct="1"/>
            <a:endParaRPr lang="en-US" altLang="en-US" smtClean="0"/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auto">
          <a:xfrm>
            <a:off x="520700" y="3300413"/>
            <a:ext cx="8374063" cy="2243137"/>
          </a:xfrm>
          <a:prstGeom prst="parallelogram">
            <a:avLst>
              <a:gd name="adj" fmla="val 5781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 flipH="1">
            <a:off x="3581400" y="435133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 flipH="1">
            <a:off x="6632575" y="52165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 flipH="1">
            <a:off x="6518275" y="491966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 flipH="1" flipV="1">
            <a:off x="3479800" y="38227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 flipH="1">
            <a:off x="6962775" y="39116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auto">
          <a:xfrm flipH="1">
            <a:off x="1768475" y="45085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78" name="AutoShape 10"/>
          <p:cNvSpPr>
            <a:spLocks noChangeArrowheads="1"/>
          </p:cNvSpPr>
          <p:nvPr/>
        </p:nvSpPr>
        <p:spPr bwMode="auto">
          <a:xfrm flipH="1">
            <a:off x="2160588" y="458311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79" name="AutoShape 11"/>
          <p:cNvSpPr>
            <a:spLocks noChangeArrowheads="1"/>
          </p:cNvSpPr>
          <p:nvPr/>
        </p:nvSpPr>
        <p:spPr bwMode="auto">
          <a:xfrm flipH="1" flipV="1">
            <a:off x="3994150" y="387508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80" name="AutoShape 12"/>
          <p:cNvSpPr>
            <a:spLocks noChangeArrowheads="1"/>
          </p:cNvSpPr>
          <p:nvPr/>
        </p:nvSpPr>
        <p:spPr bwMode="auto">
          <a:xfrm flipH="1">
            <a:off x="6692900" y="36417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81" name="AutoShape 13"/>
          <p:cNvSpPr>
            <a:spLocks noChangeArrowheads="1"/>
          </p:cNvSpPr>
          <p:nvPr/>
        </p:nvSpPr>
        <p:spPr bwMode="auto">
          <a:xfrm flipH="1" flipV="1">
            <a:off x="2547938" y="35528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82" name="AutoShape 14"/>
          <p:cNvSpPr>
            <a:spLocks noChangeArrowheads="1"/>
          </p:cNvSpPr>
          <p:nvPr/>
        </p:nvSpPr>
        <p:spPr bwMode="auto">
          <a:xfrm flipH="1">
            <a:off x="7267575" y="443388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83" name="AutoShape 15"/>
          <p:cNvSpPr>
            <a:spLocks noChangeArrowheads="1"/>
          </p:cNvSpPr>
          <p:nvPr/>
        </p:nvSpPr>
        <p:spPr bwMode="auto">
          <a:xfrm flipH="1">
            <a:off x="7915275" y="35433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84" name="AutoShape 16"/>
          <p:cNvSpPr>
            <a:spLocks noChangeArrowheads="1"/>
          </p:cNvSpPr>
          <p:nvPr/>
        </p:nvSpPr>
        <p:spPr bwMode="auto">
          <a:xfrm flipH="1">
            <a:off x="6962775" y="484505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85" name="AutoShape 17"/>
          <p:cNvSpPr>
            <a:spLocks noChangeArrowheads="1"/>
          </p:cNvSpPr>
          <p:nvPr/>
        </p:nvSpPr>
        <p:spPr bwMode="auto">
          <a:xfrm flipH="1">
            <a:off x="6108700" y="375443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86" name="AutoShape 18"/>
          <p:cNvSpPr>
            <a:spLocks noChangeArrowheads="1"/>
          </p:cNvSpPr>
          <p:nvPr/>
        </p:nvSpPr>
        <p:spPr bwMode="auto">
          <a:xfrm rot="10800000" flipH="1">
            <a:off x="3460750" y="509587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87" name="AutoShape 19"/>
          <p:cNvSpPr>
            <a:spLocks noChangeArrowheads="1"/>
          </p:cNvSpPr>
          <p:nvPr/>
        </p:nvSpPr>
        <p:spPr bwMode="auto">
          <a:xfrm rot="10800000" flipH="1">
            <a:off x="1889125" y="515461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88" name="AutoShape 20"/>
          <p:cNvSpPr>
            <a:spLocks noChangeArrowheads="1"/>
          </p:cNvSpPr>
          <p:nvPr/>
        </p:nvSpPr>
        <p:spPr bwMode="auto">
          <a:xfrm rot="10800000" flipH="1">
            <a:off x="1139825" y="52546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89" name="AutoShape 21"/>
          <p:cNvSpPr>
            <a:spLocks noChangeArrowheads="1"/>
          </p:cNvSpPr>
          <p:nvPr/>
        </p:nvSpPr>
        <p:spPr bwMode="auto">
          <a:xfrm flipH="1">
            <a:off x="7088188" y="519906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90" name="AutoShape 22"/>
          <p:cNvSpPr>
            <a:spLocks noChangeArrowheads="1"/>
          </p:cNvSpPr>
          <p:nvPr/>
        </p:nvSpPr>
        <p:spPr bwMode="auto">
          <a:xfrm flipH="1">
            <a:off x="2039938" y="42767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91" name="AutoShape 23"/>
          <p:cNvSpPr>
            <a:spLocks noChangeArrowheads="1"/>
          </p:cNvSpPr>
          <p:nvPr/>
        </p:nvSpPr>
        <p:spPr bwMode="auto">
          <a:xfrm flipH="1">
            <a:off x="4332288" y="343217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92" name="AutoShape 24"/>
          <p:cNvSpPr>
            <a:spLocks noChangeArrowheads="1"/>
          </p:cNvSpPr>
          <p:nvPr/>
        </p:nvSpPr>
        <p:spPr bwMode="auto">
          <a:xfrm flipH="1">
            <a:off x="4294188" y="432117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93" name="AutoShape 25"/>
          <p:cNvSpPr>
            <a:spLocks noChangeArrowheads="1"/>
          </p:cNvSpPr>
          <p:nvPr/>
        </p:nvSpPr>
        <p:spPr bwMode="auto">
          <a:xfrm flipH="1">
            <a:off x="5281613" y="351631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94" name="AutoShape 26"/>
          <p:cNvSpPr>
            <a:spLocks noChangeArrowheads="1"/>
          </p:cNvSpPr>
          <p:nvPr/>
        </p:nvSpPr>
        <p:spPr bwMode="auto">
          <a:xfrm flipH="1">
            <a:off x="2805113" y="536575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95" name="AutoShape 27"/>
          <p:cNvSpPr>
            <a:spLocks noChangeArrowheads="1"/>
          </p:cNvSpPr>
          <p:nvPr/>
        </p:nvSpPr>
        <p:spPr bwMode="auto">
          <a:xfrm flipH="1">
            <a:off x="4618038" y="527367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96" name="AutoShape 28"/>
          <p:cNvSpPr>
            <a:spLocks noChangeArrowheads="1"/>
          </p:cNvSpPr>
          <p:nvPr/>
        </p:nvSpPr>
        <p:spPr bwMode="auto">
          <a:xfrm flipH="1">
            <a:off x="5402263" y="466407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97" name="AutoShape 29"/>
          <p:cNvSpPr>
            <a:spLocks noChangeArrowheads="1"/>
          </p:cNvSpPr>
          <p:nvPr/>
        </p:nvSpPr>
        <p:spPr bwMode="auto">
          <a:xfrm flipH="1">
            <a:off x="7396163" y="50387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98" name="AutoShape 30"/>
          <p:cNvSpPr>
            <a:spLocks noChangeArrowheads="1"/>
          </p:cNvSpPr>
          <p:nvPr/>
        </p:nvSpPr>
        <p:spPr bwMode="auto">
          <a:xfrm flipH="1">
            <a:off x="2925763" y="403066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99" name="AutoShape 31"/>
          <p:cNvSpPr>
            <a:spLocks noChangeArrowheads="1"/>
          </p:cNvSpPr>
          <p:nvPr/>
        </p:nvSpPr>
        <p:spPr bwMode="auto">
          <a:xfrm flipH="1">
            <a:off x="3814763" y="36798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800" name="AutoShape 32"/>
          <p:cNvSpPr>
            <a:spLocks noChangeArrowheads="1"/>
          </p:cNvSpPr>
          <p:nvPr/>
        </p:nvSpPr>
        <p:spPr bwMode="auto">
          <a:xfrm flipH="1">
            <a:off x="2668588" y="503555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801" name="AutoShape 33"/>
          <p:cNvSpPr>
            <a:spLocks noChangeArrowheads="1"/>
          </p:cNvSpPr>
          <p:nvPr/>
        </p:nvSpPr>
        <p:spPr bwMode="auto">
          <a:xfrm flipH="1">
            <a:off x="2684463" y="45085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802" name="AutoShape 34"/>
          <p:cNvSpPr>
            <a:spLocks noChangeArrowheads="1"/>
          </p:cNvSpPr>
          <p:nvPr/>
        </p:nvSpPr>
        <p:spPr bwMode="auto">
          <a:xfrm flipH="1">
            <a:off x="2547938" y="428148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803" name="AutoShape 35"/>
          <p:cNvSpPr>
            <a:spLocks noChangeArrowheads="1"/>
          </p:cNvSpPr>
          <p:nvPr/>
        </p:nvSpPr>
        <p:spPr bwMode="auto">
          <a:xfrm flipH="1">
            <a:off x="3605213" y="536098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804" name="AutoShape 36"/>
          <p:cNvSpPr>
            <a:spLocks noChangeArrowheads="1"/>
          </p:cNvSpPr>
          <p:nvPr/>
        </p:nvSpPr>
        <p:spPr bwMode="auto">
          <a:xfrm flipH="1">
            <a:off x="4738688" y="371633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32805" name="Group 37"/>
          <p:cNvGrpSpPr>
            <a:grpSpLocks/>
          </p:cNvGrpSpPr>
          <p:nvPr/>
        </p:nvGrpSpPr>
        <p:grpSpPr bwMode="auto">
          <a:xfrm>
            <a:off x="4329113" y="3833813"/>
            <a:ext cx="2043112" cy="1042987"/>
            <a:chOff x="767" y="1856"/>
            <a:chExt cx="4479" cy="2080"/>
          </a:xfrm>
        </p:grpSpPr>
        <p:sp>
          <p:nvSpPr>
            <p:cNvPr id="32818" name="Line 38"/>
            <p:cNvSpPr>
              <a:spLocks noChangeShapeType="1"/>
            </p:cNvSpPr>
            <p:nvPr/>
          </p:nvSpPr>
          <p:spPr bwMode="auto">
            <a:xfrm flipV="1">
              <a:off x="3007" y="1875"/>
              <a:ext cx="0" cy="147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9" name="AutoShape 39"/>
            <p:cNvSpPr>
              <a:spLocks noChangeArrowheads="1"/>
            </p:cNvSpPr>
            <p:nvPr/>
          </p:nvSpPr>
          <p:spPr bwMode="auto">
            <a:xfrm flipH="1">
              <a:off x="2916" y="3325"/>
              <a:ext cx="176" cy="72"/>
            </a:xfrm>
            <a:prstGeom prst="octagon">
              <a:avLst>
                <a:gd name="adj" fmla="val 36167"/>
              </a:avLst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20" name="Oval 40"/>
            <p:cNvSpPr>
              <a:spLocks noChangeArrowheads="1"/>
            </p:cNvSpPr>
            <p:nvPr/>
          </p:nvSpPr>
          <p:spPr bwMode="auto">
            <a:xfrm>
              <a:off x="767" y="2857"/>
              <a:ext cx="4479" cy="10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21" name="Arc 41"/>
            <p:cNvSpPr>
              <a:spLocks/>
            </p:cNvSpPr>
            <p:nvPr/>
          </p:nvSpPr>
          <p:spPr bwMode="auto">
            <a:xfrm>
              <a:off x="3004" y="1858"/>
              <a:ext cx="1060" cy="1638"/>
            </a:xfrm>
            <a:custGeom>
              <a:avLst/>
              <a:gdLst>
                <a:gd name="T0" fmla="*/ 0 w 19734"/>
                <a:gd name="T1" fmla="*/ 0 h 21600"/>
                <a:gd name="T2" fmla="*/ 1060 w 19734"/>
                <a:gd name="T3" fmla="*/ 972 h 21600"/>
                <a:gd name="T4" fmla="*/ 0 w 19734"/>
                <a:gd name="T5" fmla="*/ 1638 h 21600"/>
                <a:gd name="T6" fmla="*/ 0 60000 65536"/>
                <a:gd name="T7" fmla="*/ 0 60000 65536"/>
                <a:gd name="T8" fmla="*/ 0 60000 65536"/>
                <a:gd name="T9" fmla="*/ 0 w 19734"/>
                <a:gd name="T10" fmla="*/ 0 h 21600"/>
                <a:gd name="T11" fmla="*/ 19734 w 1973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34" h="21600" fill="none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</a:path>
                <a:path w="19734" h="21600" stroke="0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22" name="Arc 42"/>
            <p:cNvSpPr>
              <a:spLocks/>
            </p:cNvSpPr>
            <p:nvPr/>
          </p:nvSpPr>
          <p:spPr bwMode="auto">
            <a:xfrm flipH="1" flipV="1">
              <a:off x="4064" y="2713"/>
              <a:ext cx="1164" cy="629"/>
            </a:xfrm>
            <a:custGeom>
              <a:avLst/>
              <a:gdLst>
                <a:gd name="T0" fmla="*/ 0 w 21435"/>
                <a:gd name="T1" fmla="*/ 0 h 21600"/>
                <a:gd name="T2" fmla="*/ 1164 w 21435"/>
                <a:gd name="T3" fmla="*/ 552 h 21600"/>
                <a:gd name="T4" fmla="*/ 0 w 21435"/>
                <a:gd name="T5" fmla="*/ 629 h 21600"/>
                <a:gd name="T6" fmla="*/ 0 60000 65536"/>
                <a:gd name="T7" fmla="*/ 0 60000 65536"/>
                <a:gd name="T8" fmla="*/ 0 60000 65536"/>
                <a:gd name="T9" fmla="*/ 0 w 21435"/>
                <a:gd name="T10" fmla="*/ 0 h 21600"/>
                <a:gd name="T11" fmla="*/ 21435 w 214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35" h="21600" fill="none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</a:path>
                <a:path w="21435" h="21600" stroke="0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23" name="Arc 43"/>
            <p:cNvSpPr>
              <a:spLocks/>
            </p:cNvSpPr>
            <p:nvPr/>
          </p:nvSpPr>
          <p:spPr bwMode="auto">
            <a:xfrm flipH="1">
              <a:off x="1941" y="1856"/>
              <a:ext cx="1060" cy="1638"/>
            </a:xfrm>
            <a:custGeom>
              <a:avLst/>
              <a:gdLst>
                <a:gd name="T0" fmla="*/ 0 w 19734"/>
                <a:gd name="T1" fmla="*/ 0 h 21600"/>
                <a:gd name="T2" fmla="*/ 1060 w 19734"/>
                <a:gd name="T3" fmla="*/ 972 h 21600"/>
                <a:gd name="T4" fmla="*/ 0 w 19734"/>
                <a:gd name="T5" fmla="*/ 1638 h 21600"/>
                <a:gd name="T6" fmla="*/ 0 60000 65536"/>
                <a:gd name="T7" fmla="*/ 0 60000 65536"/>
                <a:gd name="T8" fmla="*/ 0 60000 65536"/>
                <a:gd name="T9" fmla="*/ 0 w 19734"/>
                <a:gd name="T10" fmla="*/ 0 h 21600"/>
                <a:gd name="T11" fmla="*/ 19734 w 1973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34" h="21600" fill="none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</a:path>
                <a:path w="19734" h="21600" stroke="0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24" name="Arc 44"/>
            <p:cNvSpPr>
              <a:spLocks/>
            </p:cNvSpPr>
            <p:nvPr/>
          </p:nvSpPr>
          <p:spPr bwMode="auto">
            <a:xfrm flipV="1">
              <a:off x="777" y="2710"/>
              <a:ext cx="1164" cy="631"/>
            </a:xfrm>
            <a:custGeom>
              <a:avLst/>
              <a:gdLst>
                <a:gd name="T0" fmla="*/ 0 w 21435"/>
                <a:gd name="T1" fmla="*/ 0 h 21600"/>
                <a:gd name="T2" fmla="*/ 1164 w 21435"/>
                <a:gd name="T3" fmla="*/ 553 h 21600"/>
                <a:gd name="T4" fmla="*/ 0 w 21435"/>
                <a:gd name="T5" fmla="*/ 631 h 21600"/>
                <a:gd name="T6" fmla="*/ 0 60000 65536"/>
                <a:gd name="T7" fmla="*/ 0 60000 65536"/>
                <a:gd name="T8" fmla="*/ 0 60000 65536"/>
                <a:gd name="T9" fmla="*/ 0 w 21435"/>
                <a:gd name="T10" fmla="*/ 0 h 21600"/>
                <a:gd name="T11" fmla="*/ 21435 w 214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35" h="21600" fill="none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</a:path>
                <a:path w="21435" h="21600" stroke="0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25" name="Oval 45"/>
            <p:cNvSpPr>
              <a:spLocks noChangeArrowheads="1"/>
            </p:cNvSpPr>
            <p:nvPr/>
          </p:nvSpPr>
          <p:spPr bwMode="auto">
            <a:xfrm>
              <a:off x="1922" y="2634"/>
              <a:ext cx="2145" cy="471"/>
            </a:xfrm>
            <a:prstGeom prst="ellips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26" name="Oval 46"/>
            <p:cNvSpPr>
              <a:spLocks noChangeArrowheads="1"/>
            </p:cNvSpPr>
            <p:nvPr/>
          </p:nvSpPr>
          <p:spPr bwMode="auto">
            <a:xfrm>
              <a:off x="2202" y="2159"/>
              <a:ext cx="1600" cy="362"/>
            </a:xfrm>
            <a:prstGeom prst="ellips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27" name="Text Box 47"/>
            <p:cNvSpPr txBox="1">
              <a:spLocks noChangeArrowheads="1"/>
            </p:cNvSpPr>
            <p:nvPr/>
          </p:nvSpPr>
          <p:spPr bwMode="auto">
            <a:xfrm>
              <a:off x="2991" y="2901"/>
              <a:ext cx="404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endParaRPr kumimoji="1" lang="en-US" altLang="ja-JP" sz="2800" b="1">
                <a:ea typeface="ＭＳ Ｐゴシック" pitchFamily="50" charset="-128"/>
              </a:endParaRPr>
            </a:p>
          </p:txBody>
        </p:sp>
      </p:grpSp>
      <p:grpSp>
        <p:nvGrpSpPr>
          <p:cNvPr id="32806" name="Group 48"/>
          <p:cNvGrpSpPr>
            <a:grpSpLocks/>
          </p:cNvGrpSpPr>
          <p:nvPr/>
        </p:nvGrpSpPr>
        <p:grpSpPr bwMode="auto">
          <a:xfrm>
            <a:off x="555625" y="3729038"/>
            <a:ext cx="2043113" cy="1042987"/>
            <a:chOff x="767" y="1856"/>
            <a:chExt cx="4479" cy="2080"/>
          </a:xfrm>
        </p:grpSpPr>
        <p:sp>
          <p:nvSpPr>
            <p:cNvPr id="32808" name="Line 49"/>
            <p:cNvSpPr>
              <a:spLocks noChangeShapeType="1"/>
            </p:cNvSpPr>
            <p:nvPr/>
          </p:nvSpPr>
          <p:spPr bwMode="auto">
            <a:xfrm flipV="1">
              <a:off x="3007" y="1875"/>
              <a:ext cx="0" cy="147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9" name="AutoShape 50"/>
            <p:cNvSpPr>
              <a:spLocks noChangeArrowheads="1"/>
            </p:cNvSpPr>
            <p:nvPr/>
          </p:nvSpPr>
          <p:spPr bwMode="auto">
            <a:xfrm flipH="1">
              <a:off x="2916" y="3325"/>
              <a:ext cx="176" cy="72"/>
            </a:xfrm>
            <a:prstGeom prst="octagon">
              <a:avLst>
                <a:gd name="adj" fmla="val 36167"/>
              </a:avLst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10" name="Oval 51"/>
            <p:cNvSpPr>
              <a:spLocks noChangeArrowheads="1"/>
            </p:cNvSpPr>
            <p:nvPr/>
          </p:nvSpPr>
          <p:spPr bwMode="auto">
            <a:xfrm>
              <a:off x="767" y="2857"/>
              <a:ext cx="4479" cy="10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11" name="Arc 52"/>
            <p:cNvSpPr>
              <a:spLocks/>
            </p:cNvSpPr>
            <p:nvPr/>
          </p:nvSpPr>
          <p:spPr bwMode="auto">
            <a:xfrm>
              <a:off x="3004" y="1858"/>
              <a:ext cx="1060" cy="1638"/>
            </a:xfrm>
            <a:custGeom>
              <a:avLst/>
              <a:gdLst>
                <a:gd name="T0" fmla="*/ 0 w 19734"/>
                <a:gd name="T1" fmla="*/ 0 h 21600"/>
                <a:gd name="T2" fmla="*/ 1060 w 19734"/>
                <a:gd name="T3" fmla="*/ 972 h 21600"/>
                <a:gd name="T4" fmla="*/ 0 w 19734"/>
                <a:gd name="T5" fmla="*/ 1638 h 21600"/>
                <a:gd name="T6" fmla="*/ 0 60000 65536"/>
                <a:gd name="T7" fmla="*/ 0 60000 65536"/>
                <a:gd name="T8" fmla="*/ 0 60000 65536"/>
                <a:gd name="T9" fmla="*/ 0 w 19734"/>
                <a:gd name="T10" fmla="*/ 0 h 21600"/>
                <a:gd name="T11" fmla="*/ 19734 w 1973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34" h="21600" fill="none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</a:path>
                <a:path w="19734" h="21600" stroke="0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12" name="Arc 53"/>
            <p:cNvSpPr>
              <a:spLocks/>
            </p:cNvSpPr>
            <p:nvPr/>
          </p:nvSpPr>
          <p:spPr bwMode="auto">
            <a:xfrm flipH="1" flipV="1">
              <a:off x="4064" y="2713"/>
              <a:ext cx="1164" cy="629"/>
            </a:xfrm>
            <a:custGeom>
              <a:avLst/>
              <a:gdLst>
                <a:gd name="T0" fmla="*/ 0 w 21435"/>
                <a:gd name="T1" fmla="*/ 0 h 21600"/>
                <a:gd name="T2" fmla="*/ 1164 w 21435"/>
                <a:gd name="T3" fmla="*/ 552 h 21600"/>
                <a:gd name="T4" fmla="*/ 0 w 21435"/>
                <a:gd name="T5" fmla="*/ 629 h 21600"/>
                <a:gd name="T6" fmla="*/ 0 60000 65536"/>
                <a:gd name="T7" fmla="*/ 0 60000 65536"/>
                <a:gd name="T8" fmla="*/ 0 60000 65536"/>
                <a:gd name="T9" fmla="*/ 0 w 21435"/>
                <a:gd name="T10" fmla="*/ 0 h 21600"/>
                <a:gd name="T11" fmla="*/ 21435 w 214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35" h="21600" fill="none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</a:path>
                <a:path w="21435" h="21600" stroke="0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13" name="Arc 54"/>
            <p:cNvSpPr>
              <a:spLocks/>
            </p:cNvSpPr>
            <p:nvPr/>
          </p:nvSpPr>
          <p:spPr bwMode="auto">
            <a:xfrm flipH="1">
              <a:off x="1941" y="1856"/>
              <a:ext cx="1060" cy="1638"/>
            </a:xfrm>
            <a:custGeom>
              <a:avLst/>
              <a:gdLst>
                <a:gd name="T0" fmla="*/ 0 w 19734"/>
                <a:gd name="T1" fmla="*/ 0 h 21600"/>
                <a:gd name="T2" fmla="*/ 1060 w 19734"/>
                <a:gd name="T3" fmla="*/ 972 h 21600"/>
                <a:gd name="T4" fmla="*/ 0 w 19734"/>
                <a:gd name="T5" fmla="*/ 1638 h 21600"/>
                <a:gd name="T6" fmla="*/ 0 60000 65536"/>
                <a:gd name="T7" fmla="*/ 0 60000 65536"/>
                <a:gd name="T8" fmla="*/ 0 60000 65536"/>
                <a:gd name="T9" fmla="*/ 0 w 19734"/>
                <a:gd name="T10" fmla="*/ 0 h 21600"/>
                <a:gd name="T11" fmla="*/ 19734 w 1973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34" h="21600" fill="none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</a:path>
                <a:path w="19734" h="21600" stroke="0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14" name="Arc 55"/>
            <p:cNvSpPr>
              <a:spLocks/>
            </p:cNvSpPr>
            <p:nvPr/>
          </p:nvSpPr>
          <p:spPr bwMode="auto">
            <a:xfrm flipV="1">
              <a:off x="777" y="2710"/>
              <a:ext cx="1164" cy="631"/>
            </a:xfrm>
            <a:custGeom>
              <a:avLst/>
              <a:gdLst>
                <a:gd name="T0" fmla="*/ 0 w 21435"/>
                <a:gd name="T1" fmla="*/ 0 h 21600"/>
                <a:gd name="T2" fmla="*/ 1164 w 21435"/>
                <a:gd name="T3" fmla="*/ 553 h 21600"/>
                <a:gd name="T4" fmla="*/ 0 w 21435"/>
                <a:gd name="T5" fmla="*/ 631 h 21600"/>
                <a:gd name="T6" fmla="*/ 0 60000 65536"/>
                <a:gd name="T7" fmla="*/ 0 60000 65536"/>
                <a:gd name="T8" fmla="*/ 0 60000 65536"/>
                <a:gd name="T9" fmla="*/ 0 w 21435"/>
                <a:gd name="T10" fmla="*/ 0 h 21600"/>
                <a:gd name="T11" fmla="*/ 21435 w 214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35" h="21600" fill="none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</a:path>
                <a:path w="21435" h="21600" stroke="0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15" name="Oval 56"/>
            <p:cNvSpPr>
              <a:spLocks noChangeArrowheads="1"/>
            </p:cNvSpPr>
            <p:nvPr/>
          </p:nvSpPr>
          <p:spPr bwMode="auto">
            <a:xfrm>
              <a:off x="1922" y="2634"/>
              <a:ext cx="2145" cy="471"/>
            </a:xfrm>
            <a:prstGeom prst="ellips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16" name="Oval 57"/>
            <p:cNvSpPr>
              <a:spLocks noChangeArrowheads="1"/>
            </p:cNvSpPr>
            <p:nvPr/>
          </p:nvSpPr>
          <p:spPr bwMode="auto">
            <a:xfrm>
              <a:off x="2202" y="2159"/>
              <a:ext cx="1600" cy="362"/>
            </a:xfrm>
            <a:prstGeom prst="ellips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17" name="Text Box 58"/>
            <p:cNvSpPr txBox="1">
              <a:spLocks noChangeArrowheads="1"/>
            </p:cNvSpPr>
            <p:nvPr/>
          </p:nvSpPr>
          <p:spPr bwMode="auto">
            <a:xfrm>
              <a:off x="2991" y="2901"/>
              <a:ext cx="404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endParaRPr kumimoji="1" lang="en-US" altLang="ja-JP" sz="2800" b="1">
                <a:ea typeface="ＭＳ Ｐゴシック" pitchFamily="50" charset="-128"/>
              </a:endParaRPr>
            </a:p>
          </p:txBody>
        </p:sp>
      </p:grpSp>
      <p:sp>
        <p:nvSpPr>
          <p:cNvPr id="32807" name="Rectangle 5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Edge effects?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sp>
        <p:nvSpPr>
          <p:cNvPr id="3077" name="Rectangle 5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Edge correction</a:t>
            </a:r>
          </a:p>
        </p:txBody>
      </p:sp>
      <p:graphicFrame>
        <p:nvGraphicFramePr>
          <p:cNvPr id="3074" name="Object 60"/>
          <p:cNvGraphicFramePr>
            <a:graphicFrameLocks noChangeAspect="1"/>
          </p:cNvGraphicFramePr>
          <p:nvPr/>
        </p:nvGraphicFramePr>
        <p:xfrm>
          <a:off x="1382713" y="2524125"/>
          <a:ext cx="657860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4" imgW="1879560" imgH="444240" progId="Equation.DSMT4">
                  <p:embed/>
                </p:oleObj>
              </mc:Choice>
              <mc:Fallback>
                <p:oleObj name="Equation" r:id="rId4" imgW="1879560" imgH="44424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2524125"/>
                        <a:ext cx="6578600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1"/>
          <p:cNvGraphicFramePr>
            <a:graphicFrameLocks noChangeAspect="1"/>
          </p:cNvGraphicFramePr>
          <p:nvPr/>
        </p:nvGraphicFramePr>
        <p:xfrm>
          <a:off x="1973263" y="4476750"/>
          <a:ext cx="55562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6" imgW="1587240" imgH="457200" progId="Equation.DSMT4">
                  <p:embed/>
                </p:oleObj>
              </mc:Choice>
              <mc:Fallback>
                <p:oleObj name="Equation" r:id="rId6" imgW="1587240" imgH="45720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4476750"/>
                        <a:ext cx="55562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Line 62"/>
          <p:cNvSpPr>
            <a:spLocks noChangeShapeType="1"/>
          </p:cNvSpPr>
          <p:nvPr/>
        </p:nvSpPr>
        <p:spPr bwMode="auto">
          <a:xfrm flipV="1">
            <a:off x="3713163" y="6269038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Text Box 63"/>
          <p:cNvSpPr txBox="1">
            <a:spLocks noChangeArrowheads="1"/>
          </p:cNvSpPr>
          <p:nvPr/>
        </p:nvSpPr>
        <p:spPr bwMode="auto">
          <a:xfrm>
            <a:off x="3541713" y="6389688"/>
            <a:ext cx="4000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/>
              <a:t>Volume of kernel that is within </a:t>
            </a:r>
            <a:r>
              <a:rPr lang="en-US" altLang="en-US">
                <a:latin typeface="Lucida Calligraphy" pitchFamily="66" charset="0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Window size?</a:t>
            </a:r>
          </a:p>
          <a:p>
            <a:pPr lvl="1" eaLnBrk="1" hangingPunct="1"/>
            <a:r>
              <a:rPr lang="en-US" altLang="en-US" smtClean="0"/>
              <a:t>Visualization and exploration</a:t>
            </a:r>
          </a:p>
          <a:p>
            <a:pPr lvl="1" eaLnBrk="1" hangingPunct="1"/>
            <a:r>
              <a:rPr lang="en-US" altLang="en-US" smtClean="0"/>
              <a:t>Distribution of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10" descr="~AUT00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38" y="2579688"/>
            <a:ext cx="3957637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7" name="Picture 11" descr="~AUT00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50" y="2614613"/>
            <a:ext cx="3933825" cy="396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393825"/>
            <a:ext cx="7313612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Example: Volcanic craters in Uganda (</a:t>
            </a:r>
            <a:r>
              <a:rPr lang="en-US" altLang="en-US" smtClean="0">
                <a:latin typeface="Symbol" pitchFamily="18" charset="2"/>
              </a:rPr>
              <a:t>t</a:t>
            </a:r>
            <a:r>
              <a:rPr lang="en-US" altLang="en-US" smtClean="0"/>
              <a:t>=100)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098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35138" y="6210300"/>
              <a:ext cx="30162" cy="14288"/>
            </p14:xfrm>
          </p:contentPart>
        </mc:Choice>
        <mc:Fallback>
          <p:pic>
            <p:nvPicPr>
              <p:cNvPr id="4098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14671" y="6188685"/>
                <a:ext cx="63556" cy="4799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7" descr="~AUT00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3" y="2579688"/>
            <a:ext cx="3890962" cy="394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pic>
        <p:nvPicPr>
          <p:cNvPr id="115717" name="Picture 5" descr="~AUT00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63" y="2574925"/>
            <a:ext cx="3875087" cy="391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370013" y="1393825"/>
            <a:ext cx="7313612" cy="41148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Example: Volcanic craters in Uganda (</a:t>
            </a:r>
            <a:r>
              <a:rPr lang="en-US" altLang="en-US" smtClean="0">
                <a:latin typeface="Symbol" pitchFamily="18" charset="2"/>
              </a:rPr>
              <a:t>t</a:t>
            </a:r>
            <a:r>
              <a:rPr lang="en-US" altLang="en-US" smtClean="0"/>
              <a:t>=220)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7" descr="~AUT00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38" y="2579688"/>
            <a:ext cx="3957637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pic>
        <p:nvPicPr>
          <p:cNvPr id="114697" name="Picture 9" descr="~AUT00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616200"/>
            <a:ext cx="39370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370013" y="1393825"/>
            <a:ext cx="7313612" cy="41148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Example: Volcanic craters in Uganda (</a:t>
            </a:r>
            <a:r>
              <a:rPr lang="en-US" altLang="en-US" smtClean="0">
                <a:latin typeface="Symbol" pitchFamily="18" charset="2"/>
              </a:rPr>
              <a:t>t</a:t>
            </a:r>
            <a:r>
              <a:rPr lang="en-US" altLang="en-US" smtClean="0"/>
              <a:t>=500)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Last session: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501775"/>
            <a:ext cx="7313612" cy="4992688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Point Pattern Analysis I &amp; II</a:t>
            </a:r>
          </a:p>
          <a:p>
            <a:pPr lvl="1" algn="just" eaLnBrk="1" hangingPunct="1"/>
            <a:r>
              <a:rPr lang="en-US" altLang="en-US" smtClean="0">
                <a:solidFill>
                  <a:srgbClr val="C0C0C0"/>
                </a:solidFill>
              </a:rPr>
              <a:t>Definitions</a:t>
            </a:r>
          </a:p>
          <a:p>
            <a:pPr lvl="1" algn="just" eaLnBrk="1" hangingPunct="1"/>
            <a:r>
              <a:rPr lang="en-US" altLang="en-US" smtClean="0">
                <a:solidFill>
                  <a:srgbClr val="C0C0C0"/>
                </a:solidFill>
              </a:rPr>
              <a:t>First and Second Order Properties</a:t>
            </a:r>
          </a:p>
          <a:p>
            <a:pPr lvl="1" algn="just" eaLnBrk="1" hangingPunct="1"/>
            <a:r>
              <a:rPr lang="en-US" altLang="en-US" smtClean="0">
                <a:solidFill>
                  <a:srgbClr val="C0C0C0"/>
                </a:solidFill>
              </a:rPr>
              <a:t>Visualizing Point Patterns</a:t>
            </a:r>
          </a:p>
          <a:p>
            <a:pPr lvl="1" algn="just" eaLnBrk="1" hangingPunct="1"/>
            <a:r>
              <a:rPr lang="en-US" altLang="en-US" smtClean="0">
                <a:solidFill>
                  <a:srgbClr val="C0C0C0"/>
                </a:solidFill>
              </a:rPr>
              <a:t>Exploring Point Patterns</a:t>
            </a:r>
          </a:p>
          <a:p>
            <a:pPr lvl="2" algn="just" eaLnBrk="1" hangingPunct="1"/>
            <a:r>
              <a:rPr lang="en-US" altLang="en-US" smtClean="0">
                <a:solidFill>
                  <a:srgbClr val="C0C0C0"/>
                </a:solidFill>
              </a:rPr>
              <a:t>Quadrat analysis</a:t>
            </a:r>
          </a:p>
          <a:p>
            <a:pPr lvl="2" algn="just" eaLnBrk="1" hangingPunct="1"/>
            <a:r>
              <a:rPr lang="en-US" altLang="en-US" smtClean="0"/>
              <a:t>Kernel Estimation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Window size (Visualization and exploration)</a:t>
            </a:r>
          </a:p>
          <a:p>
            <a:pPr lvl="1" eaLnBrk="1" hangingPunct="1"/>
            <a:r>
              <a:rPr lang="en-US" altLang="en-US" smtClean="0"/>
              <a:t>Rule of thumb (for </a:t>
            </a:r>
            <a:r>
              <a:rPr lang="en-US" altLang="en-US" smtClean="0">
                <a:latin typeface="Lucida Calligraphy" pitchFamily="66" charset="0"/>
              </a:rPr>
              <a:t>R</a:t>
            </a:r>
            <a:r>
              <a:rPr lang="en-US" altLang="en-US" smtClean="0"/>
              <a:t> square unit)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mtClean="0"/>
              <a:t>	(This must be scaled appropriately)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3032125" y="3830638"/>
          <a:ext cx="27114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4" imgW="774360" imgH="203040" progId="Equation.DSMT4">
                  <p:embed/>
                </p:oleObj>
              </mc:Choice>
              <mc:Fallback>
                <p:oleObj name="Equation" r:id="rId4" imgW="7743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3830638"/>
                        <a:ext cx="27114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70013" y="1393825"/>
            <a:ext cx="7313612" cy="41148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Window size</a:t>
            </a:r>
          </a:p>
        </p:txBody>
      </p:sp>
      <p:sp>
        <p:nvSpPr>
          <p:cNvPr id="36868" name="Oval 6"/>
          <p:cNvSpPr>
            <a:spLocks noChangeArrowheads="1"/>
          </p:cNvSpPr>
          <p:nvPr/>
        </p:nvSpPr>
        <p:spPr bwMode="auto">
          <a:xfrm>
            <a:off x="4467225" y="42799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69" name="Oval 7"/>
          <p:cNvSpPr>
            <a:spLocks noChangeArrowheads="1"/>
          </p:cNvSpPr>
          <p:nvPr/>
        </p:nvSpPr>
        <p:spPr bwMode="auto">
          <a:xfrm>
            <a:off x="4056063" y="35131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70" name="Oval 8"/>
          <p:cNvSpPr>
            <a:spLocks noChangeArrowheads="1"/>
          </p:cNvSpPr>
          <p:nvPr/>
        </p:nvSpPr>
        <p:spPr bwMode="auto">
          <a:xfrm>
            <a:off x="3587750" y="279241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71" name="Oval 9"/>
          <p:cNvSpPr>
            <a:spLocks noChangeArrowheads="1"/>
          </p:cNvSpPr>
          <p:nvPr/>
        </p:nvSpPr>
        <p:spPr bwMode="auto">
          <a:xfrm>
            <a:off x="6237288" y="31638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72" name="Oval 10"/>
          <p:cNvSpPr>
            <a:spLocks noChangeArrowheads="1"/>
          </p:cNvSpPr>
          <p:nvPr/>
        </p:nvSpPr>
        <p:spPr bwMode="auto">
          <a:xfrm>
            <a:off x="4541838" y="44926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73" name="Oval 11"/>
          <p:cNvSpPr>
            <a:spLocks noChangeArrowheads="1"/>
          </p:cNvSpPr>
          <p:nvPr/>
        </p:nvSpPr>
        <p:spPr bwMode="auto">
          <a:xfrm>
            <a:off x="4406900" y="341312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74" name="Oval 12"/>
          <p:cNvSpPr>
            <a:spLocks noChangeArrowheads="1"/>
          </p:cNvSpPr>
          <p:nvPr/>
        </p:nvSpPr>
        <p:spPr bwMode="auto">
          <a:xfrm>
            <a:off x="6178550" y="39417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75" name="Oval 13"/>
          <p:cNvSpPr>
            <a:spLocks noChangeArrowheads="1"/>
          </p:cNvSpPr>
          <p:nvPr/>
        </p:nvSpPr>
        <p:spPr bwMode="auto">
          <a:xfrm>
            <a:off x="4184650" y="42481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76" name="Oval 14"/>
          <p:cNvSpPr>
            <a:spLocks noChangeArrowheads="1"/>
          </p:cNvSpPr>
          <p:nvPr/>
        </p:nvSpPr>
        <p:spPr bwMode="auto">
          <a:xfrm>
            <a:off x="4689475" y="375602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77" name="Oval 15"/>
          <p:cNvSpPr>
            <a:spLocks noChangeArrowheads="1"/>
          </p:cNvSpPr>
          <p:nvPr/>
        </p:nvSpPr>
        <p:spPr bwMode="auto">
          <a:xfrm>
            <a:off x="3676650" y="39020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78" name="Oval 16"/>
          <p:cNvSpPr>
            <a:spLocks noChangeArrowheads="1"/>
          </p:cNvSpPr>
          <p:nvPr/>
        </p:nvSpPr>
        <p:spPr bwMode="auto">
          <a:xfrm>
            <a:off x="2951163" y="30130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79" name="Oval 17"/>
          <p:cNvSpPr>
            <a:spLocks noChangeArrowheads="1"/>
          </p:cNvSpPr>
          <p:nvPr/>
        </p:nvSpPr>
        <p:spPr bwMode="auto">
          <a:xfrm>
            <a:off x="4927600" y="353377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80" name="Oval 18"/>
          <p:cNvSpPr>
            <a:spLocks noChangeArrowheads="1"/>
          </p:cNvSpPr>
          <p:nvPr/>
        </p:nvSpPr>
        <p:spPr bwMode="auto">
          <a:xfrm>
            <a:off x="4318000" y="40640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81" name="Oval 19"/>
          <p:cNvSpPr>
            <a:spLocks noChangeArrowheads="1"/>
          </p:cNvSpPr>
          <p:nvPr/>
        </p:nvSpPr>
        <p:spPr bwMode="auto">
          <a:xfrm>
            <a:off x="2706688" y="26177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82" name="Oval 20"/>
          <p:cNvSpPr>
            <a:spLocks noChangeArrowheads="1"/>
          </p:cNvSpPr>
          <p:nvPr/>
        </p:nvSpPr>
        <p:spPr bwMode="auto">
          <a:xfrm>
            <a:off x="4856163" y="4359275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83" name="Oval 21"/>
          <p:cNvSpPr>
            <a:spLocks noChangeArrowheads="1"/>
          </p:cNvSpPr>
          <p:nvPr/>
        </p:nvSpPr>
        <p:spPr bwMode="auto">
          <a:xfrm>
            <a:off x="2979738" y="34131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84" name="Oval 22"/>
          <p:cNvSpPr>
            <a:spLocks noChangeArrowheads="1"/>
          </p:cNvSpPr>
          <p:nvPr/>
        </p:nvSpPr>
        <p:spPr bwMode="auto">
          <a:xfrm>
            <a:off x="4097338" y="38338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85" name="Oval 23"/>
          <p:cNvSpPr>
            <a:spLocks noChangeArrowheads="1"/>
          </p:cNvSpPr>
          <p:nvPr/>
        </p:nvSpPr>
        <p:spPr bwMode="auto">
          <a:xfrm>
            <a:off x="5080000" y="291147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86" name="Oval 24"/>
          <p:cNvSpPr>
            <a:spLocks noChangeArrowheads="1"/>
          </p:cNvSpPr>
          <p:nvPr/>
        </p:nvSpPr>
        <p:spPr bwMode="auto">
          <a:xfrm>
            <a:off x="5880100" y="27495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87" name="Oval 25"/>
          <p:cNvSpPr>
            <a:spLocks noChangeArrowheads="1"/>
          </p:cNvSpPr>
          <p:nvPr/>
        </p:nvSpPr>
        <p:spPr bwMode="auto">
          <a:xfrm>
            <a:off x="4206875" y="45243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88" name="Oval 26"/>
          <p:cNvSpPr>
            <a:spLocks noChangeArrowheads="1"/>
          </p:cNvSpPr>
          <p:nvPr/>
        </p:nvSpPr>
        <p:spPr bwMode="auto">
          <a:xfrm>
            <a:off x="3890963" y="441325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89" name="Oval 27"/>
          <p:cNvSpPr>
            <a:spLocks noChangeArrowheads="1"/>
          </p:cNvSpPr>
          <p:nvPr/>
        </p:nvSpPr>
        <p:spPr bwMode="auto">
          <a:xfrm>
            <a:off x="4418013" y="39322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90" name="Oval 28"/>
          <p:cNvSpPr>
            <a:spLocks noChangeArrowheads="1"/>
          </p:cNvSpPr>
          <p:nvPr/>
        </p:nvSpPr>
        <p:spPr bwMode="auto">
          <a:xfrm>
            <a:off x="4965700" y="39354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91" name="Oval 29"/>
          <p:cNvSpPr>
            <a:spLocks noChangeArrowheads="1"/>
          </p:cNvSpPr>
          <p:nvPr/>
        </p:nvSpPr>
        <p:spPr bwMode="auto">
          <a:xfrm>
            <a:off x="5495925" y="349091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92" name="Oval 30"/>
          <p:cNvSpPr>
            <a:spLocks noChangeArrowheads="1"/>
          </p:cNvSpPr>
          <p:nvPr/>
        </p:nvSpPr>
        <p:spPr bwMode="auto">
          <a:xfrm>
            <a:off x="3427413" y="54149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93" name="Oval 31"/>
          <p:cNvSpPr>
            <a:spLocks noChangeArrowheads="1"/>
          </p:cNvSpPr>
          <p:nvPr/>
        </p:nvSpPr>
        <p:spPr bwMode="auto">
          <a:xfrm>
            <a:off x="3114675" y="470535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94" name="Oval 32"/>
          <p:cNvSpPr>
            <a:spLocks noChangeArrowheads="1"/>
          </p:cNvSpPr>
          <p:nvPr/>
        </p:nvSpPr>
        <p:spPr bwMode="auto">
          <a:xfrm>
            <a:off x="3971925" y="408622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95" name="Oval 33"/>
          <p:cNvSpPr>
            <a:spLocks noChangeArrowheads="1"/>
          </p:cNvSpPr>
          <p:nvPr/>
        </p:nvSpPr>
        <p:spPr bwMode="auto">
          <a:xfrm>
            <a:off x="4046538" y="52863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96" name="Oval 34"/>
          <p:cNvSpPr>
            <a:spLocks noChangeArrowheads="1"/>
          </p:cNvSpPr>
          <p:nvPr/>
        </p:nvSpPr>
        <p:spPr bwMode="auto">
          <a:xfrm>
            <a:off x="2827338" y="54324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97" name="Oval 35"/>
          <p:cNvSpPr>
            <a:spLocks noChangeArrowheads="1"/>
          </p:cNvSpPr>
          <p:nvPr/>
        </p:nvSpPr>
        <p:spPr bwMode="auto">
          <a:xfrm>
            <a:off x="6067425" y="46577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98" name="Oval 36"/>
          <p:cNvSpPr>
            <a:spLocks noChangeArrowheads="1"/>
          </p:cNvSpPr>
          <p:nvPr/>
        </p:nvSpPr>
        <p:spPr bwMode="auto">
          <a:xfrm>
            <a:off x="6296025" y="54498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99" name="Oval 37"/>
          <p:cNvSpPr>
            <a:spLocks noChangeArrowheads="1"/>
          </p:cNvSpPr>
          <p:nvPr/>
        </p:nvSpPr>
        <p:spPr bwMode="auto">
          <a:xfrm>
            <a:off x="5027613" y="54657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00" name="Oval 38"/>
          <p:cNvSpPr>
            <a:spLocks noChangeArrowheads="1"/>
          </p:cNvSpPr>
          <p:nvPr/>
        </p:nvSpPr>
        <p:spPr bwMode="auto">
          <a:xfrm>
            <a:off x="4675188" y="4068763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01" name="Oval 39"/>
          <p:cNvSpPr>
            <a:spLocks noChangeArrowheads="1"/>
          </p:cNvSpPr>
          <p:nvPr/>
        </p:nvSpPr>
        <p:spPr bwMode="auto">
          <a:xfrm>
            <a:off x="5557838" y="46307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02" name="Oval 40"/>
          <p:cNvSpPr>
            <a:spLocks noChangeArrowheads="1"/>
          </p:cNvSpPr>
          <p:nvPr/>
        </p:nvSpPr>
        <p:spPr bwMode="auto">
          <a:xfrm>
            <a:off x="5564188" y="54244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03" name="Oval 41"/>
          <p:cNvSpPr>
            <a:spLocks noChangeArrowheads="1"/>
          </p:cNvSpPr>
          <p:nvPr/>
        </p:nvSpPr>
        <p:spPr bwMode="auto">
          <a:xfrm>
            <a:off x="5956300" y="512445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04" name="Oval 42"/>
          <p:cNvSpPr>
            <a:spLocks noChangeArrowheads="1"/>
          </p:cNvSpPr>
          <p:nvPr/>
        </p:nvSpPr>
        <p:spPr bwMode="auto">
          <a:xfrm>
            <a:off x="5129213" y="42354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05" name="Oval 43"/>
          <p:cNvSpPr>
            <a:spLocks noChangeArrowheads="1"/>
          </p:cNvSpPr>
          <p:nvPr/>
        </p:nvSpPr>
        <p:spPr bwMode="auto">
          <a:xfrm>
            <a:off x="4824413" y="49403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06" name="Rectangle 52"/>
          <p:cNvSpPr>
            <a:spLocks noChangeArrowheads="1"/>
          </p:cNvSpPr>
          <p:nvPr/>
        </p:nvSpPr>
        <p:spPr bwMode="auto">
          <a:xfrm>
            <a:off x="2597150" y="2497138"/>
            <a:ext cx="3919538" cy="3195637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393825"/>
            <a:ext cx="7313612" cy="41148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Adaptive kernel bandwidths</a:t>
            </a: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520700" y="3300413"/>
            <a:ext cx="8374063" cy="2243137"/>
          </a:xfrm>
          <a:prstGeom prst="parallelogram">
            <a:avLst>
              <a:gd name="adj" fmla="val 5781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 flipH="1">
            <a:off x="4033838" y="43402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 flipH="1">
            <a:off x="5521325" y="504031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 flipH="1">
            <a:off x="4546600" y="47212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 flipH="1" flipV="1">
            <a:off x="3479800" y="38227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897" name="AutoShape 9"/>
          <p:cNvSpPr>
            <a:spLocks noChangeArrowheads="1"/>
          </p:cNvSpPr>
          <p:nvPr/>
        </p:nvSpPr>
        <p:spPr bwMode="auto">
          <a:xfrm flipH="1">
            <a:off x="6323013" y="41656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898" name="AutoShape 10"/>
          <p:cNvSpPr>
            <a:spLocks noChangeArrowheads="1"/>
          </p:cNvSpPr>
          <p:nvPr/>
        </p:nvSpPr>
        <p:spPr bwMode="auto">
          <a:xfrm flipH="1">
            <a:off x="1768475" y="45085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899" name="AutoShape 11"/>
          <p:cNvSpPr>
            <a:spLocks noChangeArrowheads="1"/>
          </p:cNvSpPr>
          <p:nvPr/>
        </p:nvSpPr>
        <p:spPr bwMode="auto">
          <a:xfrm flipH="1">
            <a:off x="2854325" y="480218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00" name="AutoShape 12"/>
          <p:cNvSpPr>
            <a:spLocks noChangeArrowheads="1"/>
          </p:cNvSpPr>
          <p:nvPr/>
        </p:nvSpPr>
        <p:spPr bwMode="auto">
          <a:xfrm flipH="1" flipV="1">
            <a:off x="4170363" y="409416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01" name="AutoShape 13"/>
          <p:cNvSpPr>
            <a:spLocks noChangeArrowheads="1"/>
          </p:cNvSpPr>
          <p:nvPr/>
        </p:nvSpPr>
        <p:spPr bwMode="auto">
          <a:xfrm flipH="1">
            <a:off x="5994400" y="357505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02" name="AutoShape 14"/>
          <p:cNvSpPr>
            <a:spLocks noChangeArrowheads="1"/>
          </p:cNvSpPr>
          <p:nvPr/>
        </p:nvSpPr>
        <p:spPr bwMode="auto">
          <a:xfrm flipH="1" flipV="1">
            <a:off x="2547938" y="35528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03" name="AutoShape 15"/>
          <p:cNvSpPr>
            <a:spLocks noChangeArrowheads="1"/>
          </p:cNvSpPr>
          <p:nvPr/>
        </p:nvSpPr>
        <p:spPr bwMode="auto">
          <a:xfrm flipH="1">
            <a:off x="7189788" y="36068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 flipH="1">
            <a:off x="7915275" y="35433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 flipH="1">
            <a:off x="7105650" y="42291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06" name="AutoShape 18"/>
          <p:cNvSpPr>
            <a:spLocks noChangeArrowheads="1"/>
          </p:cNvSpPr>
          <p:nvPr/>
        </p:nvSpPr>
        <p:spPr bwMode="auto">
          <a:xfrm flipH="1">
            <a:off x="5591175" y="436086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07" name="AutoShape 19"/>
          <p:cNvSpPr>
            <a:spLocks noChangeArrowheads="1"/>
          </p:cNvSpPr>
          <p:nvPr/>
        </p:nvSpPr>
        <p:spPr bwMode="auto">
          <a:xfrm rot="10800000" flipH="1">
            <a:off x="3670300" y="454501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08" name="AutoShape 20"/>
          <p:cNvSpPr>
            <a:spLocks noChangeArrowheads="1"/>
          </p:cNvSpPr>
          <p:nvPr/>
        </p:nvSpPr>
        <p:spPr bwMode="auto">
          <a:xfrm rot="10800000" flipH="1">
            <a:off x="1889125" y="515461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09" name="AutoShape 21"/>
          <p:cNvSpPr>
            <a:spLocks noChangeArrowheads="1"/>
          </p:cNvSpPr>
          <p:nvPr/>
        </p:nvSpPr>
        <p:spPr bwMode="auto">
          <a:xfrm rot="10800000" flipH="1">
            <a:off x="1139825" y="52546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10" name="AutoShape 22"/>
          <p:cNvSpPr>
            <a:spLocks noChangeArrowheads="1"/>
          </p:cNvSpPr>
          <p:nvPr/>
        </p:nvSpPr>
        <p:spPr bwMode="auto">
          <a:xfrm flipH="1">
            <a:off x="7088188" y="519906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11" name="AutoShape 23"/>
          <p:cNvSpPr>
            <a:spLocks noChangeArrowheads="1"/>
          </p:cNvSpPr>
          <p:nvPr/>
        </p:nvSpPr>
        <p:spPr bwMode="auto">
          <a:xfrm flipH="1">
            <a:off x="5422900" y="40132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12" name="AutoShape 24"/>
          <p:cNvSpPr>
            <a:spLocks noChangeArrowheads="1"/>
          </p:cNvSpPr>
          <p:nvPr/>
        </p:nvSpPr>
        <p:spPr bwMode="auto">
          <a:xfrm flipH="1">
            <a:off x="4332288" y="343217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13" name="AutoShape 25"/>
          <p:cNvSpPr>
            <a:spLocks noChangeArrowheads="1"/>
          </p:cNvSpPr>
          <p:nvPr/>
        </p:nvSpPr>
        <p:spPr bwMode="auto">
          <a:xfrm flipH="1">
            <a:off x="4294188" y="432117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14" name="AutoShape 26"/>
          <p:cNvSpPr>
            <a:spLocks noChangeArrowheads="1"/>
          </p:cNvSpPr>
          <p:nvPr/>
        </p:nvSpPr>
        <p:spPr bwMode="auto">
          <a:xfrm flipH="1">
            <a:off x="5094288" y="462915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15" name="AutoShape 27"/>
          <p:cNvSpPr>
            <a:spLocks noChangeArrowheads="1"/>
          </p:cNvSpPr>
          <p:nvPr/>
        </p:nvSpPr>
        <p:spPr bwMode="auto">
          <a:xfrm flipH="1">
            <a:off x="3179763" y="51022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16" name="AutoShape 28"/>
          <p:cNvSpPr>
            <a:spLocks noChangeArrowheads="1"/>
          </p:cNvSpPr>
          <p:nvPr/>
        </p:nvSpPr>
        <p:spPr bwMode="auto">
          <a:xfrm flipH="1">
            <a:off x="4200525" y="500856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17" name="AutoShape 29"/>
          <p:cNvSpPr>
            <a:spLocks noChangeArrowheads="1"/>
          </p:cNvSpPr>
          <p:nvPr/>
        </p:nvSpPr>
        <p:spPr bwMode="auto">
          <a:xfrm flipH="1">
            <a:off x="4764088" y="44545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18" name="AutoShape 30"/>
          <p:cNvSpPr>
            <a:spLocks noChangeArrowheads="1"/>
          </p:cNvSpPr>
          <p:nvPr/>
        </p:nvSpPr>
        <p:spPr bwMode="auto">
          <a:xfrm flipH="1">
            <a:off x="7396163" y="50387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19" name="AutoShape 31"/>
          <p:cNvSpPr>
            <a:spLocks noChangeArrowheads="1"/>
          </p:cNvSpPr>
          <p:nvPr/>
        </p:nvSpPr>
        <p:spPr bwMode="auto">
          <a:xfrm flipH="1">
            <a:off x="2925763" y="403066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20" name="AutoShape 32"/>
          <p:cNvSpPr>
            <a:spLocks noChangeArrowheads="1"/>
          </p:cNvSpPr>
          <p:nvPr/>
        </p:nvSpPr>
        <p:spPr bwMode="auto">
          <a:xfrm flipH="1">
            <a:off x="4838700" y="425291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21" name="AutoShape 33"/>
          <p:cNvSpPr>
            <a:spLocks noChangeArrowheads="1"/>
          </p:cNvSpPr>
          <p:nvPr/>
        </p:nvSpPr>
        <p:spPr bwMode="auto">
          <a:xfrm flipH="1">
            <a:off x="3868738" y="407828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22" name="AutoShape 34"/>
          <p:cNvSpPr>
            <a:spLocks noChangeArrowheads="1"/>
          </p:cNvSpPr>
          <p:nvPr/>
        </p:nvSpPr>
        <p:spPr bwMode="auto">
          <a:xfrm flipH="1">
            <a:off x="3587750" y="416718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23" name="AutoShape 35"/>
          <p:cNvSpPr>
            <a:spLocks noChangeArrowheads="1"/>
          </p:cNvSpPr>
          <p:nvPr/>
        </p:nvSpPr>
        <p:spPr bwMode="auto">
          <a:xfrm flipH="1">
            <a:off x="1941513" y="367665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24" name="AutoShape 36"/>
          <p:cNvSpPr>
            <a:spLocks noChangeArrowheads="1"/>
          </p:cNvSpPr>
          <p:nvPr/>
        </p:nvSpPr>
        <p:spPr bwMode="auto">
          <a:xfrm flipH="1">
            <a:off x="3935413" y="463391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25" name="AutoShape 37"/>
          <p:cNvSpPr>
            <a:spLocks noChangeArrowheads="1"/>
          </p:cNvSpPr>
          <p:nvPr/>
        </p:nvSpPr>
        <p:spPr bwMode="auto">
          <a:xfrm flipH="1">
            <a:off x="4738688" y="371633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37926" name="Group 38"/>
          <p:cNvGrpSpPr>
            <a:grpSpLocks/>
          </p:cNvGrpSpPr>
          <p:nvPr/>
        </p:nvGrpSpPr>
        <p:grpSpPr bwMode="auto">
          <a:xfrm>
            <a:off x="3998913" y="3814763"/>
            <a:ext cx="1414462" cy="928687"/>
            <a:chOff x="767" y="1856"/>
            <a:chExt cx="4479" cy="2367"/>
          </a:xfrm>
        </p:grpSpPr>
        <p:sp>
          <p:nvSpPr>
            <p:cNvPr id="37938" name="Line 39"/>
            <p:cNvSpPr>
              <a:spLocks noChangeShapeType="1"/>
            </p:cNvSpPr>
            <p:nvPr/>
          </p:nvSpPr>
          <p:spPr bwMode="auto">
            <a:xfrm flipV="1">
              <a:off x="3007" y="1875"/>
              <a:ext cx="0" cy="147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9" name="AutoShape 40"/>
            <p:cNvSpPr>
              <a:spLocks noChangeArrowheads="1"/>
            </p:cNvSpPr>
            <p:nvPr/>
          </p:nvSpPr>
          <p:spPr bwMode="auto">
            <a:xfrm flipH="1">
              <a:off x="2916" y="3325"/>
              <a:ext cx="176" cy="72"/>
            </a:xfrm>
            <a:prstGeom prst="octagon">
              <a:avLst>
                <a:gd name="adj" fmla="val 36167"/>
              </a:avLst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40" name="Oval 41"/>
            <p:cNvSpPr>
              <a:spLocks noChangeArrowheads="1"/>
            </p:cNvSpPr>
            <p:nvPr/>
          </p:nvSpPr>
          <p:spPr bwMode="auto">
            <a:xfrm>
              <a:off x="767" y="2857"/>
              <a:ext cx="4479" cy="10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41" name="Arc 42"/>
            <p:cNvSpPr>
              <a:spLocks/>
            </p:cNvSpPr>
            <p:nvPr/>
          </p:nvSpPr>
          <p:spPr bwMode="auto">
            <a:xfrm>
              <a:off x="3004" y="1858"/>
              <a:ext cx="1060" cy="1638"/>
            </a:xfrm>
            <a:custGeom>
              <a:avLst/>
              <a:gdLst>
                <a:gd name="T0" fmla="*/ 0 w 19734"/>
                <a:gd name="T1" fmla="*/ 0 h 21600"/>
                <a:gd name="T2" fmla="*/ 1060 w 19734"/>
                <a:gd name="T3" fmla="*/ 972 h 21600"/>
                <a:gd name="T4" fmla="*/ 0 w 19734"/>
                <a:gd name="T5" fmla="*/ 1638 h 21600"/>
                <a:gd name="T6" fmla="*/ 0 60000 65536"/>
                <a:gd name="T7" fmla="*/ 0 60000 65536"/>
                <a:gd name="T8" fmla="*/ 0 60000 65536"/>
                <a:gd name="T9" fmla="*/ 0 w 19734"/>
                <a:gd name="T10" fmla="*/ 0 h 21600"/>
                <a:gd name="T11" fmla="*/ 19734 w 1973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34" h="21600" fill="none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</a:path>
                <a:path w="19734" h="21600" stroke="0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42" name="Arc 43"/>
            <p:cNvSpPr>
              <a:spLocks/>
            </p:cNvSpPr>
            <p:nvPr/>
          </p:nvSpPr>
          <p:spPr bwMode="auto">
            <a:xfrm flipH="1" flipV="1">
              <a:off x="4064" y="2713"/>
              <a:ext cx="1164" cy="629"/>
            </a:xfrm>
            <a:custGeom>
              <a:avLst/>
              <a:gdLst>
                <a:gd name="T0" fmla="*/ 0 w 21435"/>
                <a:gd name="T1" fmla="*/ 0 h 21600"/>
                <a:gd name="T2" fmla="*/ 1164 w 21435"/>
                <a:gd name="T3" fmla="*/ 552 h 21600"/>
                <a:gd name="T4" fmla="*/ 0 w 21435"/>
                <a:gd name="T5" fmla="*/ 629 h 21600"/>
                <a:gd name="T6" fmla="*/ 0 60000 65536"/>
                <a:gd name="T7" fmla="*/ 0 60000 65536"/>
                <a:gd name="T8" fmla="*/ 0 60000 65536"/>
                <a:gd name="T9" fmla="*/ 0 w 21435"/>
                <a:gd name="T10" fmla="*/ 0 h 21600"/>
                <a:gd name="T11" fmla="*/ 21435 w 214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35" h="21600" fill="none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</a:path>
                <a:path w="21435" h="21600" stroke="0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43" name="Arc 44"/>
            <p:cNvSpPr>
              <a:spLocks/>
            </p:cNvSpPr>
            <p:nvPr/>
          </p:nvSpPr>
          <p:spPr bwMode="auto">
            <a:xfrm flipH="1">
              <a:off x="1941" y="1856"/>
              <a:ext cx="1060" cy="1638"/>
            </a:xfrm>
            <a:custGeom>
              <a:avLst/>
              <a:gdLst>
                <a:gd name="T0" fmla="*/ 0 w 19734"/>
                <a:gd name="T1" fmla="*/ 0 h 21600"/>
                <a:gd name="T2" fmla="*/ 1060 w 19734"/>
                <a:gd name="T3" fmla="*/ 972 h 21600"/>
                <a:gd name="T4" fmla="*/ 0 w 19734"/>
                <a:gd name="T5" fmla="*/ 1638 h 21600"/>
                <a:gd name="T6" fmla="*/ 0 60000 65536"/>
                <a:gd name="T7" fmla="*/ 0 60000 65536"/>
                <a:gd name="T8" fmla="*/ 0 60000 65536"/>
                <a:gd name="T9" fmla="*/ 0 w 19734"/>
                <a:gd name="T10" fmla="*/ 0 h 21600"/>
                <a:gd name="T11" fmla="*/ 19734 w 1973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34" h="21600" fill="none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</a:path>
                <a:path w="19734" h="21600" stroke="0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44" name="Arc 45"/>
            <p:cNvSpPr>
              <a:spLocks/>
            </p:cNvSpPr>
            <p:nvPr/>
          </p:nvSpPr>
          <p:spPr bwMode="auto">
            <a:xfrm flipV="1">
              <a:off x="777" y="2710"/>
              <a:ext cx="1164" cy="631"/>
            </a:xfrm>
            <a:custGeom>
              <a:avLst/>
              <a:gdLst>
                <a:gd name="T0" fmla="*/ 0 w 21435"/>
                <a:gd name="T1" fmla="*/ 0 h 21600"/>
                <a:gd name="T2" fmla="*/ 1164 w 21435"/>
                <a:gd name="T3" fmla="*/ 553 h 21600"/>
                <a:gd name="T4" fmla="*/ 0 w 21435"/>
                <a:gd name="T5" fmla="*/ 631 h 21600"/>
                <a:gd name="T6" fmla="*/ 0 60000 65536"/>
                <a:gd name="T7" fmla="*/ 0 60000 65536"/>
                <a:gd name="T8" fmla="*/ 0 60000 65536"/>
                <a:gd name="T9" fmla="*/ 0 w 21435"/>
                <a:gd name="T10" fmla="*/ 0 h 21600"/>
                <a:gd name="T11" fmla="*/ 21435 w 214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35" h="21600" fill="none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</a:path>
                <a:path w="21435" h="21600" stroke="0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45" name="Oval 46"/>
            <p:cNvSpPr>
              <a:spLocks noChangeArrowheads="1"/>
            </p:cNvSpPr>
            <p:nvPr/>
          </p:nvSpPr>
          <p:spPr bwMode="auto">
            <a:xfrm>
              <a:off x="1922" y="2634"/>
              <a:ext cx="2145" cy="471"/>
            </a:xfrm>
            <a:prstGeom prst="ellips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46" name="Oval 47"/>
            <p:cNvSpPr>
              <a:spLocks noChangeArrowheads="1"/>
            </p:cNvSpPr>
            <p:nvPr/>
          </p:nvSpPr>
          <p:spPr bwMode="auto">
            <a:xfrm>
              <a:off x="2202" y="2159"/>
              <a:ext cx="1600" cy="362"/>
            </a:xfrm>
            <a:prstGeom prst="ellips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47" name="Text Box 48"/>
            <p:cNvSpPr txBox="1">
              <a:spLocks noChangeArrowheads="1"/>
            </p:cNvSpPr>
            <p:nvPr/>
          </p:nvSpPr>
          <p:spPr bwMode="auto">
            <a:xfrm>
              <a:off x="2898" y="2900"/>
              <a:ext cx="584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endParaRPr kumimoji="1" lang="en-US" altLang="ja-JP" sz="2800" b="1">
                <a:ea typeface="ＭＳ Ｐゴシック" pitchFamily="50" charset="-128"/>
              </a:endParaRPr>
            </a:p>
          </p:txBody>
        </p:sp>
      </p:grpSp>
      <p:grpSp>
        <p:nvGrpSpPr>
          <p:cNvPr id="37927" name="Group 49"/>
          <p:cNvGrpSpPr>
            <a:grpSpLocks/>
          </p:cNvGrpSpPr>
          <p:nvPr/>
        </p:nvGrpSpPr>
        <p:grpSpPr bwMode="auto">
          <a:xfrm>
            <a:off x="4873625" y="4430713"/>
            <a:ext cx="2814638" cy="1042987"/>
            <a:chOff x="767" y="1856"/>
            <a:chExt cx="4479" cy="2080"/>
          </a:xfrm>
        </p:grpSpPr>
        <p:sp>
          <p:nvSpPr>
            <p:cNvPr id="37928" name="Line 50"/>
            <p:cNvSpPr>
              <a:spLocks noChangeShapeType="1"/>
            </p:cNvSpPr>
            <p:nvPr/>
          </p:nvSpPr>
          <p:spPr bwMode="auto">
            <a:xfrm flipV="1">
              <a:off x="3007" y="1875"/>
              <a:ext cx="0" cy="147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9" name="AutoShape 51"/>
            <p:cNvSpPr>
              <a:spLocks noChangeArrowheads="1"/>
            </p:cNvSpPr>
            <p:nvPr/>
          </p:nvSpPr>
          <p:spPr bwMode="auto">
            <a:xfrm flipH="1">
              <a:off x="2916" y="3325"/>
              <a:ext cx="176" cy="72"/>
            </a:xfrm>
            <a:prstGeom prst="octagon">
              <a:avLst>
                <a:gd name="adj" fmla="val 36167"/>
              </a:avLst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30" name="Oval 52"/>
            <p:cNvSpPr>
              <a:spLocks noChangeArrowheads="1"/>
            </p:cNvSpPr>
            <p:nvPr/>
          </p:nvSpPr>
          <p:spPr bwMode="auto">
            <a:xfrm>
              <a:off x="767" y="2857"/>
              <a:ext cx="4479" cy="10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31" name="Arc 53"/>
            <p:cNvSpPr>
              <a:spLocks/>
            </p:cNvSpPr>
            <p:nvPr/>
          </p:nvSpPr>
          <p:spPr bwMode="auto">
            <a:xfrm>
              <a:off x="3004" y="1858"/>
              <a:ext cx="1060" cy="1638"/>
            </a:xfrm>
            <a:custGeom>
              <a:avLst/>
              <a:gdLst>
                <a:gd name="T0" fmla="*/ 0 w 19734"/>
                <a:gd name="T1" fmla="*/ 0 h 21600"/>
                <a:gd name="T2" fmla="*/ 1060 w 19734"/>
                <a:gd name="T3" fmla="*/ 972 h 21600"/>
                <a:gd name="T4" fmla="*/ 0 w 19734"/>
                <a:gd name="T5" fmla="*/ 1638 h 21600"/>
                <a:gd name="T6" fmla="*/ 0 60000 65536"/>
                <a:gd name="T7" fmla="*/ 0 60000 65536"/>
                <a:gd name="T8" fmla="*/ 0 60000 65536"/>
                <a:gd name="T9" fmla="*/ 0 w 19734"/>
                <a:gd name="T10" fmla="*/ 0 h 21600"/>
                <a:gd name="T11" fmla="*/ 19734 w 1973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34" h="21600" fill="none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</a:path>
                <a:path w="19734" h="21600" stroke="0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32" name="Arc 54"/>
            <p:cNvSpPr>
              <a:spLocks/>
            </p:cNvSpPr>
            <p:nvPr/>
          </p:nvSpPr>
          <p:spPr bwMode="auto">
            <a:xfrm flipH="1" flipV="1">
              <a:off x="4064" y="2713"/>
              <a:ext cx="1164" cy="629"/>
            </a:xfrm>
            <a:custGeom>
              <a:avLst/>
              <a:gdLst>
                <a:gd name="T0" fmla="*/ 0 w 21435"/>
                <a:gd name="T1" fmla="*/ 0 h 21600"/>
                <a:gd name="T2" fmla="*/ 1164 w 21435"/>
                <a:gd name="T3" fmla="*/ 552 h 21600"/>
                <a:gd name="T4" fmla="*/ 0 w 21435"/>
                <a:gd name="T5" fmla="*/ 629 h 21600"/>
                <a:gd name="T6" fmla="*/ 0 60000 65536"/>
                <a:gd name="T7" fmla="*/ 0 60000 65536"/>
                <a:gd name="T8" fmla="*/ 0 60000 65536"/>
                <a:gd name="T9" fmla="*/ 0 w 21435"/>
                <a:gd name="T10" fmla="*/ 0 h 21600"/>
                <a:gd name="T11" fmla="*/ 21435 w 214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35" h="21600" fill="none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</a:path>
                <a:path w="21435" h="21600" stroke="0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33" name="Arc 55"/>
            <p:cNvSpPr>
              <a:spLocks/>
            </p:cNvSpPr>
            <p:nvPr/>
          </p:nvSpPr>
          <p:spPr bwMode="auto">
            <a:xfrm flipH="1">
              <a:off x="1941" y="1856"/>
              <a:ext cx="1060" cy="1638"/>
            </a:xfrm>
            <a:custGeom>
              <a:avLst/>
              <a:gdLst>
                <a:gd name="T0" fmla="*/ 0 w 19734"/>
                <a:gd name="T1" fmla="*/ 0 h 21600"/>
                <a:gd name="T2" fmla="*/ 1060 w 19734"/>
                <a:gd name="T3" fmla="*/ 972 h 21600"/>
                <a:gd name="T4" fmla="*/ 0 w 19734"/>
                <a:gd name="T5" fmla="*/ 1638 h 21600"/>
                <a:gd name="T6" fmla="*/ 0 60000 65536"/>
                <a:gd name="T7" fmla="*/ 0 60000 65536"/>
                <a:gd name="T8" fmla="*/ 0 60000 65536"/>
                <a:gd name="T9" fmla="*/ 0 w 19734"/>
                <a:gd name="T10" fmla="*/ 0 h 21600"/>
                <a:gd name="T11" fmla="*/ 19734 w 1973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34" h="21600" fill="none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</a:path>
                <a:path w="19734" h="21600" stroke="0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34" name="Arc 56"/>
            <p:cNvSpPr>
              <a:spLocks/>
            </p:cNvSpPr>
            <p:nvPr/>
          </p:nvSpPr>
          <p:spPr bwMode="auto">
            <a:xfrm flipV="1">
              <a:off x="777" y="2710"/>
              <a:ext cx="1164" cy="631"/>
            </a:xfrm>
            <a:custGeom>
              <a:avLst/>
              <a:gdLst>
                <a:gd name="T0" fmla="*/ 0 w 21435"/>
                <a:gd name="T1" fmla="*/ 0 h 21600"/>
                <a:gd name="T2" fmla="*/ 1164 w 21435"/>
                <a:gd name="T3" fmla="*/ 553 h 21600"/>
                <a:gd name="T4" fmla="*/ 0 w 21435"/>
                <a:gd name="T5" fmla="*/ 631 h 21600"/>
                <a:gd name="T6" fmla="*/ 0 60000 65536"/>
                <a:gd name="T7" fmla="*/ 0 60000 65536"/>
                <a:gd name="T8" fmla="*/ 0 60000 65536"/>
                <a:gd name="T9" fmla="*/ 0 w 21435"/>
                <a:gd name="T10" fmla="*/ 0 h 21600"/>
                <a:gd name="T11" fmla="*/ 21435 w 214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35" h="21600" fill="none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</a:path>
                <a:path w="21435" h="21600" stroke="0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35" name="Oval 57"/>
            <p:cNvSpPr>
              <a:spLocks noChangeArrowheads="1"/>
            </p:cNvSpPr>
            <p:nvPr/>
          </p:nvSpPr>
          <p:spPr bwMode="auto">
            <a:xfrm>
              <a:off x="1922" y="2634"/>
              <a:ext cx="2145" cy="471"/>
            </a:xfrm>
            <a:prstGeom prst="ellips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36" name="Oval 58"/>
            <p:cNvSpPr>
              <a:spLocks noChangeArrowheads="1"/>
            </p:cNvSpPr>
            <p:nvPr/>
          </p:nvSpPr>
          <p:spPr bwMode="auto">
            <a:xfrm>
              <a:off x="2202" y="2159"/>
              <a:ext cx="1600" cy="362"/>
            </a:xfrm>
            <a:prstGeom prst="ellips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37" name="Text Box 59"/>
            <p:cNvSpPr txBox="1">
              <a:spLocks noChangeArrowheads="1"/>
            </p:cNvSpPr>
            <p:nvPr/>
          </p:nvSpPr>
          <p:spPr bwMode="auto">
            <a:xfrm>
              <a:off x="2990" y="2901"/>
              <a:ext cx="293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endParaRPr kumimoji="1" lang="en-US" altLang="ja-JP" sz="2800" b="1">
                <a:ea typeface="ＭＳ Ｐゴシック" pitchFamily="50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Second order properties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Small scale variation</a:t>
            </a:r>
            <a:endParaRPr lang="en-US" altLang="en-US" i="1" smtClean="0"/>
          </a:p>
        </p:txBody>
      </p:sp>
      <p:sp>
        <p:nvSpPr>
          <p:cNvPr id="38916" name="Oval 5"/>
          <p:cNvSpPr>
            <a:spLocks noChangeArrowheads="1"/>
          </p:cNvSpPr>
          <p:nvPr/>
        </p:nvSpPr>
        <p:spPr bwMode="auto">
          <a:xfrm>
            <a:off x="5483225" y="40449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17" name="Oval 6"/>
          <p:cNvSpPr>
            <a:spLocks noChangeArrowheads="1"/>
          </p:cNvSpPr>
          <p:nvPr/>
        </p:nvSpPr>
        <p:spPr bwMode="auto">
          <a:xfrm>
            <a:off x="3949700" y="30464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18" name="Oval 7"/>
          <p:cNvSpPr>
            <a:spLocks noChangeArrowheads="1"/>
          </p:cNvSpPr>
          <p:nvPr/>
        </p:nvSpPr>
        <p:spPr bwMode="auto">
          <a:xfrm>
            <a:off x="3194050" y="296386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19" name="Oval 9"/>
          <p:cNvSpPr>
            <a:spLocks noChangeArrowheads="1"/>
          </p:cNvSpPr>
          <p:nvPr/>
        </p:nvSpPr>
        <p:spPr bwMode="auto">
          <a:xfrm>
            <a:off x="6108700" y="29511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20" name="Oval 10"/>
          <p:cNvSpPr>
            <a:spLocks noChangeArrowheads="1"/>
          </p:cNvSpPr>
          <p:nvPr/>
        </p:nvSpPr>
        <p:spPr bwMode="auto">
          <a:xfrm>
            <a:off x="5448300" y="42354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21" name="Oval 11"/>
          <p:cNvSpPr>
            <a:spLocks noChangeArrowheads="1"/>
          </p:cNvSpPr>
          <p:nvPr/>
        </p:nvSpPr>
        <p:spPr bwMode="auto">
          <a:xfrm>
            <a:off x="4829175" y="305593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22" name="Oval 12"/>
          <p:cNvSpPr>
            <a:spLocks noChangeArrowheads="1"/>
          </p:cNvSpPr>
          <p:nvPr/>
        </p:nvSpPr>
        <p:spPr bwMode="auto">
          <a:xfrm>
            <a:off x="3162300" y="32766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23" name="Oval 13"/>
          <p:cNvSpPr>
            <a:spLocks noChangeArrowheads="1"/>
          </p:cNvSpPr>
          <p:nvPr/>
        </p:nvSpPr>
        <p:spPr bwMode="auto">
          <a:xfrm>
            <a:off x="5091113" y="39909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24" name="Oval 14"/>
          <p:cNvSpPr>
            <a:spLocks noChangeArrowheads="1"/>
          </p:cNvSpPr>
          <p:nvPr/>
        </p:nvSpPr>
        <p:spPr bwMode="auto">
          <a:xfrm>
            <a:off x="4229100" y="32781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25" name="Oval 15"/>
          <p:cNvSpPr>
            <a:spLocks noChangeArrowheads="1"/>
          </p:cNvSpPr>
          <p:nvPr/>
        </p:nvSpPr>
        <p:spPr bwMode="auto">
          <a:xfrm>
            <a:off x="3548063" y="42291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26" name="Oval 16"/>
          <p:cNvSpPr>
            <a:spLocks noChangeArrowheads="1"/>
          </p:cNvSpPr>
          <p:nvPr/>
        </p:nvSpPr>
        <p:spPr bwMode="auto">
          <a:xfrm>
            <a:off x="2965450" y="30527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27" name="Oval 17"/>
          <p:cNvSpPr>
            <a:spLocks noChangeArrowheads="1"/>
          </p:cNvSpPr>
          <p:nvPr/>
        </p:nvSpPr>
        <p:spPr bwMode="auto">
          <a:xfrm>
            <a:off x="3257550" y="430053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28" name="Oval 18"/>
          <p:cNvSpPr>
            <a:spLocks noChangeArrowheads="1"/>
          </p:cNvSpPr>
          <p:nvPr/>
        </p:nvSpPr>
        <p:spPr bwMode="auto">
          <a:xfrm>
            <a:off x="5356225" y="39497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29" name="Oval 19"/>
          <p:cNvSpPr>
            <a:spLocks noChangeArrowheads="1"/>
          </p:cNvSpPr>
          <p:nvPr/>
        </p:nvSpPr>
        <p:spPr bwMode="auto">
          <a:xfrm>
            <a:off x="4572000" y="28003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30" name="Oval 20"/>
          <p:cNvSpPr>
            <a:spLocks noChangeArrowheads="1"/>
          </p:cNvSpPr>
          <p:nvPr/>
        </p:nvSpPr>
        <p:spPr bwMode="auto">
          <a:xfrm>
            <a:off x="4229100" y="294481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31" name="Oval 21"/>
          <p:cNvSpPr>
            <a:spLocks noChangeArrowheads="1"/>
          </p:cNvSpPr>
          <p:nvPr/>
        </p:nvSpPr>
        <p:spPr bwMode="auto">
          <a:xfrm>
            <a:off x="2994025" y="34528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32" name="Oval 22"/>
          <p:cNvSpPr>
            <a:spLocks noChangeArrowheads="1"/>
          </p:cNvSpPr>
          <p:nvPr/>
        </p:nvSpPr>
        <p:spPr bwMode="auto">
          <a:xfrm>
            <a:off x="4430713" y="30353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33" name="Oval 23"/>
          <p:cNvSpPr>
            <a:spLocks noChangeArrowheads="1"/>
          </p:cNvSpPr>
          <p:nvPr/>
        </p:nvSpPr>
        <p:spPr bwMode="auto">
          <a:xfrm>
            <a:off x="5765800" y="303847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34" name="Oval 24"/>
          <p:cNvSpPr>
            <a:spLocks noChangeArrowheads="1"/>
          </p:cNvSpPr>
          <p:nvPr/>
        </p:nvSpPr>
        <p:spPr bwMode="auto">
          <a:xfrm>
            <a:off x="5894388" y="27892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35" name="Oval 25"/>
          <p:cNvSpPr>
            <a:spLocks noChangeArrowheads="1"/>
          </p:cNvSpPr>
          <p:nvPr/>
        </p:nvSpPr>
        <p:spPr bwMode="auto">
          <a:xfrm>
            <a:off x="5224463" y="42449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36" name="Oval 26"/>
          <p:cNvSpPr>
            <a:spLocks noChangeArrowheads="1"/>
          </p:cNvSpPr>
          <p:nvPr/>
        </p:nvSpPr>
        <p:spPr bwMode="auto">
          <a:xfrm>
            <a:off x="3773488" y="471805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37" name="Oval 27"/>
          <p:cNvSpPr>
            <a:spLocks noChangeArrowheads="1"/>
          </p:cNvSpPr>
          <p:nvPr/>
        </p:nvSpPr>
        <p:spPr bwMode="auto">
          <a:xfrm>
            <a:off x="5324475" y="36750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38" name="Oval 28"/>
          <p:cNvSpPr>
            <a:spLocks noChangeArrowheads="1"/>
          </p:cNvSpPr>
          <p:nvPr/>
        </p:nvSpPr>
        <p:spPr bwMode="auto">
          <a:xfrm>
            <a:off x="5861050" y="32369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39" name="Oval 29"/>
          <p:cNvSpPr>
            <a:spLocks noChangeArrowheads="1"/>
          </p:cNvSpPr>
          <p:nvPr/>
        </p:nvSpPr>
        <p:spPr bwMode="auto">
          <a:xfrm>
            <a:off x="5978525" y="306863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40" name="Oval 30"/>
          <p:cNvSpPr>
            <a:spLocks noChangeArrowheads="1"/>
          </p:cNvSpPr>
          <p:nvPr/>
        </p:nvSpPr>
        <p:spPr bwMode="auto">
          <a:xfrm>
            <a:off x="3441700" y="54546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41" name="Oval 31"/>
          <p:cNvSpPr>
            <a:spLocks noChangeArrowheads="1"/>
          </p:cNvSpPr>
          <p:nvPr/>
        </p:nvSpPr>
        <p:spPr bwMode="auto">
          <a:xfrm>
            <a:off x="3008313" y="513080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42" name="Oval 32"/>
          <p:cNvSpPr>
            <a:spLocks noChangeArrowheads="1"/>
          </p:cNvSpPr>
          <p:nvPr/>
        </p:nvSpPr>
        <p:spPr bwMode="auto">
          <a:xfrm>
            <a:off x="3203575" y="521652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43" name="Oval 33"/>
          <p:cNvSpPr>
            <a:spLocks noChangeArrowheads="1"/>
          </p:cNvSpPr>
          <p:nvPr/>
        </p:nvSpPr>
        <p:spPr bwMode="auto">
          <a:xfrm>
            <a:off x="3521075" y="53260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44" name="Oval 34"/>
          <p:cNvSpPr>
            <a:spLocks noChangeArrowheads="1"/>
          </p:cNvSpPr>
          <p:nvPr/>
        </p:nvSpPr>
        <p:spPr bwMode="auto">
          <a:xfrm>
            <a:off x="2841625" y="54721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45" name="Oval 35"/>
          <p:cNvSpPr>
            <a:spLocks noChangeArrowheads="1"/>
          </p:cNvSpPr>
          <p:nvPr/>
        </p:nvSpPr>
        <p:spPr bwMode="auto">
          <a:xfrm>
            <a:off x="5454650" y="52482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46" name="Oval 36"/>
          <p:cNvSpPr>
            <a:spLocks noChangeArrowheads="1"/>
          </p:cNvSpPr>
          <p:nvPr/>
        </p:nvSpPr>
        <p:spPr bwMode="auto">
          <a:xfrm>
            <a:off x="6100763" y="51911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47" name="Oval 37"/>
          <p:cNvSpPr>
            <a:spLocks noChangeArrowheads="1"/>
          </p:cNvSpPr>
          <p:nvPr/>
        </p:nvSpPr>
        <p:spPr bwMode="auto">
          <a:xfrm>
            <a:off x="5327650" y="52974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48" name="Oval 38"/>
          <p:cNvSpPr>
            <a:spLocks noChangeArrowheads="1"/>
          </p:cNvSpPr>
          <p:nvPr/>
        </p:nvSpPr>
        <p:spPr bwMode="auto">
          <a:xfrm>
            <a:off x="5791200" y="51450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49" name="Oval 39"/>
          <p:cNvSpPr>
            <a:spLocks noChangeArrowheads="1"/>
          </p:cNvSpPr>
          <p:nvPr/>
        </p:nvSpPr>
        <p:spPr bwMode="auto">
          <a:xfrm>
            <a:off x="5295900" y="49784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50" name="Oval 40"/>
          <p:cNvSpPr>
            <a:spLocks noChangeArrowheads="1"/>
          </p:cNvSpPr>
          <p:nvPr/>
        </p:nvSpPr>
        <p:spPr bwMode="auto">
          <a:xfrm>
            <a:off x="5853113" y="53324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51" name="Oval 41"/>
          <p:cNvSpPr>
            <a:spLocks noChangeArrowheads="1"/>
          </p:cNvSpPr>
          <p:nvPr/>
        </p:nvSpPr>
        <p:spPr bwMode="auto">
          <a:xfrm>
            <a:off x="5970588" y="516413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52" name="Oval 42"/>
          <p:cNvSpPr>
            <a:spLocks noChangeArrowheads="1"/>
          </p:cNvSpPr>
          <p:nvPr/>
        </p:nvSpPr>
        <p:spPr bwMode="auto">
          <a:xfrm>
            <a:off x="4041775" y="52006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53" name="Oval 43"/>
          <p:cNvSpPr>
            <a:spLocks noChangeArrowheads="1"/>
          </p:cNvSpPr>
          <p:nvPr/>
        </p:nvSpPr>
        <p:spPr bwMode="auto">
          <a:xfrm>
            <a:off x="4827588" y="52117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54" name="Line 54"/>
          <p:cNvSpPr>
            <a:spLocks noChangeShapeType="1"/>
          </p:cNvSpPr>
          <p:nvPr/>
        </p:nvSpPr>
        <p:spPr bwMode="auto">
          <a:xfrm>
            <a:off x="2611438" y="3175000"/>
            <a:ext cx="39195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5" name="Line 61"/>
          <p:cNvSpPr>
            <a:spLocks noChangeShapeType="1"/>
          </p:cNvSpPr>
          <p:nvPr/>
        </p:nvSpPr>
        <p:spPr bwMode="auto">
          <a:xfrm flipH="1">
            <a:off x="3397250" y="2536825"/>
            <a:ext cx="0" cy="31956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6" name="Line 62"/>
          <p:cNvSpPr>
            <a:spLocks noChangeShapeType="1"/>
          </p:cNvSpPr>
          <p:nvPr/>
        </p:nvSpPr>
        <p:spPr bwMode="auto">
          <a:xfrm flipH="1">
            <a:off x="4186238" y="2533650"/>
            <a:ext cx="0" cy="3198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7" name="Line 63"/>
          <p:cNvSpPr>
            <a:spLocks noChangeShapeType="1"/>
          </p:cNvSpPr>
          <p:nvPr/>
        </p:nvSpPr>
        <p:spPr bwMode="auto">
          <a:xfrm flipH="1">
            <a:off x="4970463" y="2533650"/>
            <a:ext cx="0" cy="3198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8" name="Line 64"/>
          <p:cNvSpPr>
            <a:spLocks noChangeShapeType="1"/>
          </p:cNvSpPr>
          <p:nvPr/>
        </p:nvSpPr>
        <p:spPr bwMode="auto">
          <a:xfrm flipH="1">
            <a:off x="5754688" y="2536825"/>
            <a:ext cx="0" cy="31956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9" name="Line 68"/>
          <p:cNvSpPr>
            <a:spLocks noChangeShapeType="1"/>
          </p:cNvSpPr>
          <p:nvPr/>
        </p:nvSpPr>
        <p:spPr bwMode="auto">
          <a:xfrm>
            <a:off x="2601913" y="3819525"/>
            <a:ext cx="3925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0" name="Line 69"/>
          <p:cNvSpPr>
            <a:spLocks noChangeShapeType="1"/>
          </p:cNvSpPr>
          <p:nvPr/>
        </p:nvSpPr>
        <p:spPr bwMode="auto">
          <a:xfrm>
            <a:off x="2617788" y="4454525"/>
            <a:ext cx="3924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1" name="Line 70"/>
          <p:cNvSpPr>
            <a:spLocks noChangeShapeType="1"/>
          </p:cNvSpPr>
          <p:nvPr/>
        </p:nvSpPr>
        <p:spPr bwMode="auto">
          <a:xfrm>
            <a:off x="2617788" y="5102225"/>
            <a:ext cx="3924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2" name="Rectangle 8"/>
          <p:cNvSpPr>
            <a:spLocks noChangeArrowheads="1"/>
          </p:cNvSpPr>
          <p:nvPr/>
        </p:nvSpPr>
        <p:spPr bwMode="auto">
          <a:xfrm>
            <a:off x="2611438" y="2536825"/>
            <a:ext cx="3919537" cy="3195638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Second order properties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Small scale variation</a:t>
            </a:r>
            <a:endParaRPr lang="en-US" altLang="en-US" i="1" smtClean="0"/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5468938" y="40354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3935413" y="30368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3224213" y="300990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6346825" y="26336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5434013" y="41751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4814888" y="3046413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3148013" y="32670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47" name="Oval 11"/>
          <p:cNvSpPr>
            <a:spLocks noChangeArrowheads="1"/>
          </p:cNvSpPr>
          <p:nvPr/>
        </p:nvSpPr>
        <p:spPr bwMode="auto">
          <a:xfrm>
            <a:off x="5199063" y="40036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4257675" y="366395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3759200" y="39814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2671763" y="26035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51" name="Oval 15"/>
          <p:cNvSpPr>
            <a:spLocks noChangeArrowheads="1"/>
          </p:cNvSpPr>
          <p:nvPr/>
        </p:nvSpPr>
        <p:spPr bwMode="auto">
          <a:xfrm>
            <a:off x="3101975" y="418147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5341938" y="39401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53" name="Oval 17"/>
          <p:cNvSpPr>
            <a:spLocks noChangeArrowheads="1"/>
          </p:cNvSpPr>
          <p:nvPr/>
        </p:nvSpPr>
        <p:spPr bwMode="auto">
          <a:xfrm>
            <a:off x="4725988" y="26892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54" name="Oval 18"/>
          <p:cNvSpPr>
            <a:spLocks noChangeArrowheads="1"/>
          </p:cNvSpPr>
          <p:nvPr/>
        </p:nvSpPr>
        <p:spPr bwMode="auto">
          <a:xfrm>
            <a:off x="4257675" y="264636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55" name="Oval 19"/>
          <p:cNvSpPr>
            <a:spLocks noChangeArrowheads="1"/>
          </p:cNvSpPr>
          <p:nvPr/>
        </p:nvSpPr>
        <p:spPr bwMode="auto">
          <a:xfrm>
            <a:off x="2827338" y="36210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56" name="Oval 20"/>
          <p:cNvSpPr>
            <a:spLocks noChangeArrowheads="1"/>
          </p:cNvSpPr>
          <p:nvPr/>
        </p:nvSpPr>
        <p:spPr bwMode="auto">
          <a:xfrm>
            <a:off x="4371975" y="30257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57" name="Oval 21"/>
          <p:cNvSpPr>
            <a:spLocks noChangeArrowheads="1"/>
          </p:cNvSpPr>
          <p:nvPr/>
        </p:nvSpPr>
        <p:spPr bwMode="auto">
          <a:xfrm>
            <a:off x="5840413" y="294005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58" name="Oval 22"/>
          <p:cNvSpPr>
            <a:spLocks noChangeArrowheads="1"/>
          </p:cNvSpPr>
          <p:nvPr/>
        </p:nvSpPr>
        <p:spPr bwMode="auto">
          <a:xfrm>
            <a:off x="5880100" y="27797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59" name="Oval 23"/>
          <p:cNvSpPr>
            <a:spLocks noChangeArrowheads="1"/>
          </p:cNvSpPr>
          <p:nvPr/>
        </p:nvSpPr>
        <p:spPr bwMode="auto">
          <a:xfrm>
            <a:off x="5292725" y="41052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60" name="Oval 24"/>
          <p:cNvSpPr>
            <a:spLocks noChangeArrowheads="1"/>
          </p:cNvSpPr>
          <p:nvPr/>
        </p:nvSpPr>
        <p:spPr bwMode="auto">
          <a:xfrm>
            <a:off x="3803650" y="470852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61" name="Oval 25"/>
          <p:cNvSpPr>
            <a:spLocks noChangeArrowheads="1"/>
          </p:cNvSpPr>
          <p:nvPr/>
        </p:nvSpPr>
        <p:spPr bwMode="auto">
          <a:xfrm>
            <a:off x="5310188" y="33559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62" name="Oval 26"/>
          <p:cNvSpPr>
            <a:spLocks noChangeArrowheads="1"/>
          </p:cNvSpPr>
          <p:nvPr/>
        </p:nvSpPr>
        <p:spPr bwMode="auto">
          <a:xfrm>
            <a:off x="6257925" y="36195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63" name="Oval 27"/>
          <p:cNvSpPr>
            <a:spLocks noChangeArrowheads="1"/>
          </p:cNvSpPr>
          <p:nvPr/>
        </p:nvSpPr>
        <p:spPr bwMode="auto">
          <a:xfrm>
            <a:off x="5964238" y="3059113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64" name="Oval 28"/>
          <p:cNvSpPr>
            <a:spLocks noChangeArrowheads="1"/>
          </p:cNvSpPr>
          <p:nvPr/>
        </p:nvSpPr>
        <p:spPr bwMode="auto">
          <a:xfrm>
            <a:off x="3427413" y="54451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65" name="Oval 29"/>
          <p:cNvSpPr>
            <a:spLocks noChangeArrowheads="1"/>
          </p:cNvSpPr>
          <p:nvPr/>
        </p:nvSpPr>
        <p:spPr bwMode="auto">
          <a:xfrm>
            <a:off x="2716213" y="5121275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66" name="Oval 30"/>
          <p:cNvSpPr>
            <a:spLocks noChangeArrowheads="1"/>
          </p:cNvSpPr>
          <p:nvPr/>
        </p:nvSpPr>
        <p:spPr bwMode="auto">
          <a:xfrm>
            <a:off x="3189288" y="550545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67" name="Oval 31"/>
          <p:cNvSpPr>
            <a:spLocks noChangeArrowheads="1"/>
          </p:cNvSpPr>
          <p:nvPr/>
        </p:nvSpPr>
        <p:spPr bwMode="auto">
          <a:xfrm>
            <a:off x="3933825" y="55499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68" name="Oval 32"/>
          <p:cNvSpPr>
            <a:spLocks noChangeArrowheads="1"/>
          </p:cNvSpPr>
          <p:nvPr/>
        </p:nvSpPr>
        <p:spPr bwMode="auto">
          <a:xfrm>
            <a:off x="2671763" y="55499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69" name="Oval 33"/>
          <p:cNvSpPr>
            <a:spLocks noChangeArrowheads="1"/>
          </p:cNvSpPr>
          <p:nvPr/>
        </p:nvSpPr>
        <p:spPr bwMode="auto">
          <a:xfrm>
            <a:off x="5513388" y="51784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70" name="Oval 34"/>
          <p:cNvSpPr>
            <a:spLocks noChangeArrowheads="1"/>
          </p:cNvSpPr>
          <p:nvPr/>
        </p:nvSpPr>
        <p:spPr bwMode="auto">
          <a:xfrm>
            <a:off x="6346825" y="51466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71" name="Oval 35"/>
          <p:cNvSpPr>
            <a:spLocks noChangeArrowheads="1"/>
          </p:cNvSpPr>
          <p:nvPr/>
        </p:nvSpPr>
        <p:spPr bwMode="auto">
          <a:xfrm>
            <a:off x="5076825" y="55483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72" name="Oval 36"/>
          <p:cNvSpPr>
            <a:spLocks noChangeArrowheads="1"/>
          </p:cNvSpPr>
          <p:nvPr/>
        </p:nvSpPr>
        <p:spPr bwMode="auto">
          <a:xfrm>
            <a:off x="5819775" y="51577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73" name="Oval 37"/>
          <p:cNvSpPr>
            <a:spLocks noChangeArrowheads="1"/>
          </p:cNvSpPr>
          <p:nvPr/>
        </p:nvSpPr>
        <p:spPr bwMode="auto">
          <a:xfrm>
            <a:off x="5522913" y="47513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74" name="Oval 38"/>
          <p:cNvSpPr>
            <a:spLocks noChangeArrowheads="1"/>
          </p:cNvSpPr>
          <p:nvPr/>
        </p:nvSpPr>
        <p:spPr bwMode="auto">
          <a:xfrm>
            <a:off x="5802313" y="55324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75" name="Oval 39"/>
          <p:cNvSpPr>
            <a:spLocks noChangeArrowheads="1"/>
          </p:cNvSpPr>
          <p:nvPr/>
        </p:nvSpPr>
        <p:spPr bwMode="auto">
          <a:xfrm>
            <a:off x="6302375" y="550545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76" name="Oval 40"/>
          <p:cNvSpPr>
            <a:spLocks noChangeArrowheads="1"/>
          </p:cNvSpPr>
          <p:nvPr/>
        </p:nvSpPr>
        <p:spPr bwMode="auto">
          <a:xfrm>
            <a:off x="4027488" y="51911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77" name="Oval 41"/>
          <p:cNvSpPr>
            <a:spLocks noChangeArrowheads="1"/>
          </p:cNvSpPr>
          <p:nvPr/>
        </p:nvSpPr>
        <p:spPr bwMode="auto">
          <a:xfrm>
            <a:off x="4813300" y="52022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78" name="Line 42"/>
          <p:cNvSpPr>
            <a:spLocks noChangeShapeType="1"/>
          </p:cNvSpPr>
          <p:nvPr/>
        </p:nvSpPr>
        <p:spPr bwMode="auto">
          <a:xfrm>
            <a:off x="2597150" y="3165475"/>
            <a:ext cx="39195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9" name="Line 43"/>
          <p:cNvSpPr>
            <a:spLocks noChangeShapeType="1"/>
          </p:cNvSpPr>
          <p:nvPr/>
        </p:nvSpPr>
        <p:spPr bwMode="auto">
          <a:xfrm flipH="1">
            <a:off x="3382963" y="2527300"/>
            <a:ext cx="0" cy="31956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0" name="Line 44"/>
          <p:cNvSpPr>
            <a:spLocks noChangeShapeType="1"/>
          </p:cNvSpPr>
          <p:nvPr/>
        </p:nvSpPr>
        <p:spPr bwMode="auto">
          <a:xfrm flipH="1">
            <a:off x="4171950" y="2524125"/>
            <a:ext cx="0" cy="3198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1" name="Line 45"/>
          <p:cNvSpPr>
            <a:spLocks noChangeShapeType="1"/>
          </p:cNvSpPr>
          <p:nvPr/>
        </p:nvSpPr>
        <p:spPr bwMode="auto">
          <a:xfrm flipH="1">
            <a:off x="4956175" y="2524125"/>
            <a:ext cx="0" cy="3198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2" name="Line 46"/>
          <p:cNvSpPr>
            <a:spLocks noChangeShapeType="1"/>
          </p:cNvSpPr>
          <p:nvPr/>
        </p:nvSpPr>
        <p:spPr bwMode="auto">
          <a:xfrm flipH="1">
            <a:off x="5740400" y="2527300"/>
            <a:ext cx="0" cy="31956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3" name="Line 47"/>
          <p:cNvSpPr>
            <a:spLocks noChangeShapeType="1"/>
          </p:cNvSpPr>
          <p:nvPr/>
        </p:nvSpPr>
        <p:spPr bwMode="auto">
          <a:xfrm>
            <a:off x="2587625" y="3810000"/>
            <a:ext cx="39258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4" name="Line 48"/>
          <p:cNvSpPr>
            <a:spLocks noChangeShapeType="1"/>
          </p:cNvSpPr>
          <p:nvPr/>
        </p:nvSpPr>
        <p:spPr bwMode="auto">
          <a:xfrm>
            <a:off x="2603500" y="4445000"/>
            <a:ext cx="3924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5" name="Line 49"/>
          <p:cNvSpPr>
            <a:spLocks noChangeShapeType="1"/>
          </p:cNvSpPr>
          <p:nvPr/>
        </p:nvSpPr>
        <p:spPr bwMode="auto">
          <a:xfrm>
            <a:off x="2603500" y="5092700"/>
            <a:ext cx="3924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6" name="Rectangle 50"/>
          <p:cNvSpPr>
            <a:spLocks noChangeArrowheads="1"/>
          </p:cNvSpPr>
          <p:nvPr/>
        </p:nvSpPr>
        <p:spPr bwMode="auto">
          <a:xfrm>
            <a:off x="2597150" y="2527300"/>
            <a:ext cx="3919538" cy="3195638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Second order properties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Small scale variation</a:t>
            </a:r>
            <a:endParaRPr lang="en-US" altLang="en-US" i="1" smtClean="0"/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5483225" y="40449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3949700" y="30464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3194050" y="296386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6108700" y="29511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5448300" y="42354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4829175" y="305593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3162300" y="32766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5091113" y="39909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4229100" y="32781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3548063" y="42291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2965450" y="30527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75" name="Oval 15"/>
          <p:cNvSpPr>
            <a:spLocks noChangeArrowheads="1"/>
          </p:cNvSpPr>
          <p:nvPr/>
        </p:nvSpPr>
        <p:spPr bwMode="auto">
          <a:xfrm>
            <a:off x="3257550" y="430053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5356225" y="39497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77" name="Oval 17"/>
          <p:cNvSpPr>
            <a:spLocks noChangeArrowheads="1"/>
          </p:cNvSpPr>
          <p:nvPr/>
        </p:nvSpPr>
        <p:spPr bwMode="auto">
          <a:xfrm>
            <a:off x="4572000" y="28003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78" name="Oval 18"/>
          <p:cNvSpPr>
            <a:spLocks noChangeArrowheads="1"/>
          </p:cNvSpPr>
          <p:nvPr/>
        </p:nvSpPr>
        <p:spPr bwMode="auto">
          <a:xfrm>
            <a:off x="4229100" y="294481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79" name="Oval 19"/>
          <p:cNvSpPr>
            <a:spLocks noChangeArrowheads="1"/>
          </p:cNvSpPr>
          <p:nvPr/>
        </p:nvSpPr>
        <p:spPr bwMode="auto">
          <a:xfrm>
            <a:off x="2994025" y="34528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80" name="Oval 20"/>
          <p:cNvSpPr>
            <a:spLocks noChangeArrowheads="1"/>
          </p:cNvSpPr>
          <p:nvPr/>
        </p:nvSpPr>
        <p:spPr bwMode="auto">
          <a:xfrm>
            <a:off x="4430713" y="30353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81" name="Oval 21"/>
          <p:cNvSpPr>
            <a:spLocks noChangeArrowheads="1"/>
          </p:cNvSpPr>
          <p:nvPr/>
        </p:nvSpPr>
        <p:spPr bwMode="auto">
          <a:xfrm>
            <a:off x="5765800" y="303847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82" name="Oval 22"/>
          <p:cNvSpPr>
            <a:spLocks noChangeArrowheads="1"/>
          </p:cNvSpPr>
          <p:nvPr/>
        </p:nvSpPr>
        <p:spPr bwMode="auto">
          <a:xfrm>
            <a:off x="5894388" y="27892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83" name="Oval 23"/>
          <p:cNvSpPr>
            <a:spLocks noChangeArrowheads="1"/>
          </p:cNvSpPr>
          <p:nvPr/>
        </p:nvSpPr>
        <p:spPr bwMode="auto">
          <a:xfrm>
            <a:off x="5224463" y="42449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84" name="Oval 24"/>
          <p:cNvSpPr>
            <a:spLocks noChangeArrowheads="1"/>
          </p:cNvSpPr>
          <p:nvPr/>
        </p:nvSpPr>
        <p:spPr bwMode="auto">
          <a:xfrm>
            <a:off x="3773488" y="471805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>
            <a:off x="5324475" y="36750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86" name="Oval 26"/>
          <p:cNvSpPr>
            <a:spLocks noChangeArrowheads="1"/>
          </p:cNvSpPr>
          <p:nvPr/>
        </p:nvSpPr>
        <p:spPr bwMode="auto">
          <a:xfrm>
            <a:off x="5861050" y="32369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87" name="Oval 27"/>
          <p:cNvSpPr>
            <a:spLocks noChangeArrowheads="1"/>
          </p:cNvSpPr>
          <p:nvPr/>
        </p:nvSpPr>
        <p:spPr bwMode="auto">
          <a:xfrm>
            <a:off x="5978525" y="306863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88" name="Oval 28"/>
          <p:cNvSpPr>
            <a:spLocks noChangeArrowheads="1"/>
          </p:cNvSpPr>
          <p:nvPr/>
        </p:nvSpPr>
        <p:spPr bwMode="auto">
          <a:xfrm>
            <a:off x="3441700" y="54546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89" name="Oval 29"/>
          <p:cNvSpPr>
            <a:spLocks noChangeArrowheads="1"/>
          </p:cNvSpPr>
          <p:nvPr/>
        </p:nvSpPr>
        <p:spPr bwMode="auto">
          <a:xfrm>
            <a:off x="3008313" y="513080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90" name="Oval 30"/>
          <p:cNvSpPr>
            <a:spLocks noChangeArrowheads="1"/>
          </p:cNvSpPr>
          <p:nvPr/>
        </p:nvSpPr>
        <p:spPr bwMode="auto">
          <a:xfrm>
            <a:off x="3203575" y="521652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91" name="Oval 31"/>
          <p:cNvSpPr>
            <a:spLocks noChangeArrowheads="1"/>
          </p:cNvSpPr>
          <p:nvPr/>
        </p:nvSpPr>
        <p:spPr bwMode="auto">
          <a:xfrm>
            <a:off x="3521075" y="53260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92" name="Oval 32"/>
          <p:cNvSpPr>
            <a:spLocks noChangeArrowheads="1"/>
          </p:cNvSpPr>
          <p:nvPr/>
        </p:nvSpPr>
        <p:spPr bwMode="auto">
          <a:xfrm>
            <a:off x="2841625" y="54721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93" name="Oval 33"/>
          <p:cNvSpPr>
            <a:spLocks noChangeArrowheads="1"/>
          </p:cNvSpPr>
          <p:nvPr/>
        </p:nvSpPr>
        <p:spPr bwMode="auto">
          <a:xfrm>
            <a:off x="5454650" y="52482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94" name="Oval 34"/>
          <p:cNvSpPr>
            <a:spLocks noChangeArrowheads="1"/>
          </p:cNvSpPr>
          <p:nvPr/>
        </p:nvSpPr>
        <p:spPr bwMode="auto">
          <a:xfrm>
            <a:off x="6100763" y="51911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95" name="Oval 35"/>
          <p:cNvSpPr>
            <a:spLocks noChangeArrowheads="1"/>
          </p:cNvSpPr>
          <p:nvPr/>
        </p:nvSpPr>
        <p:spPr bwMode="auto">
          <a:xfrm>
            <a:off x="5327650" y="52974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96" name="Oval 36"/>
          <p:cNvSpPr>
            <a:spLocks noChangeArrowheads="1"/>
          </p:cNvSpPr>
          <p:nvPr/>
        </p:nvSpPr>
        <p:spPr bwMode="auto">
          <a:xfrm>
            <a:off x="5791200" y="51450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97" name="Oval 37"/>
          <p:cNvSpPr>
            <a:spLocks noChangeArrowheads="1"/>
          </p:cNvSpPr>
          <p:nvPr/>
        </p:nvSpPr>
        <p:spPr bwMode="auto">
          <a:xfrm>
            <a:off x="5295900" y="49784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98" name="Oval 38"/>
          <p:cNvSpPr>
            <a:spLocks noChangeArrowheads="1"/>
          </p:cNvSpPr>
          <p:nvPr/>
        </p:nvSpPr>
        <p:spPr bwMode="auto">
          <a:xfrm>
            <a:off x="5853113" y="53324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99" name="Oval 39"/>
          <p:cNvSpPr>
            <a:spLocks noChangeArrowheads="1"/>
          </p:cNvSpPr>
          <p:nvPr/>
        </p:nvSpPr>
        <p:spPr bwMode="auto">
          <a:xfrm>
            <a:off x="5970588" y="516413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1000" name="Oval 40"/>
          <p:cNvSpPr>
            <a:spLocks noChangeArrowheads="1"/>
          </p:cNvSpPr>
          <p:nvPr/>
        </p:nvSpPr>
        <p:spPr bwMode="auto">
          <a:xfrm>
            <a:off x="4041775" y="52006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1001" name="Oval 41"/>
          <p:cNvSpPr>
            <a:spLocks noChangeArrowheads="1"/>
          </p:cNvSpPr>
          <p:nvPr/>
        </p:nvSpPr>
        <p:spPr bwMode="auto">
          <a:xfrm>
            <a:off x="4827588" y="52117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1002" name="Line 42"/>
          <p:cNvSpPr>
            <a:spLocks noChangeShapeType="1"/>
          </p:cNvSpPr>
          <p:nvPr/>
        </p:nvSpPr>
        <p:spPr bwMode="auto">
          <a:xfrm>
            <a:off x="2611438" y="3175000"/>
            <a:ext cx="39195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3" name="Line 43"/>
          <p:cNvSpPr>
            <a:spLocks noChangeShapeType="1"/>
          </p:cNvSpPr>
          <p:nvPr/>
        </p:nvSpPr>
        <p:spPr bwMode="auto">
          <a:xfrm flipH="1">
            <a:off x="3397250" y="2536825"/>
            <a:ext cx="0" cy="31956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4" name="Line 44"/>
          <p:cNvSpPr>
            <a:spLocks noChangeShapeType="1"/>
          </p:cNvSpPr>
          <p:nvPr/>
        </p:nvSpPr>
        <p:spPr bwMode="auto">
          <a:xfrm flipH="1">
            <a:off x="4186238" y="2533650"/>
            <a:ext cx="0" cy="3198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5" name="Line 45"/>
          <p:cNvSpPr>
            <a:spLocks noChangeShapeType="1"/>
          </p:cNvSpPr>
          <p:nvPr/>
        </p:nvSpPr>
        <p:spPr bwMode="auto">
          <a:xfrm flipH="1">
            <a:off x="4970463" y="2533650"/>
            <a:ext cx="0" cy="3198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6" name="Line 46"/>
          <p:cNvSpPr>
            <a:spLocks noChangeShapeType="1"/>
          </p:cNvSpPr>
          <p:nvPr/>
        </p:nvSpPr>
        <p:spPr bwMode="auto">
          <a:xfrm flipH="1">
            <a:off x="5754688" y="2536825"/>
            <a:ext cx="0" cy="31956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7" name="Line 47"/>
          <p:cNvSpPr>
            <a:spLocks noChangeShapeType="1"/>
          </p:cNvSpPr>
          <p:nvPr/>
        </p:nvSpPr>
        <p:spPr bwMode="auto">
          <a:xfrm>
            <a:off x="2601913" y="3819525"/>
            <a:ext cx="3925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8" name="Line 48"/>
          <p:cNvSpPr>
            <a:spLocks noChangeShapeType="1"/>
          </p:cNvSpPr>
          <p:nvPr/>
        </p:nvSpPr>
        <p:spPr bwMode="auto">
          <a:xfrm>
            <a:off x="2617788" y="4454525"/>
            <a:ext cx="3924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9" name="Line 49"/>
          <p:cNvSpPr>
            <a:spLocks noChangeShapeType="1"/>
          </p:cNvSpPr>
          <p:nvPr/>
        </p:nvSpPr>
        <p:spPr bwMode="auto">
          <a:xfrm>
            <a:off x="2617788" y="5102225"/>
            <a:ext cx="3924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0" name="Rectangle 50"/>
          <p:cNvSpPr>
            <a:spLocks noChangeArrowheads="1"/>
          </p:cNvSpPr>
          <p:nvPr/>
        </p:nvSpPr>
        <p:spPr bwMode="auto">
          <a:xfrm>
            <a:off x="2611438" y="2536825"/>
            <a:ext cx="3919537" cy="3195638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Second order properties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Small scale variation</a:t>
            </a:r>
            <a:endParaRPr lang="en-US" altLang="en-US" i="1" smtClean="0"/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5324475" y="39036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3994150" y="28321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3251200" y="30241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6108700" y="29511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5403850" y="40798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4430713" y="302418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3162300" y="32766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1995" name="Oval 11"/>
          <p:cNvSpPr>
            <a:spLocks noChangeArrowheads="1"/>
          </p:cNvSpPr>
          <p:nvPr/>
        </p:nvSpPr>
        <p:spPr bwMode="auto">
          <a:xfrm>
            <a:off x="5135563" y="39052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1996" name="Oval 12"/>
          <p:cNvSpPr>
            <a:spLocks noChangeArrowheads="1"/>
          </p:cNvSpPr>
          <p:nvPr/>
        </p:nvSpPr>
        <p:spPr bwMode="auto">
          <a:xfrm>
            <a:off x="4518025" y="323691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1997" name="Oval 13"/>
          <p:cNvSpPr>
            <a:spLocks noChangeArrowheads="1"/>
          </p:cNvSpPr>
          <p:nvPr/>
        </p:nvSpPr>
        <p:spPr bwMode="auto">
          <a:xfrm>
            <a:off x="3521075" y="38623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1998" name="Oval 14"/>
          <p:cNvSpPr>
            <a:spLocks noChangeArrowheads="1"/>
          </p:cNvSpPr>
          <p:nvPr/>
        </p:nvSpPr>
        <p:spPr bwMode="auto">
          <a:xfrm>
            <a:off x="3073400" y="30241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1999" name="Oval 15"/>
          <p:cNvSpPr>
            <a:spLocks noChangeArrowheads="1"/>
          </p:cNvSpPr>
          <p:nvPr/>
        </p:nvSpPr>
        <p:spPr bwMode="auto">
          <a:xfrm>
            <a:off x="3194050" y="390366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00" name="Oval 16"/>
          <p:cNvSpPr>
            <a:spLocks noChangeArrowheads="1"/>
          </p:cNvSpPr>
          <p:nvPr/>
        </p:nvSpPr>
        <p:spPr bwMode="auto">
          <a:xfrm>
            <a:off x="5527675" y="39036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01" name="Oval 17"/>
          <p:cNvSpPr>
            <a:spLocks noChangeArrowheads="1"/>
          </p:cNvSpPr>
          <p:nvPr/>
        </p:nvSpPr>
        <p:spPr bwMode="auto">
          <a:xfrm>
            <a:off x="4297363" y="28003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02" name="Oval 18"/>
          <p:cNvSpPr>
            <a:spLocks noChangeArrowheads="1"/>
          </p:cNvSpPr>
          <p:nvPr/>
        </p:nvSpPr>
        <p:spPr bwMode="auto">
          <a:xfrm>
            <a:off x="4229100" y="294481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03" name="Oval 19"/>
          <p:cNvSpPr>
            <a:spLocks noChangeArrowheads="1"/>
          </p:cNvSpPr>
          <p:nvPr/>
        </p:nvSpPr>
        <p:spPr bwMode="auto">
          <a:xfrm>
            <a:off x="3192463" y="34528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04" name="Oval 20"/>
          <p:cNvSpPr>
            <a:spLocks noChangeArrowheads="1"/>
          </p:cNvSpPr>
          <p:nvPr/>
        </p:nvSpPr>
        <p:spPr bwMode="auto">
          <a:xfrm>
            <a:off x="4341813" y="30464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05" name="Oval 21"/>
          <p:cNvSpPr>
            <a:spLocks noChangeArrowheads="1"/>
          </p:cNvSpPr>
          <p:nvPr/>
        </p:nvSpPr>
        <p:spPr bwMode="auto">
          <a:xfrm>
            <a:off x="5765800" y="303847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06" name="Oval 22"/>
          <p:cNvSpPr>
            <a:spLocks noChangeArrowheads="1"/>
          </p:cNvSpPr>
          <p:nvPr/>
        </p:nvSpPr>
        <p:spPr bwMode="auto">
          <a:xfrm>
            <a:off x="5881688" y="29448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07" name="Oval 23"/>
          <p:cNvSpPr>
            <a:spLocks noChangeArrowheads="1"/>
          </p:cNvSpPr>
          <p:nvPr/>
        </p:nvSpPr>
        <p:spPr bwMode="auto">
          <a:xfrm>
            <a:off x="5235575" y="39925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08" name="Oval 24"/>
          <p:cNvSpPr>
            <a:spLocks noChangeArrowheads="1"/>
          </p:cNvSpPr>
          <p:nvPr/>
        </p:nvSpPr>
        <p:spPr bwMode="auto">
          <a:xfrm>
            <a:off x="3460750" y="497205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09" name="Oval 25"/>
          <p:cNvSpPr>
            <a:spLocks noChangeArrowheads="1"/>
          </p:cNvSpPr>
          <p:nvPr/>
        </p:nvSpPr>
        <p:spPr bwMode="auto">
          <a:xfrm>
            <a:off x="5324475" y="36750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10" name="Oval 26"/>
          <p:cNvSpPr>
            <a:spLocks noChangeArrowheads="1"/>
          </p:cNvSpPr>
          <p:nvPr/>
        </p:nvSpPr>
        <p:spPr bwMode="auto">
          <a:xfrm>
            <a:off x="5861050" y="32369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11" name="Oval 27"/>
          <p:cNvSpPr>
            <a:spLocks noChangeArrowheads="1"/>
          </p:cNvSpPr>
          <p:nvPr/>
        </p:nvSpPr>
        <p:spPr bwMode="auto">
          <a:xfrm>
            <a:off x="5978525" y="306863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12" name="Oval 28"/>
          <p:cNvSpPr>
            <a:spLocks noChangeArrowheads="1"/>
          </p:cNvSpPr>
          <p:nvPr/>
        </p:nvSpPr>
        <p:spPr bwMode="auto">
          <a:xfrm>
            <a:off x="3441700" y="54546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13" name="Oval 29"/>
          <p:cNvSpPr>
            <a:spLocks noChangeArrowheads="1"/>
          </p:cNvSpPr>
          <p:nvPr/>
        </p:nvSpPr>
        <p:spPr bwMode="auto">
          <a:xfrm>
            <a:off x="3008313" y="513080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14" name="Oval 30"/>
          <p:cNvSpPr>
            <a:spLocks noChangeArrowheads="1"/>
          </p:cNvSpPr>
          <p:nvPr/>
        </p:nvSpPr>
        <p:spPr bwMode="auto">
          <a:xfrm>
            <a:off x="3203575" y="521652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15" name="Oval 31"/>
          <p:cNvSpPr>
            <a:spLocks noChangeArrowheads="1"/>
          </p:cNvSpPr>
          <p:nvPr/>
        </p:nvSpPr>
        <p:spPr bwMode="auto">
          <a:xfrm>
            <a:off x="3521075" y="53260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16" name="Oval 32"/>
          <p:cNvSpPr>
            <a:spLocks noChangeArrowheads="1"/>
          </p:cNvSpPr>
          <p:nvPr/>
        </p:nvSpPr>
        <p:spPr bwMode="auto">
          <a:xfrm>
            <a:off x="2841625" y="54721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17" name="Oval 33"/>
          <p:cNvSpPr>
            <a:spLocks noChangeArrowheads="1"/>
          </p:cNvSpPr>
          <p:nvPr/>
        </p:nvSpPr>
        <p:spPr bwMode="auto">
          <a:xfrm>
            <a:off x="5572125" y="52482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18" name="Oval 34"/>
          <p:cNvSpPr>
            <a:spLocks noChangeArrowheads="1"/>
          </p:cNvSpPr>
          <p:nvPr/>
        </p:nvSpPr>
        <p:spPr bwMode="auto">
          <a:xfrm>
            <a:off x="6100763" y="51911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19" name="Oval 35"/>
          <p:cNvSpPr>
            <a:spLocks noChangeArrowheads="1"/>
          </p:cNvSpPr>
          <p:nvPr/>
        </p:nvSpPr>
        <p:spPr bwMode="auto">
          <a:xfrm>
            <a:off x="5616575" y="54721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20" name="Oval 36"/>
          <p:cNvSpPr>
            <a:spLocks noChangeArrowheads="1"/>
          </p:cNvSpPr>
          <p:nvPr/>
        </p:nvSpPr>
        <p:spPr bwMode="auto">
          <a:xfrm>
            <a:off x="5791200" y="51450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21" name="Oval 37"/>
          <p:cNvSpPr>
            <a:spLocks noChangeArrowheads="1"/>
          </p:cNvSpPr>
          <p:nvPr/>
        </p:nvSpPr>
        <p:spPr bwMode="auto">
          <a:xfrm>
            <a:off x="5616575" y="49339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22" name="Oval 38"/>
          <p:cNvSpPr>
            <a:spLocks noChangeArrowheads="1"/>
          </p:cNvSpPr>
          <p:nvPr/>
        </p:nvSpPr>
        <p:spPr bwMode="auto">
          <a:xfrm>
            <a:off x="5853113" y="53324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23" name="Oval 39"/>
          <p:cNvSpPr>
            <a:spLocks noChangeArrowheads="1"/>
          </p:cNvSpPr>
          <p:nvPr/>
        </p:nvSpPr>
        <p:spPr bwMode="auto">
          <a:xfrm>
            <a:off x="5970588" y="516413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24" name="Oval 40"/>
          <p:cNvSpPr>
            <a:spLocks noChangeArrowheads="1"/>
          </p:cNvSpPr>
          <p:nvPr/>
        </p:nvSpPr>
        <p:spPr bwMode="auto">
          <a:xfrm>
            <a:off x="3949700" y="52879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25" name="Oval 41"/>
          <p:cNvSpPr>
            <a:spLocks noChangeArrowheads="1"/>
          </p:cNvSpPr>
          <p:nvPr/>
        </p:nvSpPr>
        <p:spPr bwMode="auto">
          <a:xfrm>
            <a:off x="4316413" y="54721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26" name="Line 42"/>
          <p:cNvSpPr>
            <a:spLocks noChangeShapeType="1"/>
          </p:cNvSpPr>
          <p:nvPr/>
        </p:nvSpPr>
        <p:spPr bwMode="auto">
          <a:xfrm>
            <a:off x="2611438" y="3175000"/>
            <a:ext cx="39195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7" name="Line 43"/>
          <p:cNvSpPr>
            <a:spLocks noChangeShapeType="1"/>
          </p:cNvSpPr>
          <p:nvPr/>
        </p:nvSpPr>
        <p:spPr bwMode="auto">
          <a:xfrm flipH="1">
            <a:off x="3397250" y="2536825"/>
            <a:ext cx="0" cy="31956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8" name="Line 44"/>
          <p:cNvSpPr>
            <a:spLocks noChangeShapeType="1"/>
          </p:cNvSpPr>
          <p:nvPr/>
        </p:nvSpPr>
        <p:spPr bwMode="auto">
          <a:xfrm flipH="1">
            <a:off x="4186238" y="2533650"/>
            <a:ext cx="0" cy="3198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9" name="Line 45"/>
          <p:cNvSpPr>
            <a:spLocks noChangeShapeType="1"/>
          </p:cNvSpPr>
          <p:nvPr/>
        </p:nvSpPr>
        <p:spPr bwMode="auto">
          <a:xfrm flipH="1">
            <a:off x="4970463" y="2533650"/>
            <a:ext cx="0" cy="3198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0" name="Line 46"/>
          <p:cNvSpPr>
            <a:spLocks noChangeShapeType="1"/>
          </p:cNvSpPr>
          <p:nvPr/>
        </p:nvSpPr>
        <p:spPr bwMode="auto">
          <a:xfrm flipH="1">
            <a:off x="5754688" y="2536825"/>
            <a:ext cx="0" cy="31956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1" name="Line 47"/>
          <p:cNvSpPr>
            <a:spLocks noChangeShapeType="1"/>
          </p:cNvSpPr>
          <p:nvPr/>
        </p:nvSpPr>
        <p:spPr bwMode="auto">
          <a:xfrm>
            <a:off x="2601913" y="3819525"/>
            <a:ext cx="3925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2" name="Line 48"/>
          <p:cNvSpPr>
            <a:spLocks noChangeShapeType="1"/>
          </p:cNvSpPr>
          <p:nvPr/>
        </p:nvSpPr>
        <p:spPr bwMode="auto">
          <a:xfrm>
            <a:off x="2617788" y="4454525"/>
            <a:ext cx="3924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3" name="Line 49"/>
          <p:cNvSpPr>
            <a:spLocks noChangeShapeType="1"/>
          </p:cNvSpPr>
          <p:nvPr/>
        </p:nvSpPr>
        <p:spPr bwMode="auto">
          <a:xfrm>
            <a:off x="2617788" y="5102225"/>
            <a:ext cx="3924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4" name="Rectangle 50"/>
          <p:cNvSpPr>
            <a:spLocks noChangeArrowheads="1"/>
          </p:cNvSpPr>
          <p:nvPr/>
        </p:nvSpPr>
        <p:spPr bwMode="auto">
          <a:xfrm>
            <a:off x="2611438" y="2536825"/>
            <a:ext cx="3919537" cy="3195638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Second order properties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  <a:p>
            <a:pPr eaLnBrk="1" hangingPunct="1"/>
            <a:r>
              <a:rPr lang="en-US" altLang="en-US" smtClean="0"/>
              <a:t>K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Event-Event nearest neighbor analysis</a:t>
            </a:r>
          </a:p>
          <a:p>
            <a:pPr lvl="1" eaLnBrk="1" hangingPunct="1"/>
            <a:r>
              <a:rPr lang="en-US" altLang="en-US" smtClean="0"/>
              <a:t>Applicable only to </a:t>
            </a:r>
            <a:r>
              <a:rPr lang="en-US" altLang="en-US" i="1" smtClean="0"/>
              <a:t>mapped</a:t>
            </a:r>
            <a:r>
              <a:rPr lang="en-US" altLang="en-US" smtClean="0"/>
              <a:t> point patterns</a:t>
            </a:r>
          </a:p>
          <a:p>
            <a:pPr eaLnBrk="1" hangingPunct="1"/>
            <a:r>
              <a:rPr lang="en-US" altLang="en-US" smtClean="0"/>
              <a:t>Point-Event nearest neighbor analysis</a:t>
            </a:r>
          </a:p>
          <a:p>
            <a:pPr lvl="1" eaLnBrk="1" hangingPunct="1"/>
            <a:r>
              <a:rPr lang="en-US" altLang="en-US" smtClean="0"/>
              <a:t>Applicable to </a:t>
            </a:r>
            <a:r>
              <a:rPr lang="en-US" altLang="en-US" i="1" smtClean="0"/>
              <a:t>mapped</a:t>
            </a:r>
            <a:r>
              <a:rPr lang="en-US" altLang="en-US" smtClean="0"/>
              <a:t> point patterns or for sampling purposes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Event-Event nearest neighbor analysis (distribution function)</a:t>
            </a:r>
          </a:p>
        </p:txBody>
      </p:sp>
      <p:graphicFrame>
        <p:nvGraphicFramePr>
          <p:cNvPr id="6146" name="Object 74"/>
          <p:cNvGraphicFramePr>
            <a:graphicFrameLocks noChangeAspect="1"/>
          </p:cNvGraphicFramePr>
          <p:nvPr/>
        </p:nvGraphicFramePr>
        <p:xfrm>
          <a:off x="2454275" y="3360738"/>
          <a:ext cx="3933825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4" imgW="1117440" imgH="393480" progId="Equation.DSMT4">
                  <p:embed/>
                </p:oleObj>
              </mc:Choice>
              <mc:Fallback>
                <p:oleObj name="Equation" r:id="rId4" imgW="1117440" imgH="39348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3360738"/>
                        <a:ext cx="3933825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75"/>
          <p:cNvSpPr txBox="1">
            <a:spLocks noChangeArrowheads="1"/>
          </p:cNvSpPr>
          <p:nvPr/>
        </p:nvSpPr>
        <p:spPr bwMode="auto">
          <a:xfrm>
            <a:off x="1163638" y="4754563"/>
            <a:ext cx="73104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2438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2438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2438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2438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2438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2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2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2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2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 sz="2400" i="1"/>
              <a:t>w</a:t>
            </a:r>
            <a:r>
              <a:rPr lang="en-US" altLang="en-US" sz="2400" i="1" baseline="-25000"/>
              <a:t>i</a:t>
            </a:r>
            <a:r>
              <a:rPr lang="en-US" altLang="en-US" sz="2400" i="1"/>
              <a:t>	</a:t>
            </a:r>
            <a:r>
              <a:rPr lang="en-US" altLang="en-US" sz="2400"/>
              <a:t>: Distance from event </a:t>
            </a:r>
            <a:r>
              <a:rPr lang="en-US" altLang="en-US" sz="2400" i="1"/>
              <a:t>i</a:t>
            </a:r>
            <a:r>
              <a:rPr lang="en-US" altLang="en-US" sz="2400"/>
              <a:t> to nearest neighbor</a:t>
            </a:r>
          </a:p>
          <a:p>
            <a:r>
              <a:rPr lang="en-US" altLang="en-US" sz="2400" i="1"/>
              <a:t>w 	</a:t>
            </a:r>
            <a:r>
              <a:rPr lang="en-US" altLang="en-US" sz="2400"/>
              <a:t>: Distance</a:t>
            </a:r>
          </a:p>
          <a:p>
            <a:r>
              <a:rPr lang="en-US" altLang="en-US" sz="2400" i="1"/>
              <a:t>n  	</a:t>
            </a:r>
            <a:r>
              <a:rPr lang="en-US" altLang="en-US" sz="2400"/>
              <a:t>: Number of events</a:t>
            </a:r>
          </a:p>
        </p:txBody>
      </p:sp>
      <p:sp>
        <p:nvSpPr>
          <p:cNvPr id="6151" name="Text Box 76"/>
          <p:cNvSpPr txBox="1">
            <a:spLocks noChangeArrowheads="1"/>
          </p:cNvSpPr>
          <p:nvPr/>
        </p:nvSpPr>
        <p:spPr bwMode="auto">
          <a:xfrm>
            <a:off x="547688" y="6292850"/>
            <a:ext cx="5972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/>
              <a:t>Q: What is the range of possible values for         ?</a:t>
            </a:r>
          </a:p>
        </p:txBody>
      </p:sp>
      <p:graphicFrame>
        <p:nvGraphicFramePr>
          <p:cNvPr id="6147" name="Object 77"/>
          <p:cNvGraphicFramePr>
            <a:graphicFrameLocks noChangeAspect="1"/>
          </p:cNvGraphicFramePr>
          <p:nvPr/>
        </p:nvGraphicFramePr>
        <p:xfrm>
          <a:off x="5649913" y="6246813"/>
          <a:ext cx="6619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6" imgW="368280" imgH="241200" progId="Equation.DSMT4">
                  <p:embed/>
                </p:oleObj>
              </mc:Choice>
              <mc:Fallback>
                <p:oleObj name="Equation" r:id="rId6" imgW="368280" imgH="24120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913" y="6246813"/>
                        <a:ext cx="6619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This session: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Point Pattern Analysis III &amp; IV</a:t>
            </a:r>
          </a:p>
          <a:p>
            <a:pPr lvl="1" algn="just" eaLnBrk="1" hangingPunct="1"/>
            <a:r>
              <a:rPr lang="en-US" altLang="en-US" smtClean="0"/>
              <a:t>Exploring point patterns</a:t>
            </a:r>
          </a:p>
          <a:p>
            <a:pPr lvl="2" algn="just" eaLnBrk="1" hangingPunct="1"/>
            <a:r>
              <a:rPr lang="en-US" altLang="en-US" smtClean="0">
                <a:solidFill>
                  <a:srgbClr val="C0C0C0"/>
                </a:solidFill>
              </a:rPr>
              <a:t>Quadrat Analysis and Moving Windows</a:t>
            </a:r>
          </a:p>
          <a:p>
            <a:pPr lvl="2" algn="just" eaLnBrk="1" hangingPunct="1"/>
            <a:r>
              <a:rPr lang="en-US" altLang="en-US" smtClean="0"/>
              <a:t>Kernel Estimation</a:t>
            </a:r>
          </a:p>
          <a:p>
            <a:pPr lvl="2" algn="just" eaLnBrk="1" hangingPunct="1"/>
            <a:r>
              <a:rPr lang="en-US" altLang="en-US" smtClean="0"/>
              <a:t>Second Order Properties</a:t>
            </a:r>
          </a:p>
          <a:p>
            <a:pPr lvl="2" algn="just" eaLnBrk="1" hangingPunct="1"/>
            <a:r>
              <a:rPr lang="en-US" altLang="en-US" smtClean="0"/>
              <a:t>Nearest Neighbor Analysis</a:t>
            </a:r>
          </a:p>
          <a:p>
            <a:pPr lvl="2" algn="just" eaLnBrk="1" hangingPunct="1"/>
            <a:r>
              <a:rPr lang="en-US" altLang="en-US" smtClean="0"/>
              <a:t>The K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Event-Event nearest neighbor analysis</a:t>
            </a:r>
          </a:p>
        </p:txBody>
      </p:sp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5483225" y="40449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3949700" y="30464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2611438" y="2536825"/>
            <a:ext cx="3919537" cy="3195638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87" name="Oval 8"/>
          <p:cNvSpPr>
            <a:spLocks noChangeArrowheads="1"/>
          </p:cNvSpPr>
          <p:nvPr/>
        </p:nvSpPr>
        <p:spPr bwMode="auto">
          <a:xfrm>
            <a:off x="6108700" y="29511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88" name="Oval 9"/>
          <p:cNvSpPr>
            <a:spLocks noChangeArrowheads="1"/>
          </p:cNvSpPr>
          <p:nvPr/>
        </p:nvSpPr>
        <p:spPr bwMode="auto">
          <a:xfrm>
            <a:off x="5448300" y="42354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89" name="Oval 10"/>
          <p:cNvSpPr>
            <a:spLocks noChangeArrowheads="1"/>
          </p:cNvSpPr>
          <p:nvPr/>
        </p:nvSpPr>
        <p:spPr bwMode="auto">
          <a:xfrm>
            <a:off x="4906963" y="305593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90" name="Oval 11"/>
          <p:cNvSpPr>
            <a:spLocks noChangeArrowheads="1"/>
          </p:cNvSpPr>
          <p:nvPr/>
        </p:nvSpPr>
        <p:spPr bwMode="auto">
          <a:xfrm>
            <a:off x="3162300" y="32766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91" name="Oval 12"/>
          <p:cNvSpPr>
            <a:spLocks noChangeArrowheads="1"/>
          </p:cNvSpPr>
          <p:nvPr/>
        </p:nvSpPr>
        <p:spPr bwMode="auto">
          <a:xfrm>
            <a:off x="5091113" y="39909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92" name="Oval 13"/>
          <p:cNvSpPr>
            <a:spLocks noChangeArrowheads="1"/>
          </p:cNvSpPr>
          <p:nvPr/>
        </p:nvSpPr>
        <p:spPr bwMode="auto">
          <a:xfrm>
            <a:off x="4229100" y="32781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93" name="Oval 14"/>
          <p:cNvSpPr>
            <a:spLocks noChangeArrowheads="1"/>
          </p:cNvSpPr>
          <p:nvPr/>
        </p:nvSpPr>
        <p:spPr bwMode="auto">
          <a:xfrm>
            <a:off x="3548063" y="42291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94" name="Oval 15"/>
          <p:cNvSpPr>
            <a:spLocks noChangeArrowheads="1"/>
          </p:cNvSpPr>
          <p:nvPr/>
        </p:nvSpPr>
        <p:spPr bwMode="auto">
          <a:xfrm>
            <a:off x="2965450" y="30527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95" name="Oval 16"/>
          <p:cNvSpPr>
            <a:spLocks noChangeArrowheads="1"/>
          </p:cNvSpPr>
          <p:nvPr/>
        </p:nvSpPr>
        <p:spPr bwMode="auto">
          <a:xfrm>
            <a:off x="3368675" y="435610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96" name="Oval 17"/>
          <p:cNvSpPr>
            <a:spLocks noChangeArrowheads="1"/>
          </p:cNvSpPr>
          <p:nvPr/>
        </p:nvSpPr>
        <p:spPr bwMode="auto">
          <a:xfrm>
            <a:off x="5356225" y="39497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97" name="Oval 18"/>
          <p:cNvSpPr>
            <a:spLocks noChangeArrowheads="1"/>
          </p:cNvSpPr>
          <p:nvPr/>
        </p:nvSpPr>
        <p:spPr bwMode="auto">
          <a:xfrm>
            <a:off x="4572000" y="28003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98" name="Oval 19"/>
          <p:cNvSpPr>
            <a:spLocks noChangeArrowheads="1"/>
          </p:cNvSpPr>
          <p:nvPr/>
        </p:nvSpPr>
        <p:spPr bwMode="auto">
          <a:xfrm>
            <a:off x="4229100" y="294481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99" name="Oval 20"/>
          <p:cNvSpPr>
            <a:spLocks noChangeArrowheads="1"/>
          </p:cNvSpPr>
          <p:nvPr/>
        </p:nvSpPr>
        <p:spPr bwMode="auto">
          <a:xfrm>
            <a:off x="2994025" y="34528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00" name="Oval 21"/>
          <p:cNvSpPr>
            <a:spLocks noChangeArrowheads="1"/>
          </p:cNvSpPr>
          <p:nvPr/>
        </p:nvSpPr>
        <p:spPr bwMode="auto">
          <a:xfrm>
            <a:off x="4430713" y="31242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01" name="Oval 22"/>
          <p:cNvSpPr>
            <a:spLocks noChangeArrowheads="1"/>
          </p:cNvSpPr>
          <p:nvPr/>
        </p:nvSpPr>
        <p:spPr bwMode="auto">
          <a:xfrm>
            <a:off x="5765800" y="303847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02" name="Oval 23"/>
          <p:cNvSpPr>
            <a:spLocks noChangeArrowheads="1"/>
          </p:cNvSpPr>
          <p:nvPr/>
        </p:nvSpPr>
        <p:spPr bwMode="auto">
          <a:xfrm>
            <a:off x="5894388" y="27892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03" name="Oval 24"/>
          <p:cNvSpPr>
            <a:spLocks noChangeArrowheads="1"/>
          </p:cNvSpPr>
          <p:nvPr/>
        </p:nvSpPr>
        <p:spPr bwMode="auto">
          <a:xfrm>
            <a:off x="5224463" y="42449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04" name="Oval 25"/>
          <p:cNvSpPr>
            <a:spLocks noChangeArrowheads="1"/>
          </p:cNvSpPr>
          <p:nvPr/>
        </p:nvSpPr>
        <p:spPr bwMode="auto">
          <a:xfrm>
            <a:off x="3773488" y="471805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05" name="Oval 26"/>
          <p:cNvSpPr>
            <a:spLocks noChangeArrowheads="1"/>
          </p:cNvSpPr>
          <p:nvPr/>
        </p:nvSpPr>
        <p:spPr bwMode="auto">
          <a:xfrm>
            <a:off x="5324475" y="37195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06" name="Oval 27"/>
          <p:cNvSpPr>
            <a:spLocks noChangeArrowheads="1"/>
          </p:cNvSpPr>
          <p:nvPr/>
        </p:nvSpPr>
        <p:spPr bwMode="auto">
          <a:xfrm>
            <a:off x="5861050" y="32369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07" name="Oval 28"/>
          <p:cNvSpPr>
            <a:spLocks noChangeArrowheads="1"/>
          </p:cNvSpPr>
          <p:nvPr/>
        </p:nvSpPr>
        <p:spPr bwMode="auto">
          <a:xfrm>
            <a:off x="5978525" y="306863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08" name="Oval 29"/>
          <p:cNvSpPr>
            <a:spLocks noChangeArrowheads="1"/>
          </p:cNvSpPr>
          <p:nvPr/>
        </p:nvSpPr>
        <p:spPr bwMode="auto">
          <a:xfrm>
            <a:off x="3397250" y="54102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09" name="Oval 30"/>
          <p:cNvSpPr>
            <a:spLocks noChangeArrowheads="1"/>
          </p:cNvSpPr>
          <p:nvPr/>
        </p:nvSpPr>
        <p:spPr bwMode="auto">
          <a:xfrm>
            <a:off x="3008313" y="513080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10" name="Oval 31"/>
          <p:cNvSpPr>
            <a:spLocks noChangeArrowheads="1"/>
          </p:cNvSpPr>
          <p:nvPr/>
        </p:nvSpPr>
        <p:spPr bwMode="auto">
          <a:xfrm>
            <a:off x="3203575" y="521652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11" name="Oval 32"/>
          <p:cNvSpPr>
            <a:spLocks noChangeArrowheads="1"/>
          </p:cNvSpPr>
          <p:nvPr/>
        </p:nvSpPr>
        <p:spPr bwMode="auto">
          <a:xfrm>
            <a:off x="3521075" y="53260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12" name="Oval 33"/>
          <p:cNvSpPr>
            <a:spLocks noChangeArrowheads="1"/>
          </p:cNvSpPr>
          <p:nvPr/>
        </p:nvSpPr>
        <p:spPr bwMode="auto">
          <a:xfrm>
            <a:off x="2841625" y="54721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13" name="Oval 34"/>
          <p:cNvSpPr>
            <a:spLocks noChangeArrowheads="1"/>
          </p:cNvSpPr>
          <p:nvPr/>
        </p:nvSpPr>
        <p:spPr bwMode="auto">
          <a:xfrm>
            <a:off x="5454650" y="52482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14" name="Oval 35"/>
          <p:cNvSpPr>
            <a:spLocks noChangeArrowheads="1"/>
          </p:cNvSpPr>
          <p:nvPr/>
        </p:nvSpPr>
        <p:spPr bwMode="auto">
          <a:xfrm>
            <a:off x="6100763" y="51911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15" name="Oval 36"/>
          <p:cNvSpPr>
            <a:spLocks noChangeArrowheads="1"/>
          </p:cNvSpPr>
          <p:nvPr/>
        </p:nvSpPr>
        <p:spPr bwMode="auto">
          <a:xfrm>
            <a:off x="5327650" y="52974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16" name="Oval 37"/>
          <p:cNvSpPr>
            <a:spLocks noChangeArrowheads="1"/>
          </p:cNvSpPr>
          <p:nvPr/>
        </p:nvSpPr>
        <p:spPr bwMode="auto">
          <a:xfrm>
            <a:off x="5757863" y="5133975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17" name="Oval 38"/>
          <p:cNvSpPr>
            <a:spLocks noChangeArrowheads="1"/>
          </p:cNvSpPr>
          <p:nvPr/>
        </p:nvSpPr>
        <p:spPr bwMode="auto">
          <a:xfrm>
            <a:off x="5295900" y="50673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18" name="Oval 39"/>
          <p:cNvSpPr>
            <a:spLocks noChangeArrowheads="1"/>
          </p:cNvSpPr>
          <p:nvPr/>
        </p:nvSpPr>
        <p:spPr bwMode="auto">
          <a:xfrm>
            <a:off x="5853113" y="53324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19" name="Oval 40"/>
          <p:cNvSpPr>
            <a:spLocks noChangeArrowheads="1"/>
          </p:cNvSpPr>
          <p:nvPr/>
        </p:nvSpPr>
        <p:spPr bwMode="auto">
          <a:xfrm>
            <a:off x="5970588" y="516413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20" name="Oval 41"/>
          <p:cNvSpPr>
            <a:spLocks noChangeArrowheads="1"/>
          </p:cNvSpPr>
          <p:nvPr/>
        </p:nvSpPr>
        <p:spPr bwMode="auto">
          <a:xfrm>
            <a:off x="4097338" y="52006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21" name="Oval 42"/>
          <p:cNvSpPr>
            <a:spLocks noChangeArrowheads="1"/>
          </p:cNvSpPr>
          <p:nvPr/>
        </p:nvSpPr>
        <p:spPr bwMode="auto">
          <a:xfrm>
            <a:off x="4905375" y="52117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81963" name="AutoShape 43"/>
          <p:cNvCxnSpPr>
            <a:cxnSpLocks noChangeShapeType="1"/>
            <a:stCxn id="46104" idx="5"/>
            <a:endCxn id="46120" idx="1"/>
          </p:cNvCxnSpPr>
          <p:nvPr/>
        </p:nvCxnSpPr>
        <p:spPr bwMode="auto">
          <a:xfrm>
            <a:off x="3848100" y="4802188"/>
            <a:ext cx="261938" cy="401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64" name="AutoShape 44"/>
          <p:cNvCxnSpPr>
            <a:cxnSpLocks noChangeShapeType="1"/>
            <a:stCxn id="46095" idx="7"/>
            <a:endCxn id="46093" idx="3"/>
          </p:cNvCxnSpPr>
          <p:nvPr/>
        </p:nvCxnSpPr>
        <p:spPr bwMode="auto">
          <a:xfrm flipV="1">
            <a:off x="3443288" y="4313238"/>
            <a:ext cx="117475" cy="46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65" name="AutoShape 45"/>
          <p:cNvCxnSpPr>
            <a:cxnSpLocks noChangeShapeType="1"/>
            <a:stCxn id="46106" idx="7"/>
            <a:endCxn id="46107" idx="3"/>
          </p:cNvCxnSpPr>
          <p:nvPr/>
        </p:nvCxnSpPr>
        <p:spPr bwMode="auto">
          <a:xfrm flipV="1">
            <a:off x="5937250" y="3152775"/>
            <a:ext cx="53975" cy="87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66" name="AutoShape 46"/>
          <p:cNvCxnSpPr>
            <a:cxnSpLocks noChangeShapeType="1"/>
            <a:stCxn id="46121" idx="6"/>
            <a:endCxn id="46117" idx="2"/>
          </p:cNvCxnSpPr>
          <p:nvPr/>
        </p:nvCxnSpPr>
        <p:spPr bwMode="auto">
          <a:xfrm flipV="1">
            <a:off x="5003800" y="5111750"/>
            <a:ext cx="282575" cy="144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67" name="AutoShape 47"/>
          <p:cNvCxnSpPr>
            <a:cxnSpLocks noChangeShapeType="1"/>
            <a:stCxn id="46094" idx="6"/>
            <a:endCxn id="46127" idx="2"/>
          </p:cNvCxnSpPr>
          <p:nvPr/>
        </p:nvCxnSpPr>
        <p:spPr bwMode="auto">
          <a:xfrm flipV="1">
            <a:off x="3063875" y="3008313"/>
            <a:ext cx="120650" cy="88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27" name="Oval 6"/>
          <p:cNvSpPr>
            <a:spLocks noChangeArrowheads="1"/>
          </p:cNvSpPr>
          <p:nvPr/>
        </p:nvSpPr>
        <p:spPr bwMode="auto">
          <a:xfrm>
            <a:off x="3194050" y="296386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Event-Event nearest neighbor analysis (distribution function)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454275" y="3360738"/>
          <a:ext cx="3933825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4" imgW="1117440" imgH="393480" progId="Equation.DSMT4">
                  <p:embed/>
                </p:oleObj>
              </mc:Choice>
              <mc:Fallback>
                <p:oleObj name="Equation" r:id="rId4" imgW="111744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3360738"/>
                        <a:ext cx="3933825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03250" y="5484813"/>
            <a:ext cx="791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 sz="2400"/>
              <a:t>Q: What is the range of possible values for         ?</a:t>
            </a:r>
          </a:p>
        </p:txBody>
      </p:sp>
      <p:graphicFrame>
        <p:nvGraphicFramePr>
          <p:cNvPr id="7171" name="Object 7"/>
          <p:cNvGraphicFramePr>
            <a:graphicFrameLocks noChangeAspect="1"/>
          </p:cNvGraphicFramePr>
          <p:nvPr/>
        </p:nvGraphicFramePr>
        <p:xfrm>
          <a:off x="7358063" y="5413375"/>
          <a:ext cx="87153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6" imgW="368280" imgH="241200" progId="Equation.DSMT4">
                  <p:embed/>
                </p:oleObj>
              </mc:Choice>
              <mc:Fallback>
                <p:oleObj name="Equation" r:id="rId6" imgW="36828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063" y="5413375"/>
                        <a:ext cx="871537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Distribution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Clustering?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5473700" y="40449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4332288" y="27559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3184525" y="296386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2601913" y="2536825"/>
            <a:ext cx="3919537" cy="3195638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6099175" y="29511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5438775" y="42354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4808538" y="280035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15" name="Oval 11"/>
          <p:cNvSpPr>
            <a:spLocks noChangeArrowheads="1"/>
          </p:cNvSpPr>
          <p:nvPr/>
        </p:nvSpPr>
        <p:spPr bwMode="auto">
          <a:xfrm>
            <a:off x="3108325" y="31242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16" name="Oval 12"/>
          <p:cNvSpPr>
            <a:spLocks noChangeArrowheads="1"/>
          </p:cNvSpPr>
          <p:nvPr/>
        </p:nvSpPr>
        <p:spPr bwMode="auto">
          <a:xfrm>
            <a:off x="4984750" y="41576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17" name="Oval 13"/>
          <p:cNvSpPr>
            <a:spLocks noChangeArrowheads="1"/>
          </p:cNvSpPr>
          <p:nvPr/>
        </p:nvSpPr>
        <p:spPr bwMode="auto">
          <a:xfrm>
            <a:off x="4421188" y="3190875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18" name="Oval 14"/>
          <p:cNvSpPr>
            <a:spLocks noChangeArrowheads="1"/>
          </p:cNvSpPr>
          <p:nvPr/>
        </p:nvSpPr>
        <p:spPr bwMode="auto">
          <a:xfrm>
            <a:off x="3806825" y="46307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19" name="Oval 15"/>
          <p:cNvSpPr>
            <a:spLocks noChangeArrowheads="1"/>
          </p:cNvSpPr>
          <p:nvPr/>
        </p:nvSpPr>
        <p:spPr bwMode="auto">
          <a:xfrm>
            <a:off x="2955925" y="30527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20" name="Oval 16"/>
          <p:cNvSpPr>
            <a:spLocks noChangeArrowheads="1"/>
          </p:cNvSpPr>
          <p:nvPr/>
        </p:nvSpPr>
        <p:spPr bwMode="auto">
          <a:xfrm>
            <a:off x="3000375" y="411321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21" name="Oval 17"/>
          <p:cNvSpPr>
            <a:spLocks noChangeArrowheads="1"/>
          </p:cNvSpPr>
          <p:nvPr/>
        </p:nvSpPr>
        <p:spPr bwMode="auto">
          <a:xfrm>
            <a:off x="5170488" y="40449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22" name="Oval 18"/>
          <p:cNvSpPr>
            <a:spLocks noChangeArrowheads="1"/>
          </p:cNvSpPr>
          <p:nvPr/>
        </p:nvSpPr>
        <p:spPr bwMode="auto">
          <a:xfrm>
            <a:off x="4562475" y="28003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23" name="Oval 19"/>
          <p:cNvSpPr>
            <a:spLocks noChangeArrowheads="1"/>
          </p:cNvSpPr>
          <p:nvPr/>
        </p:nvSpPr>
        <p:spPr bwMode="auto">
          <a:xfrm>
            <a:off x="4219575" y="294481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24" name="Oval 20"/>
          <p:cNvSpPr>
            <a:spLocks noChangeArrowheads="1"/>
          </p:cNvSpPr>
          <p:nvPr/>
        </p:nvSpPr>
        <p:spPr bwMode="auto">
          <a:xfrm>
            <a:off x="2909888" y="29448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25" name="Oval 21"/>
          <p:cNvSpPr>
            <a:spLocks noChangeArrowheads="1"/>
          </p:cNvSpPr>
          <p:nvPr/>
        </p:nvSpPr>
        <p:spPr bwMode="auto">
          <a:xfrm>
            <a:off x="4465638" y="29813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26" name="Oval 22"/>
          <p:cNvSpPr>
            <a:spLocks noChangeArrowheads="1"/>
          </p:cNvSpPr>
          <p:nvPr/>
        </p:nvSpPr>
        <p:spPr bwMode="auto">
          <a:xfrm>
            <a:off x="5873750" y="298132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27" name="Oval 23"/>
          <p:cNvSpPr>
            <a:spLocks noChangeArrowheads="1"/>
          </p:cNvSpPr>
          <p:nvPr/>
        </p:nvSpPr>
        <p:spPr bwMode="auto">
          <a:xfrm>
            <a:off x="5884863" y="27892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28" name="Oval 24"/>
          <p:cNvSpPr>
            <a:spLocks noChangeArrowheads="1"/>
          </p:cNvSpPr>
          <p:nvPr/>
        </p:nvSpPr>
        <p:spPr bwMode="auto">
          <a:xfrm>
            <a:off x="5214938" y="42449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29" name="Oval 25"/>
          <p:cNvSpPr>
            <a:spLocks noChangeArrowheads="1"/>
          </p:cNvSpPr>
          <p:nvPr/>
        </p:nvSpPr>
        <p:spPr bwMode="auto">
          <a:xfrm>
            <a:off x="3763963" y="471805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30" name="Oval 26"/>
          <p:cNvSpPr>
            <a:spLocks noChangeArrowheads="1"/>
          </p:cNvSpPr>
          <p:nvPr/>
        </p:nvSpPr>
        <p:spPr bwMode="auto">
          <a:xfrm>
            <a:off x="5349875" y="38068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31" name="Oval 27"/>
          <p:cNvSpPr>
            <a:spLocks noChangeArrowheads="1"/>
          </p:cNvSpPr>
          <p:nvPr/>
        </p:nvSpPr>
        <p:spPr bwMode="auto">
          <a:xfrm>
            <a:off x="5959475" y="31670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32" name="Oval 28"/>
          <p:cNvSpPr>
            <a:spLocks noChangeArrowheads="1"/>
          </p:cNvSpPr>
          <p:nvPr/>
        </p:nvSpPr>
        <p:spPr bwMode="auto">
          <a:xfrm>
            <a:off x="6091238" y="3140075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33" name="Oval 29"/>
          <p:cNvSpPr>
            <a:spLocks noChangeArrowheads="1"/>
          </p:cNvSpPr>
          <p:nvPr/>
        </p:nvSpPr>
        <p:spPr bwMode="auto">
          <a:xfrm>
            <a:off x="3271838" y="54975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34" name="Oval 30"/>
          <p:cNvSpPr>
            <a:spLocks noChangeArrowheads="1"/>
          </p:cNvSpPr>
          <p:nvPr/>
        </p:nvSpPr>
        <p:spPr bwMode="auto">
          <a:xfrm>
            <a:off x="2998788" y="513080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35" name="Oval 31"/>
          <p:cNvSpPr>
            <a:spLocks noChangeArrowheads="1"/>
          </p:cNvSpPr>
          <p:nvPr/>
        </p:nvSpPr>
        <p:spPr bwMode="auto">
          <a:xfrm>
            <a:off x="3063875" y="534035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36" name="Oval 32"/>
          <p:cNvSpPr>
            <a:spLocks noChangeArrowheads="1"/>
          </p:cNvSpPr>
          <p:nvPr/>
        </p:nvSpPr>
        <p:spPr bwMode="auto">
          <a:xfrm>
            <a:off x="3271838" y="51466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37" name="Oval 33"/>
          <p:cNvSpPr>
            <a:spLocks noChangeArrowheads="1"/>
          </p:cNvSpPr>
          <p:nvPr/>
        </p:nvSpPr>
        <p:spPr bwMode="auto">
          <a:xfrm>
            <a:off x="2832100" y="54721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38" name="Oval 34"/>
          <p:cNvSpPr>
            <a:spLocks noChangeArrowheads="1"/>
          </p:cNvSpPr>
          <p:nvPr/>
        </p:nvSpPr>
        <p:spPr bwMode="auto">
          <a:xfrm>
            <a:off x="4984750" y="51911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39" name="Oval 35"/>
          <p:cNvSpPr>
            <a:spLocks noChangeArrowheads="1"/>
          </p:cNvSpPr>
          <p:nvPr/>
        </p:nvSpPr>
        <p:spPr bwMode="auto">
          <a:xfrm>
            <a:off x="6091238" y="51911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40" name="Oval 36"/>
          <p:cNvSpPr>
            <a:spLocks noChangeArrowheads="1"/>
          </p:cNvSpPr>
          <p:nvPr/>
        </p:nvSpPr>
        <p:spPr bwMode="auto">
          <a:xfrm>
            <a:off x="5214938" y="52212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41" name="Oval 37"/>
          <p:cNvSpPr>
            <a:spLocks noChangeArrowheads="1"/>
          </p:cNvSpPr>
          <p:nvPr/>
        </p:nvSpPr>
        <p:spPr bwMode="auto">
          <a:xfrm>
            <a:off x="5799138" y="516413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42" name="Oval 38"/>
          <p:cNvSpPr>
            <a:spLocks noChangeArrowheads="1"/>
          </p:cNvSpPr>
          <p:nvPr/>
        </p:nvSpPr>
        <p:spPr bwMode="auto">
          <a:xfrm>
            <a:off x="5286375" y="50673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43" name="Oval 39"/>
          <p:cNvSpPr>
            <a:spLocks noChangeArrowheads="1"/>
          </p:cNvSpPr>
          <p:nvPr/>
        </p:nvSpPr>
        <p:spPr bwMode="auto">
          <a:xfrm>
            <a:off x="5843588" y="53324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44" name="Oval 40"/>
          <p:cNvSpPr>
            <a:spLocks noChangeArrowheads="1"/>
          </p:cNvSpPr>
          <p:nvPr/>
        </p:nvSpPr>
        <p:spPr bwMode="auto">
          <a:xfrm>
            <a:off x="5961063" y="516413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45" name="Oval 41"/>
          <p:cNvSpPr>
            <a:spLocks noChangeArrowheads="1"/>
          </p:cNvSpPr>
          <p:nvPr/>
        </p:nvSpPr>
        <p:spPr bwMode="auto">
          <a:xfrm>
            <a:off x="3895725" y="47180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46" name="Oval 42"/>
          <p:cNvSpPr>
            <a:spLocks noChangeArrowheads="1"/>
          </p:cNvSpPr>
          <p:nvPr/>
        </p:nvSpPr>
        <p:spPr bwMode="auto">
          <a:xfrm>
            <a:off x="4984750" y="50149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Clustering?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Regularity?</a:t>
            </a:r>
            <a:endParaRPr lang="en-US" altLang="en-US" i="1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Definitions: Patterns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3463925" y="27082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2914650" y="271145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2613025" y="2479675"/>
            <a:ext cx="3919538" cy="3195638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4011613" y="27035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4564063" y="26971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5111750" y="27051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5662613" y="27130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6210300" y="27082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3325813" y="32051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2776538" y="320833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3873500" y="32004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43" name="Oval 15"/>
          <p:cNvSpPr>
            <a:spLocks noChangeArrowheads="1"/>
          </p:cNvSpPr>
          <p:nvPr/>
        </p:nvSpPr>
        <p:spPr bwMode="auto">
          <a:xfrm>
            <a:off x="4425950" y="31940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44" name="Oval 16"/>
          <p:cNvSpPr>
            <a:spLocks noChangeArrowheads="1"/>
          </p:cNvSpPr>
          <p:nvPr/>
        </p:nvSpPr>
        <p:spPr bwMode="auto">
          <a:xfrm>
            <a:off x="4973638" y="32019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45" name="Oval 17"/>
          <p:cNvSpPr>
            <a:spLocks noChangeArrowheads="1"/>
          </p:cNvSpPr>
          <p:nvPr/>
        </p:nvSpPr>
        <p:spPr bwMode="auto">
          <a:xfrm>
            <a:off x="5524500" y="32099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46" name="Oval 18"/>
          <p:cNvSpPr>
            <a:spLocks noChangeArrowheads="1"/>
          </p:cNvSpPr>
          <p:nvPr/>
        </p:nvSpPr>
        <p:spPr bwMode="auto">
          <a:xfrm>
            <a:off x="6072188" y="32051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47" name="Oval 19"/>
          <p:cNvSpPr>
            <a:spLocks noChangeArrowheads="1"/>
          </p:cNvSpPr>
          <p:nvPr/>
        </p:nvSpPr>
        <p:spPr bwMode="auto">
          <a:xfrm>
            <a:off x="3452813" y="36941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48" name="Oval 20"/>
          <p:cNvSpPr>
            <a:spLocks noChangeArrowheads="1"/>
          </p:cNvSpPr>
          <p:nvPr/>
        </p:nvSpPr>
        <p:spPr bwMode="auto">
          <a:xfrm>
            <a:off x="2903538" y="369728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49" name="Oval 21"/>
          <p:cNvSpPr>
            <a:spLocks noChangeArrowheads="1"/>
          </p:cNvSpPr>
          <p:nvPr/>
        </p:nvSpPr>
        <p:spPr bwMode="auto">
          <a:xfrm>
            <a:off x="4000500" y="36893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50" name="Oval 22"/>
          <p:cNvSpPr>
            <a:spLocks noChangeArrowheads="1"/>
          </p:cNvSpPr>
          <p:nvPr/>
        </p:nvSpPr>
        <p:spPr bwMode="auto">
          <a:xfrm>
            <a:off x="4552950" y="36830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51" name="Oval 23"/>
          <p:cNvSpPr>
            <a:spLocks noChangeArrowheads="1"/>
          </p:cNvSpPr>
          <p:nvPr/>
        </p:nvSpPr>
        <p:spPr bwMode="auto">
          <a:xfrm>
            <a:off x="5100638" y="36909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52" name="Oval 24"/>
          <p:cNvSpPr>
            <a:spLocks noChangeArrowheads="1"/>
          </p:cNvSpPr>
          <p:nvPr/>
        </p:nvSpPr>
        <p:spPr bwMode="auto">
          <a:xfrm>
            <a:off x="5651500" y="36988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53" name="Oval 25"/>
          <p:cNvSpPr>
            <a:spLocks noChangeArrowheads="1"/>
          </p:cNvSpPr>
          <p:nvPr/>
        </p:nvSpPr>
        <p:spPr bwMode="auto">
          <a:xfrm>
            <a:off x="6199188" y="36941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54" name="Oval 26"/>
          <p:cNvSpPr>
            <a:spLocks noChangeArrowheads="1"/>
          </p:cNvSpPr>
          <p:nvPr/>
        </p:nvSpPr>
        <p:spPr bwMode="auto">
          <a:xfrm>
            <a:off x="3314700" y="41910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55" name="Oval 27"/>
          <p:cNvSpPr>
            <a:spLocks noChangeArrowheads="1"/>
          </p:cNvSpPr>
          <p:nvPr/>
        </p:nvSpPr>
        <p:spPr bwMode="auto">
          <a:xfrm>
            <a:off x="2765425" y="419417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56" name="Oval 28"/>
          <p:cNvSpPr>
            <a:spLocks noChangeArrowheads="1"/>
          </p:cNvSpPr>
          <p:nvPr/>
        </p:nvSpPr>
        <p:spPr bwMode="auto">
          <a:xfrm>
            <a:off x="3862388" y="41862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57" name="Oval 29"/>
          <p:cNvSpPr>
            <a:spLocks noChangeArrowheads="1"/>
          </p:cNvSpPr>
          <p:nvPr/>
        </p:nvSpPr>
        <p:spPr bwMode="auto">
          <a:xfrm>
            <a:off x="4414838" y="41798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58" name="Oval 30"/>
          <p:cNvSpPr>
            <a:spLocks noChangeArrowheads="1"/>
          </p:cNvSpPr>
          <p:nvPr/>
        </p:nvSpPr>
        <p:spPr bwMode="auto">
          <a:xfrm>
            <a:off x="4962525" y="41878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59" name="Oval 31"/>
          <p:cNvSpPr>
            <a:spLocks noChangeArrowheads="1"/>
          </p:cNvSpPr>
          <p:nvPr/>
        </p:nvSpPr>
        <p:spPr bwMode="auto">
          <a:xfrm>
            <a:off x="5513388" y="41957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60" name="Oval 32"/>
          <p:cNvSpPr>
            <a:spLocks noChangeArrowheads="1"/>
          </p:cNvSpPr>
          <p:nvPr/>
        </p:nvSpPr>
        <p:spPr bwMode="auto">
          <a:xfrm>
            <a:off x="6061075" y="41910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61" name="Oval 33"/>
          <p:cNvSpPr>
            <a:spLocks noChangeArrowheads="1"/>
          </p:cNvSpPr>
          <p:nvPr/>
        </p:nvSpPr>
        <p:spPr bwMode="auto">
          <a:xfrm>
            <a:off x="3435350" y="46863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62" name="Oval 34"/>
          <p:cNvSpPr>
            <a:spLocks noChangeArrowheads="1"/>
          </p:cNvSpPr>
          <p:nvPr/>
        </p:nvSpPr>
        <p:spPr bwMode="auto">
          <a:xfrm>
            <a:off x="2886075" y="468947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63" name="Oval 35"/>
          <p:cNvSpPr>
            <a:spLocks noChangeArrowheads="1"/>
          </p:cNvSpPr>
          <p:nvPr/>
        </p:nvSpPr>
        <p:spPr bwMode="auto">
          <a:xfrm>
            <a:off x="3983038" y="46815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64" name="Oval 36"/>
          <p:cNvSpPr>
            <a:spLocks noChangeArrowheads="1"/>
          </p:cNvSpPr>
          <p:nvPr/>
        </p:nvSpPr>
        <p:spPr bwMode="auto">
          <a:xfrm>
            <a:off x="4535488" y="46751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65" name="Oval 37"/>
          <p:cNvSpPr>
            <a:spLocks noChangeArrowheads="1"/>
          </p:cNvSpPr>
          <p:nvPr/>
        </p:nvSpPr>
        <p:spPr bwMode="auto">
          <a:xfrm>
            <a:off x="5083175" y="46831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66" name="Oval 38"/>
          <p:cNvSpPr>
            <a:spLocks noChangeArrowheads="1"/>
          </p:cNvSpPr>
          <p:nvPr/>
        </p:nvSpPr>
        <p:spPr bwMode="auto">
          <a:xfrm>
            <a:off x="5634038" y="46910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67" name="Oval 39"/>
          <p:cNvSpPr>
            <a:spLocks noChangeArrowheads="1"/>
          </p:cNvSpPr>
          <p:nvPr/>
        </p:nvSpPr>
        <p:spPr bwMode="auto">
          <a:xfrm>
            <a:off x="6181725" y="46863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68" name="Oval 40"/>
          <p:cNvSpPr>
            <a:spLocks noChangeArrowheads="1"/>
          </p:cNvSpPr>
          <p:nvPr/>
        </p:nvSpPr>
        <p:spPr bwMode="auto">
          <a:xfrm>
            <a:off x="3297238" y="51831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69" name="Oval 41"/>
          <p:cNvSpPr>
            <a:spLocks noChangeArrowheads="1"/>
          </p:cNvSpPr>
          <p:nvPr/>
        </p:nvSpPr>
        <p:spPr bwMode="auto">
          <a:xfrm>
            <a:off x="2747963" y="5186363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70" name="Oval 42"/>
          <p:cNvSpPr>
            <a:spLocks noChangeArrowheads="1"/>
          </p:cNvSpPr>
          <p:nvPr/>
        </p:nvSpPr>
        <p:spPr bwMode="auto">
          <a:xfrm>
            <a:off x="3844925" y="51784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71" name="Oval 43"/>
          <p:cNvSpPr>
            <a:spLocks noChangeArrowheads="1"/>
          </p:cNvSpPr>
          <p:nvPr/>
        </p:nvSpPr>
        <p:spPr bwMode="auto">
          <a:xfrm>
            <a:off x="4397375" y="51720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72" name="Oval 44"/>
          <p:cNvSpPr>
            <a:spLocks noChangeArrowheads="1"/>
          </p:cNvSpPr>
          <p:nvPr/>
        </p:nvSpPr>
        <p:spPr bwMode="auto">
          <a:xfrm>
            <a:off x="4945063" y="51800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73" name="Oval 45"/>
          <p:cNvSpPr>
            <a:spLocks noChangeArrowheads="1"/>
          </p:cNvSpPr>
          <p:nvPr/>
        </p:nvSpPr>
        <p:spPr bwMode="auto">
          <a:xfrm>
            <a:off x="5495925" y="51879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74" name="Oval 46"/>
          <p:cNvSpPr>
            <a:spLocks noChangeArrowheads="1"/>
          </p:cNvSpPr>
          <p:nvPr/>
        </p:nvSpPr>
        <p:spPr bwMode="auto">
          <a:xfrm>
            <a:off x="6043613" y="51831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Regularity?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Sampled point pattern</a:t>
            </a:r>
          </a:p>
        </p:txBody>
      </p:sp>
      <p:sp>
        <p:nvSpPr>
          <p:cNvPr id="80900" name="Oval 4"/>
          <p:cNvSpPr>
            <a:spLocks noChangeArrowheads="1"/>
          </p:cNvSpPr>
          <p:nvPr/>
        </p:nvSpPr>
        <p:spPr bwMode="auto">
          <a:xfrm>
            <a:off x="5483225" y="40687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3949700" y="30702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3194050" y="298767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2611438" y="2560638"/>
            <a:ext cx="3919537" cy="3195637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6108700" y="29749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5448300" y="42592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4906963" y="307975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07" name="Oval 11"/>
          <p:cNvSpPr>
            <a:spLocks noChangeArrowheads="1"/>
          </p:cNvSpPr>
          <p:nvPr/>
        </p:nvSpPr>
        <p:spPr bwMode="auto">
          <a:xfrm>
            <a:off x="3162300" y="33004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08" name="Oval 12"/>
          <p:cNvSpPr>
            <a:spLocks noChangeArrowheads="1"/>
          </p:cNvSpPr>
          <p:nvPr/>
        </p:nvSpPr>
        <p:spPr bwMode="auto">
          <a:xfrm>
            <a:off x="5091113" y="40147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09" name="Oval 13"/>
          <p:cNvSpPr>
            <a:spLocks noChangeArrowheads="1"/>
          </p:cNvSpPr>
          <p:nvPr/>
        </p:nvSpPr>
        <p:spPr bwMode="auto">
          <a:xfrm>
            <a:off x="4229100" y="330200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3548063" y="42529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67" name="Oval 15"/>
          <p:cNvSpPr>
            <a:spLocks noChangeArrowheads="1"/>
          </p:cNvSpPr>
          <p:nvPr/>
        </p:nvSpPr>
        <p:spPr bwMode="auto">
          <a:xfrm>
            <a:off x="2965450" y="30765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12" name="Oval 16"/>
          <p:cNvSpPr>
            <a:spLocks noChangeArrowheads="1"/>
          </p:cNvSpPr>
          <p:nvPr/>
        </p:nvSpPr>
        <p:spPr bwMode="auto">
          <a:xfrm>
            <a:off x="3368675" y="437991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13" name="Oval 17"/>
          <p:cNvSpPr>
            <a:spLocks noChangeArrowheads="1"/>
          </p:cNvSpPr>
          <p:nvPr/>
        </p:nvSpPr>
        <p:spPr bwMode="auto">
          <a:xfrm>
            <a:off x="5356225" y="39735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14" name="Oval 18"/>
          <p:cNvSpPr>
            <a:spLocks noChangeArrowheads="1"/>
          </p:cNvSpPr>
          <p:nvPr/>
        </p:nvSpPr>
        <p:spPr bwMode="auto">
          <a:xfrm>
            <a:off x="4572000" y="28241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15" name="Oval 19"/>
          <p:cNvSpPr>
            <a:spLocks noChangeArrowheads="1"/>
          </p:cNvSpPr>
          <p:nvPr/>
        </p:nvSpPr>
        <p:spPr bwMode="auto">
          <a:xfrm>
            <a:off x="4229100" y="296862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16" name="Oval 20"/>
          <p:cNvSpPr>
            <a:spLocks noChangeArrowheads="1"/>
          </p:cNvSpPr>
          <p:nvPr/>
        </p:nvSpPr>
        <p:spPr bwMode="auto">
          <a:xfrm>
            <a:off x="2994025" y="34766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17" name="Oval 21"/>
          <p:cNvSpPr>
            <a:spLocks noChangeArrowheads="1"/>
          </p:cNvSpPr>
          <p:nvPr/>
        </p:nvSpPr>
        <p:spPr bwMode="auto">
          <a:xfrm>
            <a:off x="4430713" y="31480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74" name="Oval 22"/>
          <p:cNvSpPr>
            <a:spLocks noChangeArrowheads="1"/>
          </p:cNvSpPr>
          <p:nvPr/>
        </p:nvSpPr>
        <p:spPr bwMode="auto">
          <a:xfrm>
            <a:off x="5765800" y="30622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19" name="Oval 23"/>
          <p:cNvSpPr>
            <a:spLocks noChangeArrowheads="1"/>
          </p:cNvSpPr>
          <p:nvPr/>
        </p:nvSpPr>
        <p:spPr bwMode="auto">
          <a:xfrm>
            <a:off x="5894388" y="28130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20" name="Oval 24"/>
          <p:cNvSpPr>
            <a:spLocks noChangeArrowheads="1"/>
          </p:cNvSpPr>
          <p:nvPr/>
        </p:nvSpPr>
        <p:spPr bwMode="auto">
          <a:xfrm>
            <a:off x="5224463" y="42687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21" name="Oval 25"/>
          <p:cNvSpPr>
            <a:spLocks noChangeArrowheads="1"/>
          </p:cNvSpPr>
          <p:nvPr/>
        </p:nvSpPr>
        <p:spPr bwMode="auto">
          <a:xfrm>
            <a:off x="3773488" y="4741863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22" name="Oval 26"/>
          <p:cNvSpPr>
            <a:spLocks noChangeArrowheads="1"/>
          </p:cNvSpPr>
          <p:nvPr/>
        </p:nvSpPr>
        <p:spPr bwMode="auto">
          <a:xfrm>
            <a:off x="5324475" y="37433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23" name="Oval 27"/>
          <p:cNvSpPr>
            <a:spLocks noChangeArrowheads="1"/>
          </p:cNvSpPr>
          <p:nvPr/>
        </p:nvSpPr>
        <p:spPr bwMode="auto">
          <a:xfrm>
            <a:off x="5861050" y="32607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24" name="Oval 28"/>
          <p:cNvSpPr>
            <a:spLocks noChangeArrowheads="1"/>
          </p:cNvSpPr>
          <p:nvPr/>
        </p:nvSpPr>
        <p:spPr bwMode="auto">
          <a:xfrm>
            <a:off x="5978525" y="309245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25" name="Oval 29"/>
          <p:cNvSpPr>
            <a:spLocks noChangeArrowheads="1"/>
          </p:cNvSpPr>
          <p:nvPr/>
        </p:nvSpPr>
        <p:spPr bwMode="auto">
          <a:xfrm>
            <a:off x="3397250" y="54340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26" name="Oval 30"/>
          <p:cNvSpPr>
            <a:spLocks noChangeArrowheads="1"/>
          </p:cNvSpPr>
          <p:nvPr/>
        </p:nvSpPr>
        <p:spPr bwMode="auto">
          <a:xfrm>
            <a:off x="3008313" y="5154613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83" name="Oval 31"/>
          <p:cNvSpPr>
            <a:spLocks noChangeArrowheads="1"/>
          </p:cNvSpPr>
          <p:nvPr/>
        </p:nvSpPr>
        <p:spPr bwMode="auto">
          <a:xfrm>
            <a:off x="3203575" y="524033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28" name="Oval 32"/>
          <p:cNvSpPr>
            <a:spLocks noChangeArrowheads="1"/>
          </p:cNvSpPr>
          <p:nvPr/>
        </p:nvSpPr>
        <p:spPr bwMode="auto">
          <a:xfrm>
            <a:off x="3521075" y="53498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29" name="Oval 33"/>
          <p:cNvSpPr>
            <a:spLocks noChangeArrowheads="1"/>
          </p:cNvSpPr>
          <p:nvPr/>
        </p:nvSpPr>
        <p:spPr bwMode="auto">
          <a:xfrm>
            <a:off x="2841625" y="54959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86" name="Oval 34"/>
          <p:cNvSpPr>
            <a:spLocks noChangeArrowheads="1"/>
          </p:cNvSpPr>
          <p:nvPr/>
        </p:nvSpPr>
        <p:spPr bwMode="auto">
          <a:xfrm>
            <a:off x="5454650" y="52720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87" name="Oval 35"/>
          <p:cNvSpPr>
            <a:spLocks noChangeArrowheads="1"/>
          </p:cNvSpPr>
          <p:nvPr/>
        </p:nvSpPr>
        <p:spPr bwMode="auto">
          <a:xfrm>
            <a:off x="6100763" y="52149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32" name="Oval 36"/>
          <p:cNvSpPr>
            <a:spLocks noChangeArrowheads="1"/>
          </p:cNvSpPr>
          <p:nvPr/>
        </p:nvSpPr>
        <p:spPr bwMode="auto">
          <a:xfrm>
            <a:off x="5327650" y="53213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33" name="Oval 37"/>
          <p:cNvSpPr>
            <a:spLocks noChangeArrowheads="1"/>
          </p:cNvSpPr>
          <p:nvPr/>
        </p:nvSpPr>
        <p:spPr bwMode="auto">
          <a:xfrm>
            <a:off x="5757863" y="515778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34" name="Oval 38"/>
          <p:cNvSpPr>
            <a:spLocks noChangeArrowheads="1"/>
          </p:cNvSpPr>
          <p:nvPr/>
        </p:nvSpPr>
        <p:spPr bwMode="auto">
          <a:xfrm>
            <a:off x="5295900" y="50911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35" name="Oval 39"/>
          <p:cNvSpPr>
            <a:spLocks noChangeArrowheads="1"/>
          </p:cNvSpPr>
          <p:nvPr/>
        </p:nvSpPr>
        <p:spPr bwMode="auto">
          <a:xfrm>
            <a:off x="5853113" y="53562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36" name="Oval 40"/>
          <p:cNvSpPr>
            <a:spLocks noChangeArrowheads="1"/>
          </p:cNvSpPr>
          <p:nvPr/>
        </p:nvSpPr>
        <p:spPr bwMode="auto">
          <a:xfrm>
            <a:off x="5970588" y="518795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93" name="Oval 41"/>
          <p:cNvSpPr>
            <a:spLocks noChangeArrowheads="1"/>
          </p:cNvSpPr>
          <p:nvPr/>
        </p:nvSpPr>
        <p:spPr bwMode="auto">
          <a:xfrm>
            <a:off x="4097338" y="52244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94" name="Oval 42"/>
          <p:cNvSpPr>
            <a:spLocks noChangeArrowheads="1"/>
          </p:cNvSpPr>
          <p:nvPr/>
        </p:nvSpPr>
        <p:spPr bwMode="auto">
          <a:xfrm>
            <a:off x="4905375" y="52355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95" name="Oval 43"/>
          <p:cNvSpPr>
            <a:spLocks noChangeArrowheads="1"/>
          </p:cNvSpPr>
          <p:nvPr/>
        </p:nvSpPr>
        <p:spPr bwMode="auto">
          <a:xfrm>
            <a:off x="6864350" y="4465638"/>
            <a:ext cx="161925" cy="15875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96" name="Oval 44"/>
          <p:cNvSpPr>
            <a:spLocks noChangeArrowheads="1"/>
          </p:cNvSpPr>
          <p:nvPr/>
        </p:nvSpPr>
        <p:spPr bwMode="auto">
          <a:xfrm>
            <a:off x="6877050" y="5280025"/>
            <a:ext cx="161925" cy="15875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97" name="Text Box 45"/>
          <p:cNvSpPr txBox="1">
            <a:spLocks noChangeArrowheads="1"/>
          </p:cNvSpPr>
          <p:nvPr/>
        </p:nvSpPr>
        <p:spPr bwMode="auto">
          <a:xfrm>
            <a:off x="7118350" y="4251325"/>
            <a:ext cx="11382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 sz="1600"/>
              <a:t>Recorded</a:t>
            </a:r>
          </a:p>
          <a:p>
            <a:r>
              <a:rPr lang="en-US" altLang="en-US" sz="1600"/>
              <a:t>event</a:t>
            </a:r>
          </a:p>
        </p:txBody>
      </p:sp>
      <p:sp>
        <p:nvSpPr>
          <p:cNvPr id="49198" name="Text Box 46"/>
          <p:cNvSpPr txBox="1">
            <a:spLocks noChangeArrowheads="1"/>
          </p:cNvSpPr>
          <p:nvPr/>
        </p:nvSpPr>
        <p:spPr bwMode="auto">
          <a:xfrm>
            <a:off x="7123113" y="5068888"/>
            <a:ext cx="1362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 sz="1600"/>
              <a:t>Unrecorded</a:t>
            </a:r>
          </a:p>
          <a:p>
            <a:r>
              <a:rPr lang="en-US" altLang="en-US" sz="1600"/>
              <a:t>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09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80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80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80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80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80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80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80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80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80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809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80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80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809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80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809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80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animBg="1"/>
      <p:bldP spid="80907" grpId="0" animBg="1"/>
      <p:bldP spid="80908" grpId="0" animBg="1"/>
      <p:bldP spid="80909" grpId="0" animBg="1"/>
      <p:bldP spid="80912" grpId="0" animBg="1"/>
      <p:bldP spid="80913" grpId="0" animBg="1"/>
      <p:bldP spid="80914" grpId="0" animBg="1"/>
      <p:bldP spid="80915" grpId="0" animBg="1"/>
      <p:bldP spid="80916" grpId="0" animBg="1"/>
      <p:bldP spid="80917" grpId="0" animBg="1"/>
      <p:bldP spid="80919" grpId="0" animBg="1"/>
      <p:bldP spid="80920" grpId="0" animBg="1"/>
      <p:bldP spid="80921" grpId="0" animBg="1"/>
      <p:bldP spid="80922" grpId="0" animBg="1"/>
      <p:bldP spid="80923" grpId="0" animBg="1"/>
      <p:bldP spid="80924" grpId="0" animBg="1"/>
      <p:bldP spid="80925" grpId="0" animBg="1"/>
      <p:bldP spid="80926" grpId="0" animBg="1"/>
      <p:bldP spid="80928" grpId="0" animBg="1"/>
      <p:bldP spid="80929" grpId="0" animBg="1"/>
      <p:bldP spid="80932" grpId="0" animBg="1"/>
      <p:bldP spid="80933" grpId="0" animBg="1"/>
      <p:bldP spid="80934" grpId="0" animBg="1"/>
      <p:bldP spid="80935" grpId="0" animBg="1"/>
      <p:bldP spid="8093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Point-Event nearest neighbor analysis</a:t>
            </a:r>
          </a:p>
        </p:txBody>
      </p:sp>
      <p:graphicFrame>
        <p:nvGraphicFramePr>
          <p:cNvPr id="11266" name="Object 47"/>
          <p:cNvGraphicFramePr>
            <a:graphicFrameLocks noChangeAspect="1"/>
          </p:cNvGraphicFramePr>
          <p:nvPr/>
        </p:nvGraphicFramePr>
        <p:xfrm>
          <a:off x="2565400" y="3360738"/>
          <a:ext cx="3709988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4" imgW="1054080" imgH="393480" progId="Equation.DSMT4">
                  <p:embed/>
                </p:oleObj>
              </mc:Choice>
              <mc:Fallback>
                <p:oleObj name="Equation" r:id="rId4" imgW="1054080" imgH="39348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360738"/>
                        <a:ext cx="3709988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8"/>
          <p:cNvSpPr txBox="1">
            <a:spLocks noChangeArrowheads="1"/>
          </p:cNvSpPr>
          <p:nvPr/>
        </p:nvSpPr>
        <p:spPr bwMode="auto">
          <a:xfrm>
            <a:off x="1163638" y="5160963"/>
            <a:ext cx="67357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2438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2438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2438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2438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2438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2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2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2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2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 sz="2400" i="1"/>
              <a:t>x</a:t>
            </a:r>
            <a:r>
              <a:rPr lang="en-US" altLang="en-US" sz="2400" i="1" baseline="-25000"/>
              <a:t>i</a:t>
            </a:r>
            <a:r>
              <a:rPr lang="en-US" altLang="en-US" sz="2400" i="1"/>
              <a:t>	</a:t>
            </a:r>
            <a:r>
              <a:rPr lang="en-US" altLang="en-US" sz="2400"/>
              <a:t>: Distance from point </a:t>
            </a:r>
            <a:r>
              <a:rPr lang="en-US" altLang="en-US" sz="2400" i="1"/>
              <a:t>i</a:t>
            </a:r>
            <a:r>
              <a:rPr lang="en-US" altLang="en-US" sz="2400"/>
              <a:t> to nearest event</a:t>
            </a:r>
          </a:p>
          <a:p>
            <a:r>
              <a:rPr lang="en-US" altLang="en-US" sz="2400" i="1"/>
              <a:t>x 	</a:t>
            </a:r>
            <a:r>
              <a:rPr lang="en-US" altLang="en-US" sz="2400"/>
              <a:t>: Distance</a:t>
            </a:r>
          </a:p>
          <a:p>
            <a:r>
              <a:rPr lang="en-US" altLang="en-US" sz="2400" i="1"/>
              <a:t>m 	</a:t>
            </a:r>
            <a:r>
              <a:rPr lang="en-US" altLang="en-US" sz="2400"/>
              <a:t>: Number of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Point-Event nearest neighbor analysis</a:t>
            </a:r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5483225" y="40449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3949700" y="30464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3194050" y="296386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6108700" y="29511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5448300" y="42354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4829175" y="305593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3162300" y="32766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5091113" y="39909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88" name="Oval 12"/>
          <p:cNvSpPr>
            <a:spLocks noChangeArrowheads="1"/>
          </p:cNvSpPr>
          <p:nvPr/>
        </p:nvSpPr>
        <p:spPr bwMode="auto">
          <a:xfrm>
            <a:off x="4229100" y="32781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89" name="Oval 13"/>
          <p:cNvSpPr>
            <a:spLocks noChangeArrowheads="1"/>
          </p:cNvSpPr>
          <p:nvPr/>
        </p:nvSpPr>
        <p:spPr bwMode="auto">
          <a:xfrm>
            <a:off x="3548063" y="42291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90" name="Oval 14"/>
          <p:cNvSpPr>
            <a:spLocks noChangeArrowheads="1"/>
          </p:cNvSpPr>
          <p:nvPr/>
        </p:nvSpPr>
        <p:spPr bwMode="auto">
          <a:xfrm>
            <a:off x="2965450" y="30527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91" name="Oval 15"/>
          <p:cNvSpPr>
            <a:spLocks noChangeArrowheads="1"/>
          </p:cNvSpPr>
          <p:nvPr/>
        </p:nvSpPr>
        <p:spPr bwMode="auto">
          <a:xfrm>
            <a:off x="3257550" y="430053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92" name="Oval 16"/>
          <p:cNvSpPr>
            <a:spLocks noChangeArrowheads="1"/>
          </p:cNvSpPr>
          <p:nvPr/>
        </p:nvSpPr>
        <p:spPr bwMode="auto">
          <a:xfrm>
            <a:off x="5356225" y="39497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93" name="Oval 17"/>
          <p:cNvSpPr>
            <a:spLocks noChangeArrowheads="1"/>
          </p:cNvSpPr>
          <p:nvPr/>
        </p:nvSpPr>
        <p:spPr bwMode="auto">
          <a:xfrm>
            <a:off x="4572000" y="28003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94" name="Oval 18"/>
          <p:cNvSpPr>
            <a:spLocks noChangeArrowheads="1"/>
          </p:cNvSpPr>
          <p:nvPr/>
        </p:nvSpPr>
        <p:spPr bwMode="auto">
          <a:xfrm>
            <a:off x="4229100" y="294481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95" name="Oval 19"/>
          <p:cNvSpPr>
            <a:spLocks noChangeArrowheads="1"/>
          </p:cNvSpPr>
          <p:nvPr/>
        </p:nvSpPr>
        <p:spPr bwMode="auto">
          <a:xfrm>
            <a:off x="2994025" y="34528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96" name="Oval 20"/>
          <p:cNvSpPr>
            <a:spLocks noChangeArrowheads="1"/>
          </p:cNvSpPr>
          <p:nvPr/>
        </p:nvSpPr>
        <p:spPr bwMode="auto">
          <a:xfrm>
            <a:off x="4430713" y="30353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97" name="Oval 21"/>
          <p:cNvSpPr>
            <a:spLocks noChangeArrowheads="1"/>
          </p:cNvSpPr>
          <p:nvPr/>
        </p:nvSpPr>
        <p:spPr bwMode="auto">
          <a:xfrm>
            <a:off x="5765800" y="303847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98" name="Oval 22"/>
          <p:cNvSpPr>
            <a:spLocks noChangeArrowheads="1"/>
          </p:cNvSpPr>
          <p:nvPr/>
        </p:nvSpPr>
        <p:spPr bwMode="auto">
          <a:xfrm>
            <a:off x="5894388" y="27892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99" name="Oval 23"/>
          <p:cNvSpPr>
            <a:spLocks noChangeArrowheads="1"/>
          </p:cNvSpPr>
          <p:nvPr/>
        </p:nvSpPr>
        <p:spPr bwMode="auto">
          <a:xfrm>
            <a:off x="5224463" y="42449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00" name="Oval 24"/>
          <p:cNvSpPr>
            <a:spLocks noChangeArrowheads="1"/>
          </p:cNvSpPr>
          <p:nvPr/>
        </p:nvSpPr>
        <p:spPr bwMode="auto">
          <a:xfrm>
            <a:off x="3773488" y="471805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01" name="Oval 25"/>
          <p:cNvSpPr>
            <a:spLocks noChangeArrowheads="1"/>
          </p:cNvSpPr>
          <p:nvPr/>
        </p:nvSpPr>
        <p:spPr bwMode="auto">
          <a:xfrm>
            <a:off x="5324475" y="36750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02" name="Oval 26"/>
          <p:cNvSpPr>
            <a:spLocks noChangeArrowheads="1"/>
          </p:cNvSpPr>
          <p:nvPr/>
        </p:nvSpPr>
        <p:spPr bwMode="auto">
          <a:xfrm>
            <a:off x="5861050" y="32369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03" name="Oval 27"/>
          <p:cNvSpPr>
            <a:spLocks noChangeArrowheads="1"/>
          </p:cNvSpPr>
          <p:nvPr/>
        </p:nvSpPr>
        <p:spPr bwMode="auto">
          <a:xfrm>
            <a:off x="5978525" y="306863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04" name="Oval 28"/>
          <p:cNvSpPr>
            <a:spLocks noChangeArrowheads="1"/>
          </p:cNvSpPr>
          <p:nvPr/>
        </p:nvSpPr>
        <p:spPr bwMode="auto">
          <a:xfrm>
            <a:off x="3441700" y="54546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05" name="Oval 29"/>
          <p:cNvSpPr>
            <a:spLocks noChangeArrowheads="1"/>
          </p:cNvSpPr>
          <p:nvPr/>
        </p:nvSpPr>
        <p:spPr bwMode="auto">
          <a:xfrm>
            <a:off x="3008313" y="513080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06" name="Oval 30"/>
          <p:cNvSpPr>
            <a:spLocks noChangeArrowheads="1"/>
          </p:cNvSpPr>
          <p:nvPr/>
        </p:nvSpPr>
        <p:spPr bwMode="auto">
          <a:xfrm>
            <a:off x="3203575" y="521652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07" name="Oval 31"/>
          <p:cNvSpPr>
            <a:spLocks noChangeArrowheads="1"/>
          </p:cNvSpPr>
          <p:nvPr/>
        </p:nvSpPr>
        <p:spPr bwMode="auto">
          <a:xfrm>
            <a:off x="3521075" y="53260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08" name="Oval 32"/>
          <p:cNvSpPr>
            <a:spLocks noChangeArrowheads="1"/>
          </p:cNvSpPr>
          <p:nvPr/>
        </p:nvSpPr>
        <p:spPr bwMode="auto">
          <a:xfrm>
            <a:off x="2841625" y="54721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09" name="Oval 33"/>
          <p:cNvSpPr>
            <a:spLocks noChangeArrowheads="1"/>
          </p:cNvSpPr>
          <p:nvPr/>
        </p:nvSpPr>
        <p:spPr bwMode="auto">
          <a:xfrm>
            <a:off x="5454650" y="52482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10" name="Oval 34"/>
          <p:cNvSpPr>
            <a:spLocks noChangeArrowheads="1"/>
          </p:cNvSpPr>
          <p:nvPr/>
        </p:nvSpPr>
        <p:spPr bwMode="auto">
          <a:xfrm>
            <a:off x="6100763" y="51911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11" name="Oval 35"/>
          <p:cNvSpPr>
            <a:spLocks noChangeArrowheads="1"/>
          </p:cNvSpPr>
          <p:nvPr/>
        </p:nvSpPr>
        <p:spPr bwMode="auto">
          <a:xfrm>
            <a:off x="5327650" y="52974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12" name="Oval 36"/>
          <p:cNvSpPr>
            <a:spLocks noChangeArrowheads="1"/>
          </p:cNvSpPr>
          <p:nvPr/>
        </p:nvSpPr>
        <p:spPr bwMode="auto">
          <a:xfrm>
            <a:off x="5791200" y="51450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13" name="Oval 37"/>
          <p:cNvSpPr>
            <a:spLocks noChangeArrowheads="1"/>
          </p:cNvSpPr>
          <p:nvPr/>
        </p:nvSpPr>
        <p:spPr bwMode="auto">
          <a:xfrm>
            <a:off x="5295900" y="49784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14" name="Oval 38"/>
          <p:cNvSpPr>
            <a:spLocks noChangeArrowheads="1"/>
          </p:cNvSpPr>
          <p:nvPr/>
        </p:nvSpPr>
        <p:spPr bwMode="auto">
          <a:xfrm>
            <a:off x="5853113" y="53324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15" name="Oval 39"/>
          <p:cNvSpPr>
            <a:spLocks noChangeArrowheads="1"/>
          </p:cNvSpPr>
          <p:nvPr/>
        </p:nvSpPr>
        <p:spPr bwMode="auto">
          <a:xfrm>
            <a:off x="5970588" y="516413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16" name="Oval 40"/>
          <p:cNvSpPr>
            <a:spLocks noChangeArrowheads="1"/>
          </p:cNvSpPr>
          <p:nvPr/>
        </p:nvSpPr>
        <p:spPr bwMode="auto">
          <a:xfrm>
            <a:off x="4041775" y="52006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17" name="Oval 41"/>
          <p:cNvSpPr>
            <a:spLocks noChangeArrowheads="1"/>
          </p:cNvSpPr>
          <p:nvPr/>
        </p:nvSpPr>
        <p:spPr bwMode="auto">
          <a:xfrm>
            <a:off x="4827588" y="52117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18" name="Rectangle 50"/>
          <p:cNvSpPr>
            <a:spLocks noChangeArrowheads="1"/>
          </p:cNvSpPr>
          <p:nvPr/>
        </p:nvSpPr>
        <p:spPr bwMode="auto">
          <a:xfrm>
            <a:off x="2611438" y="2536825"/>
            <a:ext cx="3919537" cy="3195638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19" name="Oval 51"/>
          <p:cNvSpPr>
            <a:spLocks noChangeArrowheads="1"/>
          </p:cNvSpPr>
          <p:nvPr/>
        </p:nvSpPr>
        <p:spPr bwMode="auto">
          <a:xfrm>
            <a:off x="4349750" y="3340100"/>
            <a:ext cx="88900" cy="87313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20" name="Oval 52"/>
          <p:cNvSpPr>
            <a:spLocks noChangeArrowheads="1"/>
          </p:cNvSpPr>
          <p:nvPr/>
        </p:nvSpPr>
        <p:spPr bwMode="auto">
          <a:xfrm>
            <a:off x="4471988" y="2752725"/>
            <a:ext cx="88900" cy="87313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21" name="Oval 53"/>
          <p:cNvSpPr>
            <a:spLocks noChangeArrowheads="1"/>
          </p:cNvSpPr>
          <p:nvPr/>
        </p:nvSpPr>
        <p:spPr bwMode="auto">
          <a:xfrm>
            <a:off x="3427413" y="2774950"/>
            <a:ext cx="87312" cy="87313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22" name="Oval 54"/>
          <p:cNvSpPr>
            <a:spLocks noChangeArrowheads="1"/>
          </p:cNvSpPr>
          <p:nvPr/>
        </p:nvSpPr>
        <p:spPr bwMode="auto">
          <a:xfrm>
            <a:off x="6081713" y="2857500"/>
            <a:ext cx="88900" cy="87313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23" name="Oval 55"/>
          <p:cNvSpPr>
            <a:spLocks noChangeArrowheads="1"/>
          </p:cNvSpPr>
          <p:nvPr/>
        </p:nvSpPr>
        <p:spPr bwMode="auto">
          <a:xfrm>
            <a:off x="4243388" y="3130550"/>
            <a:ext cx="88900" cy="87313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24" name="Oval 56"/>
          <p:cNvSpPr>
            <a:spLocks noChangeArrowheads="1"/>
          </p:cNvSpPr>
          <p:nvPr/>
        </p:nvSpPr>
        <p:spPr bwMode="auto">
          <a:xfrm>
            <a:off x="4267200" y="4716463"/>
            <a:ext cx="87313" cy="87312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25" name="Oval 57"/>
          <p:cNvSpPr>
            <a:spLocks noChangeArrowheads="1"/>
          </p:cNvSpPr>
          <p:nvPr/>
        </p:nvSpPr>
        <p:spPr bwMode="auto">
          <a:xfrm>
            <a:off x="5699125" y="5273675"/>
            <a:ext cx="88900" cy="87313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26" name="Oval 58"/>
          <p:cNvSpPr>
            <a:spLocks noChangeArrowheads="1"/>
          </p:cNvSpPr>
          <p:nvPr/>
        </p:nvSpPr>
        <p:spPr bwMode="auto">
          <a:xfrm>
            <a:off x="5502275" y="3365500"/>
            <a:ext cx="88900" cy="87313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27" name="Oval 59"/>
          <p:cNvSpPr>
            <a:spLocks noChangeArrowheads="1"/>
          </p:cNvSpPr>
          <p:nvPr/>
        </p:nvSpPr>
        <p:spPr bwMode="auto">
          <a:xfrm>
            <a:off x="3806825" y="3640138"/>
            <a:ext cx="87313" cy="87312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28" name="Oval 61"/>
          <p:cNvSpPr>
            <a:spLocks noChangeArrowheads="1"/>
          </p:cNvSpPr>
          <p:nvPr/>
        </p:nvSpPr>
        <p:spPr bwMode="auto">
          <a:xfrm>
            <a:off x="4481513" y="3951288"/>
            <a:ext cx="88900" cy="87312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29" name="Oval 62"/>
          <p:cNvSpPr>
            <a:spLocks noChangeArrowheads="1"/>
          </p:cNvSpPr>
          <p:nvPr/>
        </p:nvSpPr>
        <p:spPr bwMode="auto">
          <a:xfrm>
            <a:off x="2941638" y="3554413"/>
            <a:ext cx="87312" cy="87312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30" name="Oval 63"/>
          <p:cNvSpPr>
            <a:spLocks noChangeArrowheads="1"/>
          </p:cNvSpPr>
          <p:nvPr/>
        </p:nvSpPr>
        <p:spPr bwMode="auto">
          <a:xfrm>
            <a:off x="4857750" y="5511800"/>
            <a:ext cx="88900" cy="87313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31" name="Oval 64"/>
          <p:cNvSpPr>
            <a:spLocks noChangeArrowheads="1"/>
          </p:cNvSpPr>
          <p:nvPr/>
        </p:nvSpPr>
        <p:spPr bwMode="auto">
          <a:xfrm>
            <a:off x="5156200" y="2754313"/>
            <a:ext cx="88900" cy="87312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32" name="Oval 65"/>
          <p:cNvSpPr>
            <a:spLocks noChangeArrowheads="1"/>
          </p:cNvSpPr>
          <p:nvPr/>
        </p:nvSpPr>
        <p:spPr bwMode="auto">
          <a:xfrm>
            <a:off x="3748088" y="4395788"/>
            <a:ext cx="87312" cy="87312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33" name="Oval 67"/>
          <p:cNvSpPr>
            <a:spLocks noChangeArrowheads="1"/>
          </p:cNvSpPr>
          <p:nvPr/>
        </p:nvSpPr>
        <p:spPr bwMode="auto">
          <a:xfrm>
            <a:off x="5014913" y="4256088"/>
            <a:ext cx="88900" cy="87312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34" name="Oval 68"/>
          <p:cNvSpPr>
            <a:spLocks noChangeArrowheads="1"/>
          </p:cNvSpPr>
          <p:nvPr/>
        </p:nvSpPr>
        <p:spPr bwMode="auto">
          <a:xfrm>
            <a:off x="4357688" y="5137150"/>
            <a:ext cx="87312" cy="87313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35" name="Oval 69"/>
          <p:cNvSpPr>
            <a:spLocks noChangeArrowheads="1"/>
          </p:cNvSpPr>
          <p:nvPr/>
        </p:nvSpPr>
        <p:spPr bwMode="auto">
          <a:xfrm>
            <a:off x="6086475" y="4757738"/>
            <a:ext cx="88900" cy="87312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36" name="Oval 70"/>
          <p:cNvSpPr>
            <a:spLocks noChangeArrowheads="1"/>
          </p:cNvSpPr>
          <p:nvPr/>
        </p:nvSpPr>
        <p:spPr bwMode="auto">
          <a:xfrm>
            <a:off x="5911850" y="3829050"/>
            <a:ext cx="88900" cy="87313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37" name="Oval 71"/>
          <p:cNvSpPr>
            <a:spLocks noChangeArrowheads="1"/>
          </p:cNvSpPr>
          <p:nvPr/>
        </p:nvSpPr>
        <p:spPr bwMode="auto">
          <a:xfrm>
            <a:off x="3346450" y="3916363"/>
            <a:ext cx="87313" cy="87312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38" name="Oval 72"/>
          <p:cNvSpPr>
            <a:spLocks noChangeArrowheads="1"/>
          </p:cNvSpPr>
          <p:nvPr/>
        </p:nvSpPr>
        <p:spPr bwMode="auto">
          <a:xfrm>
            <a:off x="3806825" y="5454650"/>
            <a:ext cx="88900" cy="87313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39" name="Oval 74"/>
          <p:cNvSpPr>
            <a:spLocks noChangeArrowheads="1"/>
          </p:cNvSpPr>
          <p:nvPr/>
        </p:nvSpPr>
        <p:spPr bwMode="auto">
          <a:xfrm>
            <a:off x="2995613" y="4900613"/>
            <a:ext cx="87312" cy="87312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40" name="Oval 75"/>
          <p:cNvSpPr>
            <a:spLocks noChangeArrowheads="1"/>
          </p:cNvSpPr>
          <p:nvPr/>
        </p:nvSpPr>
        <p:spPr bwMode="auto">
          <a:xfrm>
            <a:off x="6864350" y="4441825"/>
            <a:ext cx="161925" cy="15875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41" name="Oval 76"/>
          <p:cNvSpPr>
            <a:spLocks noChangeArrowheads="1"/>
          </p:cNvSpPr>
          <p:nvPr/>
        </p:nvSpPr>
        <p:spPr bwMode="auto">
          <a:xfrm>
            <a:off x="6877050" y="5256213"/>
            <a:ext cx="161925" cy="15875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42" name="Text Box 77"/>
          <p:cNvSpPr txBox="1">
            <a:spLocks noChangeArrowheads="1"/>
          </p:cNvSpPr>
          <p:nvPr/>
        </p:nvSpPr>
        <p:spPr bwMode="auto">
          <a:xfrm>
            <a:off x="7118350" y="434975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 sz="1600"/>
              <a:t>Event</a:t>
            </a:r>
          </a:p>
        </p:txBody>
      </p:sp>
      <p:sp>
        <p:nvSpPr>
          <p:cNvPr id="50243" name="Text Box 78"/>
          <p:cNvSpPr txBox="1">
            <a:spLocks noChangeArrowheads="1"/>
          </p:cNvSpPr>
          <p:nvPr/>
        </p:nvSpPr>
        <p:spPr bwMode="auto">
          <a:xfrm>
            <a:off x="7123113" y="5167313"/>
            <a:ext cx="693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 sz="1600"/>
              <a:t>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order properties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5763" y="1560513"/>
            <a:ext cx="4086225" cy="4114800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Intensity –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500" smtClean="0"/>
              <a:t>	Mean number of events per unit area at point </a:t>
            </a:r>
            <a:r>
              <a:rPr lang="en-US" altLang="en-US" sz="2500" i="1" smtClean="0"/>
              <a:t>s</a:t>
            </a:r>
          </a:p>
        </p:txBody>
      </p:sp>
      <p:pic>
        <p:nvPicPr>
          <p:cNvPr id="24580" name="Picture 5" descr="~AUT0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1417638"/>
            <a:ext cx="2982912" cy="531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Clustering?</a:t>
            </a:r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5478463" y="39878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4337050" y="26987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3189288" y="2906713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2606675" y="2479675"/>
            <a:ext cx="3919538" cy="3195638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6103938" y="28940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5443538" y="41783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4813300" y="274320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3113088" y="30670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12" name="Oval 12"/>
          <p:cNvSpPr>
            <a:spLocks noChangeArrowheads="1"/>
          </p:cNvSpPr>
          <p:nvPr/>
        </p:nvSpPr>
        <p:spPr bwMode="auto">
          <a:xfrm>
            <a:off x="4989513" y="41005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13" name="Oval 13"/>
          <p:cNvSpPr>
            <a:spLocks noChangeArrowheads="1"/>
          </p:cNvSpPr>
          <p:nvPr/>
        </p:nvSpPr>
        <p:spPr bwMode="auto">
          <a:xfrm>
            <a:off x="4425950" y="313372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14" name="Oval 14"/>
          <p:cNvSpPr>
            <a:spLocks noChangeArrowheads="1"/>
          </p:cNvSpPr>
          <p:nvPr/>
        </p:nvSpPr>
        <p:spPr bwMode="auto">
          <a:xfrm>
            <a:off x="3811588" y="45735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15" name="Oval 15"/>
          <p:cNvSpPr>
            <a:spLocks noChangeArrowheads="1"/>
          </p:cNvSpPr>
          <p:nvPr/>
        </p:nvSpPr>
        <p:spPr bwMode="auto">
          <a:xfrm>
            <a:off x="2960688" y="29956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16" name="Oval 16"/>
          <p:cNvSpPr>
            <a:spLocks noChangeArrowheads="1"/>
          </p:cNvSpPr>
          <p:nvPr/>
        </p:nvSpPr>
        <p:spPr bwMode="auto">
          <a:xfrm>
            <a:off x="3005138" y="4056063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17" name="Oval 17"/>
          <p:cNvSpPr>
            <a:spLocks noChangeArrowheads="1"/>
          </p:cNvSpPr>
          <p:nvPr/>
        </p:nvSpPr>
        <p:spPr bwMode="auto">
          <a:xfrm>
            <a:off x="5175250" y="39878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18" name="Oval 18"/>
          <p:cNvSpPr>
            <a:spLocks noChangeArrowheads="1"/>
          </p:cNvSpPr>
          <p:nvPr/>
        </p:nvSpPr>
        <p:spPr bwMode="auto">
          <a:xfrm>
            <a:off x="4567238" y="27432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19" name="Oval 19"/>
          <p:cNvSpPr>
            <a:spLocks noChangeArrowheads="1"/>
          </p:cNvSpPr>
          <p:nvPr/>
        </p:nvSpPr>
        <p:spPr bwMode="auto">
          <a:xfrm>
            <a:off x="4224338" y="2887663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20" name="Oval 20"/>
          <p:cNvSpPr>
            <a:spLocks noChangeArrowheads="1"/>
          </p:cNvSpPr>
          <p:nvPr/>
        </p:nvSpPr>
        <p:spPr bwMode="auto">
          <a:xfrm>
            <a:off x="2914650" y="28876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21" name="Oval 21"/>
          <p:cNvSpPr>
            <a:spLocks noChangeArrowheads="1"/>
          </p:cNvSpPr>
          <p:nvPr/>
        </p:nvSpPr>
        <p:spPr bwMode="auto">
          <a:xfrm>
            <a:off x="4470400" y="29241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22" name="Oval 22"/>
          <p:cNvSpPr>
            <a:spLocks noChangeArrowheads="1"/>
          </p:cNvSpPr>
          <p:nvPr/>
        </p:nvSpPr>
        <p:spPr bwMode="auto">
          <a:xfrm>
            <a:off x="5878513" y="2924175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23" name="Oval 23"/>
          <p:cNvSpPr>
            <a:spLocks noChangeArrowheads="1"/>
          </p:cNvSpPr>
          <p:nvPr/>
        </p:nvSpPr>
        <p:spPr bwMode="auto">
          <a:xfrm>
            <a:off x="5889625" y="27320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24" name="Oval 24"/>
          <p:cNvSpPr>
            <a:spLocks noChangeArrowheads="1"/>
          </p:cNvSpPr>
          <p:nvPr/>
        </p:nvSpPr>
        <p:spPr bwMode="auto">
          <a:xfrm>
            <a:off x="5219700" y="41878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25" name="Oval 25"/>
          <p:cNvSpPr>
            <a:spLocks noChangeArrowheads="1"/>
          </p:cNvSpPr>
          <p:nvPr/>
        </p:nvSpPr>
        <p:spPr bwMode="auto">
          <a:xfrm>
            <a:off x="3768725" y="466090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26" name="Oval 26"/>
          <p:cNvSpPr>
            <a:spLocks noChangeArrowheads="1"/>
          </p:cNvSpPr>
          <p:nvPr/>
        </p:nvSpPr>
        <p:spPr bwMode="auto">
          <a:xfrm>
            <a:off x="5354638" y="37496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27" name="Oval 27"/>
          <p:cNvSpPr>
            <a:spLocks noChangeArrowheads="1"/>
          </p:cNvSpPr>
          <p:nvPr/>
        </p:nvSpPr>
        <p:spPr bwMode="auto">
          <a:xfrm>
            <a:off x="5964238" y="31099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28" name="Oval 28"/>
          <p:cNvSpPr>
            <a:spLocks noChangeArrowheads="1"/>
          </p:cNvSpPr>
          <p:nvPr/>
        </p:nvSpPr>
        <p:spPr bwMode="auto">
          <a:xfrm>
            <a:off x="6096000" y="308292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29" name="Oval 29"/>
          <p:cNvSpPr>
            <a:spLocks noChangeArrowheads="1"/>
          </p:cNvSpPr>
          <p:nvPr/>
        </p:nvSpPr>
        <p:spPr bwMode="auto">
          <a:xfrm>
            <a:off x="3276600" y="54403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30" name="Oval 30"/>
          <p:cNvSpPr>
            <a:spLocks noChangeArrowheads="1"/>
          </p:cNvSpPr>
          <p:nvPr/>
        </p:nvSpPr>
        <p:spPr bwMode="auto">
          <a:xfrm>
            <a:off x="3003550" y="507365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31" name="Oval 31"/>
          <p:cNvSpPr>
            <a:spLocks noChangeArrowheads="1"/>
          </p:cNvSpPr>
          <p:nvPr/>
        </p:nvSpPr>
        <p:spPr bwMode="auto">
          <a:xfrm>
            <a:off x="3068638" y="528320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32" name="Oval 32"/>
          <p:cNvSpPr>
            <a:spLocks noChangeArrowheads="1"/>
          </p:cNvSpPr>
          <p:nvPr/>
        </p:nvSpPr>
        <p:spPr bwMode="auto">
          <a:xfrm>
            <a:off x="3276600" y="50895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33" name="Oval 33"/>
          <p:cNvSpPr>
            <a:spLocks noChangeArrowheads="1"/>
          </p:cNvSpPr>
          <p:nvPr/>
        </p:nvSpPr>
        <p:spPr bwMode="auto">
          <a:xfrm>
            <a:off x="2836863" y="54149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34" name="Oval 34"/>
          <p:cNvSpPr>
            <a:spLocks noChangeArrowheads="1"/>
          </p:cNvSpPr>
          <p:nvPr/>
        </p:nvSpPr>
        <p:spPr bwMode="auto">
          <a:xfrm>
            <a:off x="4989513" y="51339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35" name="Oval 35"/>
          <p:cNvSpPr>
            <a:spLocks noChangeArrowheads="1"/>
          </p:cNvSpPr>
          <p:nvPr/>
        </p:nvSpPr>
        <p:spPr bwMode="auto">
          <a:xfrm>
            <a:off x="6096000" y="51339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36" name="Oval 36"/>
          <p:cNvSpPr>
            <a:spLocks noChangeArrowheads="1"/>
          </p:cNvSpPr>
          <p:nvPr/>
        </p:nvSpPr>
        <p:spPr bwMode="auto">
          <a:xfrm>
            <a:off x="5219700" y="51641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37" name="Oval 37"/>
          <p:cNvSpPr>
            <a:spLocks noChangeArrowheads="1"/>
          </p:cNvSpPr>
          <p:nvPr/>
        </p:nvSpPr>
        <p:spPr bwMode="auto">
          <a:xfrm>
            <a:off x="5803900" y="51069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38" name="Oval 38"/>
          <p:cNvSpPr>
            <a:spLocks noChangeArrowheads="1"/>
          </p:cNvSpPr>
          <p:nvPr/>
        </p:nvSpPr>
        <p:spPr bwMode="auto">
          <a:xfrm>
            <a:off x="5291138" y="50101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39" name="Oval 39"/>
          <p:cNvSpPr>
            <a:spLocks noChangeArrowheads="1"/>
          </p:cNvSpPr>
          <p:nvPr/>
        </p:nvSpPr>
        <p:spPr bwMode="auto">
          <a:xfrm>
            <a:off x="5848350" y="52752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40" name="Oval 40"/>
          <p:cNvSpPr>
            <a:spLocks noChangeArrowheads="1"/>
          </p:cNvSpPr>
          <p:nvPr/>
        </p:nvSpPr>
        <p:spPr bwMode="auto">
          <a:xfrm>
            <a:off x="5965825" y="51069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41" name="Oval 41"/>
          <p:cNvSpPr>
            <a:spLocks noChangeArrowheads="1"/>
          </p:cNvSpPr>
          <p:nvPr/>
        </p:nvSpPr>
        <p:spPr bwMode="auto">
          <a:xfrm>
            <a:off x="3900488" y="46609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42" name="Oval 42"/>
          <p:cNvSpPr>
            <a:spLocks noChangeArrowheads="1"/>
          </p:cNvSpPr>
          <p:nvPr/>
        </p:nvSpPr>
        <p:spPr bwMode="auto">
          <a:xfrm>
            <a:off x="4989513" y="49577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Clustering?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Regularity?</a:t>
            </a:r>
            <a:endParaRPr lang="en-US" altLang="en-US" i="1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Definitions: Patterns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3490913" y="27654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2941638" y="276860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2640013" y="2536825"/>
            <a:ext cx="3919537" cy="3195638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4038600" y="27606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91050" y="27543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5138738" y="27622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5689600" y="27701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6237288" y="27654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3352800" y="32623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2803525" y="32654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3900488" y="32575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39" name="Oval 15"/>
          <p:cNvSpPr>
            <a:spLocks noChangeArrowheads="1"/>
          </p:cNvSpPr>
          <p:nvPr/>
        </p:nvSpPr>
        <p:spPr bwMode="auto">
          <a:xfrm>
            <a:off x="4452938" y="32512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5000625" y="32591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41" name="Oval 17"/>
          <p:cNvSpPr>
            <a:spLocks noChangeArrowheads="1"/>
          </p:cNvSpPr>
          <p:nvPr/>
        </p:nvSpPr>
        <p:spPr bwMode="auto">
          <a:xfrm>
            <a:off x="5551488" y="32670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42" name="Oval 18"/>
          <p:cNvSpPr>
            <a:spLocks noChangeArrowheads="1"/>
          </p:cNvSpPr>
          <p:nvPr/>
        </p:nvSpPr>
        <p:spPr bwMode="auto">
          <a:xfrm>
            <a:off x="6099175" y="32623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43" name="Oval 19"/>
          <p:cNvSpPr>
            <a:spLocks noChangeArrowheads="1"/>
          </p:cNvSpPr>
          <p:nvPr/>
        </p:nvSpPr>
        <p:spPr bwMode="auto">
          <a:xfrm>
            <a:off x="3479800" y="37512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44" name="Oval 20"/>
          <p:cNvSpPr>
            <a:spLocks noChangeArrowheads="1"/>
          </p:cNvSpPr>
          <p:nvPr/>
        </p:nvSpPr>
        <p:spPr bwMode="auto">
          <a:xfrm>
            <a:off x="2930525" y="375443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45" name="Oval 21"/>
          <p:cNvSpPr>
            <a:spLocks noChangeArrowheads="1"/>
          </p:cNvSpPr>
          <p:nvPr/>
        </p:nvSpPr>
        <p:spPr bwMode="auto">
          <a:xfrm>
            <a:off x="4027488" y="37465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46" name="Oval 22"/>
          <p:cNvSpPr>
            <a:spLocks noChangeArrowheads="1"/>
          </p:cNvSpPr>
          <p:nvPr/>
        </p:nvSpPr>
        <p:spPr bwMode="auto">
          <a:xfrm>
            <a:off x="4579938" y="37401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47" name="Oval 23"/>
          <p:cNvSpPr>
            <a:spLocks noChangeArrowheads="1"/>
          </p:cNvSpPr>
          <p:nvPr/>
        </p:nvSpPr>
        <p:spPr bwMode="auto">
          <a:xfrm>
            <a:off x="5127625" y="37480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48" name="Oval 24"/>
          <p:cNvSpPr>
            <a:spLocks noChangeArrowheads="1"/>
          </p:cNvSpPr>
          <p:nvPr/>
        </p:nvSpPr>
        <p:spPr bwMode="auto">
          <a:xfrm>
            <a:off x="5678488" y="37560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49" name="Oval 25"/>
          <p:cNvSpPr>
            <a:spLocks noChangeArrowheads="1"/>
          </p:cNvSpPr>
          <p:nvPr/>
        </p:nvSpPr>
        <p:spPr bwMode="auto">
          <a:xfrm>
            <a:off x="6226175" y="37512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50" name="Oval 26"/>
          <p:cNvSpPr>
            <a:spLocks noChangeArrowheads="1"/>
          </p:cNvSpPr>
          <p:nvPr/>
        </p:nvSpPr>
        <p:spPr bwMode="auto">
          <a:xfrm>
            <a:off x="3341688" y="42481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51" name="Oval 27"/>
          <p:cNvSpPr>
            <a:spLocks noChangeArrowheads="1"/>
          </p:cNvSpPr>
          <p:nvPr/>
        </p:nvSpPr>
        <p:spPr bwMode="auto">
          <a:xfrm>
            <a:off x="2792413" y="4251325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52" name="Oval 28"/>
          <p:cNvSpPr>
            <a:spLocks noChangeArrowheads="1"/>
          </p:cNvSpPr>
          <p:nvPr/>
        </p:nvSpPr>
        <p:spPr bwMode="auto">
          <a:xfrm>
            <a:off x="3889375" y="42433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53" name="Oval 29"/>
          <p:cNvSpPr>
            <a:spLocks noChangeArrowheads="1"/>
          </p:cNvSpPr>
          <p:nvPr/>
        </p:nvSpPr>
        <p:spPr bwMode="auto">
          <a:xfrm>
            <a:off x="4441825" y="42370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54" name="Oval 30"/>
          <p:cNvSpPr>
            <a:spLocks noChangeArrowheads="1"/>
          </p:cNvSpPr>
          <p:nvPr/>
        </p:nvSpPr>
        <p:spPr bwMode="auto">
          <a:xfrm>
            <a:off x="4989513" y="42449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55" name="Oval 31"/>
          <p:cNvSpPr>
            <a:spLocks noChangeArrowheads="1"/>
          </p:cNvSpPr>
          <p:nvPr/>
        </p:nvSpPr>
        <p:spPr bwMode="auto">
          <a:xfrm>
            <a:off x="5540375" y="42529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56" name="Oval 32"/>
          <p:cNvSpPr>
            <a:spLocks noChangeArrowheads="1"/>
          </p:cNvSpPr>
          <p:nvPr/>
        </p:nvSpPr>
        <p:spPr bwMode="auto">
          <a:xfrm>
            <a:off x="6088063" y="42481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57" name="Oval 33"/>
          <p:cNvSpPr>
            <a:spLocks noChangeArrowheads="1"/>
          </p:cNvSpPr>
          <p:nvPr/>
        </p:nvSpPr>
        <p:spPr bwMode="auto">
          <a:xfrm>
            <a:off x="3462338" y="47434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58" name="Oval 34"/>
          <p:cNvSpPr>
            <a:spLocks noChangeArrowheads="1"/>
          </p:cNvSpPr>
          <p:nvPr/>
        </p:nvSpPr>
        <p:spPr bwMode="auto">
          <a:xfrm>
            <a:off x="2913063" y="4746625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59" name="Oval 35"/>
          <p:cNvSpPr>
            <a:spLocks noChangeArrowheads="1"/>
          </p:cNvSpPr>
          <p:nvPr/>
        </p:nvSpPr>
        <p:spPr bwMode="auto">
          <a:xfrm>
            <a:off x="4010025" y="47386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60" name="Oval 36"/>
          <p:cNvSpPr>
            <a:spLocks noChangeArrowheads="1"/>
          </p:cNvSpPr>
          <p:nvPr/>
        </p:nvSpPr>
        <p:spPr bwMode="auto">
          <a:xfrm>
            <a:off x="4562475" y="47323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61" name="Oval 37"/>
          <p:cNvSpPr>
            <a:spLocks noChangeArrowheads="1"/>
          </p:cNvSpPr>
          <p:nvPr/>
        </p:nvSpPr>
        <p:spPr bwMode="auto">
          <a:xfrm>
            <a:off x="5110163" y="47402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62" name="Oval 38"/>
          <p:cNvSpPr>
            <a:spLocks noChangeArrowheads="1"/>
          </p:cNvSpPr>
          <p:nvPr/>
        </p:nvSpPr>
        <p:spPr bwMode="auto">
          <a:xfrm>
            <a:off x="5661025" y="47482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63" name="Oval 39"/>
          <p:cNvSpPr>
            <a:spLocks noChangeArrowheads="1"/>
          </p:cNvSpPr>
          <p:nvPr/>
        </p:nvSpPr>
        <p:spPr bwMode="auto">
          <a:xfrm>
            <a:off x="6208713" y="47434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64" name="Oval 40"/>
          <p:cNvSpPr>
            <a:spLocks noChangeArrowheads="1"/>
          </p:cNvSpPr>
          <p:nvPr/>
        </p:nvSpPr>
        <p:spPr bwMode="auto">
          <a:xfrm>
            <a:off x="3324225" y="52403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65" name="Oval 41"/>
          <p:cNvSpPr>
            <a:spLocks noChangeArrowheads="1"/>
          </p:cNvSpPr>
          <p:nvPr/>
        </p:nvSpPr>
        <p:spPr bwMode="auto">
          <a:xfrm>
            <a:off x="2774950" y="524351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66" name="Oval 42"/>
          <p:cNvSpPr>
            <a:spLocks noChangeArrowheads="1"/>
          </p:cNvSpPr>
          <p:nvPr/>
        </p:nvSpPr>
        <p:spPr bwMode="auto">
          <a:xfrm>
            <a:off x="3871913" y="52355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67" name="Oval 43"/>
          <p:cNvSpPr>
            <a:spLocks noChangeArrowheads="1"/>
          </p:cNvSpPr>
          <p:nvPr/>
        </p:nvSpPr>
        <p:spPr bwMode="auto">
          <a:xfrm>
            <a:off x="4424363" y="52292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68" name="Oval 44"/>
          <p:cNvSpPr>
            <a:spLocks noChangeArrowheads="1"/>
          </p:cNvSpPr>
          <p:nvPr/>
        </p:nvSpPr>
        <p:spPr bwMode="auto">
          <a:xfrm>
            <a:off x="4972050" y="52371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69" name="Oval 45"/>
          <p:cNvSpPr>
            <a:spLocks noChangeArrowheads="1"/>
          </p:cNvSpPr>
          <p:nvPr/>
        </p:nvSpPr>
        <p:spPr bwMode="auto">
          <a:xfrm>
            <a:off x="5522913" y="52451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70" name="Oval 46"/>
          <p:cNvSpPr>
            <a:spLocks noChangeArrowheads="1"/>
          </p:cNvSpPr>
          <p:nvPr/>
        </p:nvSpPr>
        <p:spPr bwMode="auto">
          <a:xfrm>
            <a:off x="6070600" y="52403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Regularity?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Check for random patterns</a:t>
            </a:r>
          </a:p>
        </p:txBody>
      </p:sp>
      <p:grpSp>
        <p:nvGrpSpPr>
          <p:cNvPr id="14342" name="Group 4"/>
          <p:cNvGrpSpPr>
            <a:grpSpLocks/>
          </p:cNvGrpSpPr>
          <p:nvPr/>
        </p:nvGrpSpPr>
        <p:grpSpPr bwMode="auto">
          <a:xfrm>
            <a:off x="2214563" y="2919413"/>
            <a:ext cx="4846637" cy="3209925"/>
            <a:chOff x="1277" y="1721"/>
            <a:chExt cx="3053" cy="2022"/>
          </a:xfrm>
        </p:grpSpPr>
        <p:sp>
          <p:nvSpPr>
            <p:cNvPr id="14350" name="Line 5"/>
            <p:cNvSpPr>
              <a:spLocks noChangeShapeType="1"/>
            </p:cNvSpPr>
            <p:nvPr/>
          </p:nvSpPr>
          <p:spPr bwMode="auto">
            <a:xfrm flipV="1">
              <a:off x="1277" y="1721"/>
              <a:ext cx="0" cy="20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Line 6"/>
            <p:cNvSpPr>
              <a:spLocks noChangeShapeType="1"/>
            </p:cNvSpPr>
            <p:nvPr/>
          </p:nvSpPr>
          <p:spPr bwMode="auto">
            <a:xfrm>
              <a:off x="1277" y="3743"/>
              <a:ext cx="30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884363" y="607377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736725" y="3195638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graphicFrame>
        <p:nvGraphicFramePr>
          <p:cNvPr id="14338" name="Object 12"/>
          <p:cNvGraphicFramePr>
            <a:graphicFrameLocks noChangeAspect="1"/>
          </p:cNvGraphicFramePr>
          <p:nvPr/>
        </p:nvGraphicFramePr>
        <p:xfrm>
          <a:off x="1087438" y="4351338"/>
          <a:ext cx="80803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4" imgW="368280" imgH="241200" progId="Equation.DSMT4">
                  <p:embed/>
                </p:oleObj>
              </mc:Choice>
              <mc:Fallback>
                <p:oleObj name="Equation" r:id="rId4" imgW="36828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4351338"/>
                        <a:ext cx="808037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13"/>
          <p:cNvGraphicFramePr>
            <a:graphicFrameLocks noChangeAspect="1"/>
          </p:cNvGraphicFramePr>
          <p:nvPr/>
        </p:nvGraphicFramePr>
        <p:xfrm>
          <a:off x="3268663" y="6207125"/>
          <a:ext cx="7524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6" imgW="342720" imgH="241200" progId="Equation.DSMT4">
                  <p:embed/>
                </p:oleObj>
              </mc:Choice>
              <mc:Fallback>
                <p:oleObj name="Equation" r:id="rId6" imgW="34272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6207125"/>
                        <a:ext cx="7524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14"/>
          <p:cNvSpPr txBox="1">
            <a:spLocks noChangeArrowheads="1"/>
          </p:cNvSpPr>
          <p:nvPr/>
        </p:nvSpPr>
        <p:spPr bwMode="auto">
          <a:xfrm>
            <a:off x="4826000" y="616267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pic>
        <p:nvPicPr>
          <p:cNvPr id="53252" name="Picture 70" descr="~AUT00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2355850"/>
            <a:ext cx="566737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Edge effects</a:t>
            </a: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5480050" y="42608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3946525" y="32623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3190875" y="317976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2608263" y="2752725"/>
            <a:ext cx="3919537" cy="3195638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6372225" y="31607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5445125" y="44513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4903788" y="327183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3159125" y="34925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5087938" y="42068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4225925" y="34940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3544888" y="44450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87" name="Oval 15"/>
          <p:cNvSpPr>
            <a:spLocks noChangeArrowheads="1"/>
          </p:cNvSpPr>
          <p:nvPr/>
        </p:nvSpPr>
        <p:spPr bwMode="auto">
          <a:xfrm>
            <a:off x="2794000" y="29178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88" name="Oval 16"/>
          <p:cNvSpPr>
            <a:spLocks noChangeArrowheads="1"/>
          </p:cNvSpPr>
          <p:nvPr/>
        </p:nvSpPr>
        <p:spPr bwMode="auto">
          <a:xfrm>
            <a:off x="3365500" y="457200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89" name="Oval 17"/>
          <p:cNvSpPr>
            <a:spLocks noChangeArrowheads="1"/>
          </p:cNvSpPr>
          <p:nvPr/>
        </p:nvSpPr>
        <p:spPr bwMode="auto">
          <a:xfrm>
            <a:off x="5353050" y="41656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90" name="Oval 18"/>
          <p:cNvSpPr>
            <a:spLocks noChangeArrowheads="1"/>
          </p:cNvSpPr>
          <p:nvPr/>
        </p:nvSpPr>
        <p:spPr bwMode="auto">
          <a:xfrm>
            <a:off x="4065588" y="28305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91" name="Oval 19"/>
          <p:cNvSpPr>
            <a:spLocks noChangeArrowheads="1"/>
          </p:cNvSpPr>
          <p:nvPr/>
        </p:nvSpPr>
        <p:spPr bwMode="auto">
          <a:xfrm>
            <a:off x="4225925" y="316071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92" name="Oval 20"/>
          <p:cNvSpPr>
            <a:spLocks noChangeArrowheads="1"/>
          </p:cNvSpPr>
          <p:nvPr/>
        </p:nvSpPr>
        <p:spPr bwMode="auto">
          <a:xfrm>
            <a:off x="2990850" y="36687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93" name="Oval 21"/>
          <p:cNvSpPr>
            <a:spLocks noChangeArrowheads="1"/>
          </p:cNvSpPr>
          <p:nvPr/>
        </p:nvSpPr>
        <p:spPr bwMode="auto">
          <a:xfrm>
            <a:off x="4427538" y="33401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94" name="Oval 22"/>
          <p:cNvSpPr>
            <a:spLocks noChangeArrowheads="1"/>
          </p:cNvSpPr>
          <p:nvPr/>
        </p:nvSpPr>
        <p:spPr bwMode="auto">
          <a:xfrm>
            <a:off x="5762625" y="325437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95" name="Oval 23"/>
          <p:cNvSpPr>
            <a:spLocks noChangeArrowheads="1"/>
          </p:cNvSpPr>
          <p:nvPr/>
        </p:nvSpPr>
        <p:spPr bwMode="auto">
          <a:xfrm>
            <a:off x="5891213" y="30051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96" name="Oval 24"/>
          <p:cNvSpPr>
            <a:spLocks noChangeArrowheads="1"/>
          </p:cNvSpPr>
          <p:nvPr/>
        </p:nvSpPr>
        <p:spPr bwMode="auto">
          <a:xfrm>
            <a:off x="5221288" y="44608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97" name="Oval 25"/>
          <p:cNvSpPr>
            <a:spLocks noChangeArrowheads="1"/>
          </p:cNvSpPr>
          <p:nvPr/>
        </p:nvSpPr>
        <p:spPr bwMode="auto">
          <a:xfrm>
            <a:off x="3770313" y="493395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98" name="Oval 26"/>
          <p:cNvSpPr>
            <a:spLocks noChangeArrowheads="1"/>
          </p:cNvSpPr>
          <p:nvPr/>
        </p:nvSpPr>
        <p:spPr bwMode="auto">
          <a:xfrm>
            <a:off x="5321300" y="39354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99" name="Oval 27"/>
          <p:cNvSpPr>
            <a:spLocks noChangeArrowheads="1"/>
          </p:cNvSpPr>
          <p:nvPr/>
        </p:nvSpPr>
        <p:spPr bwMode="auto">
          <a:xfrm>
            <a:off x="5857875" y="34528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00" name="Oval 28"/>
          <p:cNvSpPr>
            <a:spLocks noChangeArrowheads="1"/>
          </p:cNvSpPr>
          <p:nvPr/>
        </p:nvSpPr>
        <p:spPr bwMode="auto">
          <a:xfrm>
            <a:off x="5975350" y="328453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01" name="Oval 32"/>
          <p:cNvSpPr>
            <a:spLocks noChangeArrowheads="1"/>
          </p:cNvSpPr>
          <p:nvPr/>
        </p:nvSpPr>
        <p:spPr bwMode="auto">
          <a:xfrm>
            <a:off x="3662363" y="53879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02" name="Oval 33"/>
          <p:cNvSpPr>
            <a:spLocks noChangeArrowheads="1"/>
          </p:cNvSpPr>
          <p:nvPr/>
        </p:nvSpPr>
        <p:spPr bwMode="auto">
          <a:xfrm>
            <a:off x="2794000" y="57308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03" name="Oval 34"/>
          <p:cNvSpPr>
            <a:spLocks noChangeArrowheads="1"/>
          </p:cNvSpPr>
          <p:nvPr/>
        </p:nvSpPr>
        <p:spPr bwMode="auto">
          <a:xfrm>
            <a:off x="5451475" y="54641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04" name="Oval 35"/>
          <p:cNvSpPr>
            <a:spLocks noChangeArrowheads="1"/>
          </p:cNvSpPr>
          <p:nvPr/>
        </p:nvSpPr>
        <p:spPr bwMode="auto">
          <a:xfrm>
            <a:off x="6327775" y="44164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05" name="Oval 36"/>
          <p:cNvSpPr>
            <a:spLocks noChangeArrowheads="1"/>
          </p:cNvSpPr>
          <p:nvPr/>
        </p:nvSpPr>
        <p:spPr bwMode="auto">
          <a:xfrm>
            <a:off x="5324475" y="55133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06" name="Oval 37"/>
          <p:cNvSpPr>
            <a:spLocks noChangeArrowheads="1"/>
          </p:cNvSpPr>
          <p:nvPr/>
        </p:nvSpPr>
        <p:spPr bwMode="auto">
          <a:xfrm>
            <a:off x="5754688" y="5349875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07" name="Oval 38"/>
          <p:cNvSpPr>
            <a:spLocks noChangeArrowheads="1"/>
          </p:cNvSpPr>
          <p:nvPr/>
        </p:nvSpPr>
        <p:spPr bwMode="auto">
          <a:xfrm>
            <a:off x="5292725" y="52832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08" name="Oval 39"/>
          <p:cNvSpPr>
            <a:spLocks noChangeArrowheads="1"/>
          </p:cNvSpPr>
          <p:nvPr/>
        </p:nvSpPr>
        <p:spPr bwMode="auto">
          <a:xfrm>
            <a:off x="5849938" y="55483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09" name="Oval 40"/>
          <p:cNvSpPr>
            <a:spLocks noChangeArrowheads="1"/>
          </p:cNvSpPr>
          <p:nvPr/>
        </p:nvSpPr>
        <p:spPr bwMode="auto">
          <a:xfrm>
            <a:off x="5967413" y="538003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10" name="Oval 41"/>
          <p:cNvSpPr>
            <a:spLocks noChangeArrowheads="1"/>
          </p:cNvSpPr>
          <p:nvPr/>
        </p:nvSpPr>
        <p:spPr bwMode="auto">
          <a:xfrm>
            <a:off x="4094163" y="54165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11" name="Oval 42"/>
          <p:cNvSpPr>
            <a:spLocks noChangeArrowheads="1"/>
          </p:cNvSpPr>
          <p:nvPr/>
        </p:nvSpPr>
        <p:spPr bwMode="auto">
          <a:xfrm>
            <a:off x="4902200" y="54276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39" name="Rectangle 43"/>
          <p:cNvSpPr>
            <a:spLocks noChangeArrowheads="1"/>
          </p:cNvSpPr>
          <p:nvPr/>
        </p:nvSpPr>
        <p:spPr bwMode="auto">
          <a:xfrm>
            <a:off x="2073275" y="2316163"/>
            <a:ext cx="4965700" cy="4048125"/>
          </a:xfrm>
          <a:prstGeom prst="rect">
            <a:avLst/>
          </a:prstGeom>
          <a:noFill/>
          <a:ln w="38100">
            <a:solidFill>
              <a:srgbClr val="6600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40" name="Rectangle 44"/>
          <p:cNvSpPr>
            <a:spLocks noChangeArrowheads="1"/>
          </p:cNvSpPr>
          <p:nvPr/>
        </p:nvSpPr>
        <p:spPr bwMode="auto">
          <a:xfrm>
            <a:off x="2611438" y="2754313"/>
            <a:ext cx="3919537" cy="3195637"/>
          </a:xfrm>
          <a:prstGeom prst="rect">
            <a:avLst/>
          </a:prstGeom>
          <a:noFill/>
          <a:ln w="38100">
            <a:solidFill>
              <a:srgbClr val="FFFF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14" name="Oval 46"/>
          <p:cNvSpPr>
            <a:spLocks noChangeArrowheads="1"/>
          </p:cNvSpPr>
          <p:nvPr/>
        </p:nvSpPr>
        <p:spPr bwMode="auto">
          <a:xfrm>
            <a:off x="6740525" y="60404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15" name="Oval 47"/>
          <p:cNvSpPr>
            <a:spLocks noChangeArrowheads="1"/>
          </p:cNvSpPr>
          <p:nvPr/>
        </p:nvSpPr>
        <p:spPr bwMode="auto">
          <a:xfrm>
            <a:off x="6599238" y="31607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16" name="Oval 48"/>
          <p:cNvSpPr>
            <a:spLocks noChangeArrowheads="1"/>
          </p:cNvSpPr>
          <p:nvPr/>
        </p:nvSpPr>
        <p:spPr bwMode="auto">
          <a:xfrm>
            <a:off x="6607175" y="263683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17" name="Oval 49"/>
          <p:cNvSpPr>
            <a:spLocks noChangeArrowheads="1"/>
          </p:cNvSpPr>
          <p:nvPr/>
        </p:nvSpPr>
        <p:spPr bwMode="auto">
          <a:xfrm>
            <a:off x="2459038" y="57308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18" name="Oval 50"/>
          <p:cNvSpPr>
            <a:spLocks noChangeArrowheads="1"/>
          </p:cNvSpPr>
          <p:nvPr/>
        </p:nvSpPr>
        <p:spPr bwMode="auto">
          <a:xfrm>
            <a:off x="2749550" y="60150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19" name="Oval 51"/>
          <p:cNvSpPr>
            <a:spLocks noChangeArrowheads="1"/>
          </p:cNvSpPr>
          <p:nvPr/>
        </p:nvSpPr>
        <p:spPr bwMode="auto">
          <a:xfrm>
            <a:off x="6837363" y="5387975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20" name="Oval 52"/>
          <p:cNvSpPr>
            <a:spLocks noChangeArrowheads="1"/>
          </p:cNvSpPr>
          <p:nvPr/>
        </p:nvSpPr>
        <p:spPr bwMode="auto">
          <a:xfrm>
            <a:off x="6629400" y="52228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21" name="Oval 53"/>
          <p:cNvSpPr>
            <a:spLocks noChangeArrowheads="1"/>
          </p:cNvSpPr>
          <p:nvPr/>
        </p:nvSpPr>
        <p:spPr bwMode="auto">
          <a:xfrm>
            <a:off x="2927350" y="59959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22" name="Oval 54"/>
          <p:cNvSpPr>
            <a:spLocks noChangeArrowheads="1"/>
          </p:cNvSpPr>
          <p:nvPr/>
        </p:nvSpPr>
        <p:spPr bwMode="auto">
          <a:xfrm>
            <a:off x="6688138" y="4106863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23" name="Oval 55"/>
          <p:cNvSpPr>
            <a:spLocks noChangeArrowheads="1"/>
          </p:cNvSpPr>
          <p:nvPr/>
        </p:nvSpPr>
        <p:spPr bwMode="auto">
          <a:xfrm>
            <a:off x="2741613" y="24939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24" name="Oval 56"/>
          <p:cNvSpPr>
            <a:spLocks noChangeArrowheads="1"/>
          </p:cNvSpPr>
          <p:nvPr/>
        </p:nvSpPr>
        <p:spPr bwMode="auto">
          <a:xfrm>
            <a:off x="2417763" y="41084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25" name="Oval 57"/>
          <p:cNvSpPr>
            <a:spLocks noChangeArrowheads="1"/>
          </p:cNvSpPr>
          <p:nvPr/>
        </p:nvSpPr>
        <p:spPr bwMode="auto">
          <a:xfrm>
            <a:off x="2374900" y="45497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26" name="Oval 58"/>
          <p:cNvSpPr>
            <a:spLocks noChangeArrowheads="1"/>
          </p:cNvSpPr>
          <p:nvPr/>
        </p:nvSpPr>
        <p:spPr bwMode="auto">
          <a:xfrm>
            <a:off x="2182813" y="41100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27" name="Oval 59"/>
          <p:cNvSpPr>
            <a:spLocks noChangeArrowheads="1"/>
          </p:cNvSpPr>
          <p:nvPr/>
        </p:nvSpPr>
        <p:spPr bwMode="auto">
          <a:xfrm>
            <a:off x="4710113" y="602615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28" name="Oval 60"/>
          <p:cNvSpPr>
            <a:spLocks noChangeArrowheads="1"/>
          </p:cNvSpPr>
          <p:nvPr/>
        </p:nvSpPr>
        <p:spPr bwMode="auto">
          <a:xfrm>
            <a:off x="5122863" y="60483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29" name="Oval 61"/>
          <p:cNvSpPr>
            <a:spLocks noChangeArrowheads="1"/>
          </p:cNvSpPr>
          <p:nvPr/>
        </p:nvSpPr>
        <p:spPr bwMode="auto">
          <a:xfrm>
            <a:off x="4854575" y="618807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30" name="Oval 62"/>
          <p:cNvSpPr>
            <a:spLocks noChangeArrowheads="1"/>
          </p:cNvSpPr>
          <p:nvPr/>
        </p:nvSpPr>
        <p:spPr bwMode="auto">
          <a:xfrm>
            <a:off x="4094163" y="25542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31" name="Oval 63"/>
          <p:cNvSpPr>
            <a:spLocks noChangeArrowheads="1"/>
          </p:cNvSpPr>
          <p:nvPr/>
        </p:nvSpPr>
        <p:spPr bwMode="auto">
          <a:xfrm>
            <a:off x="3573463" y="24034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32" name="Oval 64"/>
          <p:cNvSpPr>
            <a:spLocks noChangeArrowheads="1"/>
          </p:cNvSpPr>
          <p:nvPr/>
        </p:nvSpPr>
        <p:spPr bwMode="auto">
          <a:xfrm>
            <a:off x="3856038" y="25146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33" name="Oval 65"/>
          <p:cNvSpPr>
            <a:spLocks noChangeArrowheads="1"/>
          </p:cNvSpPr>
          <p:nvPr/>
        </p:nvSpPr>
        <p:spPr bwMode="auto">
          <a:xfrm>
            <a:off x="4067175" y="60594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3" grpId="0" animBg="1"/>
      <p:bldP spid="106539" grpId="0" animBg="1"/>
      <p:bldP spid="10654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Edge effects: remedial measures</a:t>
            </a:r>
          </a:p>
          <a:p>
            <a:pPr lvl="1" eaLnBrk="1" hangingPunct="1"/>
            <a:r>
              <a:rPr lang="en-US" altLang="en-US" smtClean="0"/>
              <a:t>Guard area</a:t>
            </a:r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5448300" y="4184650"/>
            <a:ext cx="87313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3948113" y="3208338"/>
            <a:ext cx="87312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3209925" y="3127375"/>
            <a:ext cx="84138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2638425" y="2709863"/>
            <a:ext cx="3833813" cy="3121025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6057900" y="3114675"/>
            <a:ext cx="87313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5414963" y="4370388"/>
            <a:ext cx="84137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4883150" y="3217863"/>
            <a:ext cx="87313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3176588" y="3433763"/>
            <a:ext cx="87312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5062538" y="4130675"/>
            <a:ext cx="87312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4221163" y="3433763"/>
            <a:ext cx="84137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3554413" y="436245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1" name="Oval 15"/>
          <p:cNvSpPr>
            <a:spLocks noChangeArrowheads="1"/>
          </p:cNvSpPr>
          <p:nvPr/>
        </p:nvSpPr>
        <p:spPr bwMode="auto">
          <a:xfrm>
            <a:off x="2984500" y="3214688"/>
            <a:ext cx="87313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2" name="Oval 16"/>
          <p:cNvSpPr>
            <a:spLocks noChangeArrowheads="1"/>
          </p:cNvSpPr>
          <p:nvPr/>
        </p:nvSpPr>
        <p:spPr bwMode="auto">
          <a:xfrm>
            <a:off x="3381375" y="4487863"/>
            <a:ext cx="82550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3" name="Oval 17"/>
          <p:cNvSpPr>
            <a:spLocks noChangeArrowheads="1"/>
          </p:cNvSpPr>
          <p:nvPr/>
        </p:nvSpPr>
        <p:spPr bwMode="auto">
          <a:xfrm>
            <a:off x="5324475" y="4090988"/>
            <a:ext cx="84138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4" name="Oval 18"/>
          <p:cNvSpPr>
            <a:spLocks noChangeArrowheads="1"/>
          </p:cNvSpPr>
          <p:nvPr/>
        </p:nvSpPr>
        <p:spPr bwMode="auto">
          <a:xfrm>
            <a:off x="4556125" y="2968625"/>
            <a:ext cx="85725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5" name="Oval 19"/>
          <p:cNvSpPr>
            <a:spLocks noChangeArrowheads="1"/>
          </p:cNvSpPr>
          <p:nvPr/>
        </p:nvSpPr>
        <p:spPr bwMode="auto">
          <a:xfrm>
            <a:off x="4221163" y="3109913"/>
            <a:ext cx="84137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6" name="Oval 20"/>
          <p:cNvSpPr>
            <a:spLocks noChangeArrowheads="1"/>
          </p:cNvSpPr>
          <p:nvPr/>
        </p:nvSpPr>
        <p:spPr bwMode="auto">
          <a:xfrm>
            <a:off x="3014663" y="3605213"/>
            <a:ext cx="84137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7" name="Oval 21"/>
          <p:cNvSpPr>
            <a:spLocks noChangeArrowheads="1"/>
          </p:cNvSpPr>
          <p:nvPr/>
        </p:nvSpPr>
        <p:spPr bwMode="auto">
          <a:xfrm>
            <a:off x="4416425" y="3282950"/>
            <a:ext cx="87313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8" name="Oval 22"/>
          <p:cNvSpPr>
            <a:spLocks noChangeArrowheads="1"/>
          </p:cNvSpPr>
          <p:nvPr/>
        </p:nvSpPr>
        <p:spPr bwMode="auto">
          <a:xfrm>
            <a:off x="5724525" y="3198813"/>
            <a:ext cx="84138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9" name="Oval 23"/>
          <p:cNvSpPr>
            <a:spLocks noChangeArrowheads="1"/>
          </p:cNvSpPr>
          <p:nvPr/>
        </p:nvSpPr>
        <p:spPr bwMode="auto">
          <a:xfrm>
            <a:off x="5849938" y="2955925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20" name="Oval 24"/>
          <p:cNvSpPr>
            <a:spLocks noChangeArrowheads="1"/>
          </p:cNvSpPr>
          <p:nvPr/>
        </p:nvSpPr>
        <p:spPr bwMode="auto">
          <a:xfrm>
            <a:off x="5195888" y="4379913"/>
            <a:ext cx="87312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21" name="Oval 25"/>
          <p:cNvSpPr>
            <a:spLocks noChangeArrowheads="1"/>
          </p:cNvSpPr>
          <p:nvPr/>
        </p:nvSpPr>
        <p:spPr bwMode="auto">
          <a:xfrm>
            <a:off x="3773488" y="4843463"/>
            <a:ext cx="87312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22" name="Oval 26"/>
          <p:cNvSpPr>
            <a:spLocks noChangeArrowheads="1"/>
          </p:cNvSpPr>
          <p:nvPr/>
        </p:nvSpPr>
        <p:spPr bwMode="auto">
          <a:xfrm>
            <a:off x="5291138" y="3867150"/>
            <a:ext cx="87312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23" name="Oval 27"/>
          <p:cNvSpPr>
            <a:spLocks noChangeArrowheads="1"/>
          </p:cNvSpPr>
          <p:nvPr/>
        </p:nvSpPr>
        <p:spPr bwMode="auto">
          <a:xfrm>
            <a:off x="5816600" y="3394075"/>
            <a:ext cx="87313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24" name="Oval 28"/>
          <p:cNvSpPr>
            <a:spLocks noChangeArrowheads="1"/>
          </p:cNvSpPr>
          <p:nvPr/>
        </p:nvSpPr>
        <p:spPr bwMode="auto">
          <a:xfrm>
            <a:off x="5930900" y="3228975"/>
            <a:ext cx="87313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25" name="Oval 30"/>
          <p:cNvSpPr>
            <a:spLocks noChangeArrowheads="1"/>
          </p:cNvSpPr>
          <p:nvPr/>
        </p:nvSpPr>
        <p:spPr bwMode="auto">
          <a:xfrm>
            <a:off x="3025775" y="5245100"/>
            <a:ext cx="87313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26" name="Oval 31"/>
          <p:cNvSpPr>
            <a:spLocks noChangeArrowheads="1"/>
          </p:cNvSpPr>
          <p:nvPr/>
        </p:nvSpPr>
        <p:spPr bwMode="auto">
          <a:xfrm>
            <a:off x="3217863" y="5329238"/>
            <a:ext cx="84137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27" name="Oval 32"/>
          <p:cNvSpPr>
            <a:spLocks noChangeArrowheads="1"/>
          </p:cNvSpPr>
          <p:nvPr/>
        </p:nvSpPr>
        <p:spPr bwMode="auto">
          <a:xfrm>
            <a:off x="3527425" y="543401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28" name="Oval 34"/>
          <p:cNvSpPr>
            <a:spLocks noChangeArrowheads="1"/>
          </p:cNvSpPr>
          <p:nvPr/>
        </p:nvSpPr>
        <p:spPr bwMode="auto">
          <a:xfrm>
            <a:off x="5421313" y="5359400"/>
            <a:ext cx="87312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29" name="Oval 35"/>
          <p:cNvSpPr>
            <a:spLocks noChangeArrowheads="1"/>
          </p:cNvSpPr>
          <p:nvPr/>
        </p:nvSpPr>
        <p:spPr bwMode="auto">
          <a:xfrm>
            <a:off x="6051550" y="530225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30" name="Oval 36"/>
          <p:cNvSpPr>
            <a:spLocks noChangeArrowheads="1"/>
          </p:cNvSpPr>
          <p:nvPr/>
        </p:nvSpPr>
        <p:spPr bwMode="auto">
          <a:xfrm>
            <a:off x="5294313" y="5407025"/>
            <a:ext cx="87312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31" name="Oval 37"/>
          <p:cNvSpPr>
            <a:spLocks noChangeArrowheads="1"/>
          </p:cNvSpPr>
          <p:nvPr/>
        </p:nvSpPr>
        <p:spPr bwMode="auto">
          <a:xfrm>
            <a:off x="5715000" y="5248275"/>
            <a:ext cx="87313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32" name="Oval 38"/>
          <p:cNvSpPr>
            <a:spLocks noChangeArrowheads="1"/>
          </p:cNvSpPr>
          <p:nvPr/>
        </p:nvSpPr>
        <p:spPr bwMode="auto">
          <a:xfrm>
            <a:off x="5264150" y="518160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33" name="Oval 39"/>
          <p:cNvSpPr>
            <a:spLocks noChangeArrowheads="1"/>
          </p:cNvSpPr>
          <p:nvPr/>
        </p:nvSpPr>
        <p:spPr bwMode="auto">
          <a:xfrm>
            <a:off x="5808663" y="5440363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34" name="Oval 40"/>
          <p:cNvSpPr>
            <a:spLocks noChangeArrowheads="1"/>
          </p:cNvSpPr>
          <p:nvPr/>
        </p:nvSpPr>
        <p:spPr bwMode="auto">
          <a:xfrm>
            <a:off x="5926138" y="5278438"/>
            <a:ext cx="84137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35" name="Oval 41"/>
          <p:cNvSpPr>
            <a:spLocks noChangeArrowheads="1"/>
          </p:cNvSpPr>
          <p:nvPr/>
        </p:nvSpPr>
        <p:spPr bwMode="auto">
          <a:xfrm>
            <a:off x="4092575" y="531177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36" name="Oval 42"/>
          <p:cNvSpPr>
            <a:spLocks noChangeArrowheads="1"/>
          </p:cNvSpPr>
          <p:nvPr/>
        </p:nvSpPr>
        <p:spPr bwMode="auto">
          <a:xfrm>
            <a:off x="4883150" y="53228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9611" name="Rectangle 43"/>
          <p:cNvSpPr>
            <a:spLocks noChangeArrowheads="1"/>
          </p:cNvSpPr>
          <p:nvPr/>
        </p:nvSpPr>
        <p:spPr bwMode="auto">
          <a:xfrm>
            <a:off x="3170238" y="3190875"/>
            <a:ext cx="2779712" cy="2262188"/>
          </a:xfrm>
          <a:prstGeom prst="rect">
            <a:avLst/>
          </a:prstGeom>
          <a:noFill/>
          <a:ln w="38100">
            <a:solidFill>
              <a:srgbClr val="6600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38" name="Rectangle 44"/>
          <p:cNvSpPr>
            <a:spLocks noChangeArrowheads="1"/>
          </p:cNvSpPr>
          <p:nvPr/>
        </p:nvSpPr>
        <p:spPr bwMode="auto">
          <a:xfrm>
            <a:off x="2641600" y="2713038"/>
            <a:ext cx="3833813" cy="3121025"/>
          </a:xfrm>
          <a:prstGeom prst="rect">
            <a:avLst/>
          </a:prstGeom>
          <a:noFill/>
          <a:ln w="38100">
            <a:solidFill>
              <a:srgbClr val="6600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Edge effects: remedial measures</a:t>
            </a:r>
          </a:p>
          <a:p>
            <a:pPr lvl="1" eaLnBrk="1" hangingPunct="1"/>
            <a:r>
              <a:rPr lang="en-US" altLang="en-US" smtClean="0"/>
              <a:t>Toroidal correction</a:t>
            </a:r>
          </a:p>
        </p:txBody>
      </p:sp>
      <p:grpSp>
        <p:nvGrpSpPr>
          <p:cNvPr id="2" name="Group 478"/>
          <p:cNvGrpSpPr>
            <a:grpSpLocks/>
          </p:cNvGrpSpPr>
          <p:nvPr/>
        </p:nvGrpSpPr>
        <p:grpSpPr bwMode="auto">
          <a:xfrm>
            <a:off x="2951163" y="3187700"/>
            <a:ext cx="3344862" cy="2724150"/>
            <a:chOff x="2076" y="2239"/>
            <a:chExt cx="2107" cy="1716"/>
          </a:xfrm>
        </p:grpSpPr>
        <p:sp>
          <p:nvSpPr>
            <p:cNvPr id="56629" name="Oval 46"/>
            <p:cNvSpPr>
              <a:spLocks noChangeArrowheads="1"/>
            </p:cNvSpPr>
            <p:nvPr/>
          </p:nvSpPr>
          <p:spPr bwMode="auto">
            <a:xfrm>
              <a:off x="3620" y="3050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30" name="Oval 47"/>
            <p:cNvSpPr>
              <a:spLocks noChangeArrowheads="1"/>
            </p:cNvSpPr>
            <p:nvPr/>
          </p:nvSpPr>
          <p:spPr bwMode="auto">
            <a:xfrm>
              <a:off x="2796" y="2513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31" name="Oval 48"/>
            <p:cNvSpPr>
              <a:spLocks noChangeArrowheads="1"/>
            </p:cNvSpPr>
            <p:nvPr/>
          </p:nvSpPr>
          <p:spPr bwMode="auto">
            <a:xfrm>
              <a:off x="2390" y="2469"/>
              <a:ext cx="46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32" name="Rectangle 49"/>
            <p:cNvSpPr>
              <a:spLocks noChangeArrowheads="1"/>
            </p:cNvSpPr>
            <p:nvPr/>
          </p:nvSpPr>
          <p:spPr bwMode="auto">
            <a:xfrm>
              <a:off x="2076" y="2239"/>
              <a:ext cx="2107" cy="1716"/>
            </a:xfrm>
            <a:prstGeom prst="rect">
              <a:avLst/>
            </a:prstGeom>
            <a:noFill/>
            <a:ln w="38100">
              <a:solidFill>
                <a:srgbClr val="66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33" name="Oval 50"/>
            <p:cNvSpPr>
              <a:spLocks noChangeArrowheads="1"/>
            </p:cNvSpPr>
            <p:nvPr/>
          </p:nvSpPr>
          <p:spPr bwMode="auto">
            <a:xfrm>
              <a:off x="3955" y="2462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34" name="Oval 51"/>
            <p:cNvSpPr>
              <a:spLocks noChangeArrowheads="1"/>
            </p:cNvSpPr>
            <p:nvPr/>
          </p:nvSpPr>
          <p:spPr bwMode="auto">
            <a:xfrm>
              <a:off x="3602" y="3153"/>
              <a:ext cx="46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35" name="Oval 52"/>
            <p:cNvSpPr>
              <a:spLocks noChangeArrowheads="1"/>
            </p:cNvSpPr>
            <p:nvPr/>
          </p:nvSpPr>
          <p:spPr bwMode="auto">
            <a:xfrm>
              <a:off x="3310" y="2518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36" name="Oval 53"/>
            <p:cNvSpPr>
              <a:spLocks noChangeArrowheads="1"/>
            </p:cNvSpPr>
            <p:nvPr/>
          </p:nvSpPr>
          <p:spPr bwMode="auto">
            <a:xfrm>
              <a:off x="2372" y="2637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37" name="Oval 54"/>
            <p:cNvSpPr>
              <a:spLocks noChangeArrowheads="1"/>
            </p:cNvSpPr>
            <p:nvPr/>
          </p:nvSpPr>
          <p:spPr bwMode="auto">
            <a:xfrm>
              <a:off x="3409" y="3020"/>
              <a:ext cx="48" cy="4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38" name="Oval 55"/>
            <p:cNvSpPr>
              <a:spLocks noChangeArrowheads="1"/>
            </p:cNvSpPr>
            <p:nvPr/>
          </p:nvSpPr>
          <p:spPr bwMode="auto">
            <a:xfrm>
              <a:off x="2946" y="2637"/>
              <a:ext cx="47" cy="4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39" name="Oval 56"/>
            <p:cNvSpPr>
              <a:spLocks noChangeArrowheads="1"/>
            </p:cNvSpPr>
            <p:nvPr/>
          </p:nvSpPr>
          <p:spPr bwMode="auto">
            <a:xfrm>
              <a:off x="2580" y="3148"/>
              <a:ext cx="48" cy="4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40" name="Oval 57"/>
            <p:cNvSpPr>
              <a:spLocks noChangeArrowheads="1"/>
            </p:cNvSpPr>
            <p:nvPr/>
          </p:nvSpPr>
          <p:spPr bwMode="auto">
            <a:xfrm>
              <a:off x="2266" y="2517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41" name="Oval 58"/>
            <p:cNvSpPr>
              <a:spLocks noChangeArrowheads="1"/>
            </p:cNvSpPr>
            <p:nvPr/>
          </p:nvSpPr>
          <p:spPr bwMode="auto">
            <a:xfrm>
              <a:off x="2484" y="3217"/>
              <a:ext cx="46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42" name="Oval 59"/>
            <p:cNvSpPr>
              <a:spLocks noChangeArrowheads="1"/>
            </p:cNvSpPr>
            <p:nvPr/>
          </p:nvSpPr>
          <p:spPr bwMode="auto">
            <a:xfrm>
              <a:off x="3552" y="2999"/>
              <a:ext cx="47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43" name="Oval 60"/>
            <p:cNvSpPr>
              <a:spLocks noChangeArrowheads="1"/>
            </p:cNvSpPr>
            <p:nvPr/>
          </p:nvSpPr>
          <p:spPr bwMode="auto">
            <a:xfrm>
              <a:off x="3130" y="2381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44" name="Oval 61"/>
            <p:cNvSpPr>
              <a:spLocks noChangeArrowheads="1"/>
            </p:cNvSpPr>
            <p:nvPr/>
          </p:nvSpPr>
          <p:spPr bwMode="auto">
            <a:xfrm>
              <a:off x="2946" y="2459"/>
              <a:ext cx="47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45" name="Oval 62"/>
            <p:cNvSpPr>
              <a:spLocks noChangeArrowheads="1"/>
            </p:cNvSpPr>
            <p:nvPr/>
          </p:nvSpPr>
          <p:spPr bwMode="auto">
            <a:xfrm>
              <a:off x="2282" y="2731"/>
              <a:ext cx="47" cy="4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46" name="Oval 63"/>
            <p:cNvSpPr>
              <a:spLocks noChangeArrowheads="1"/>
            </p:cNvSpPr>
            <p:nvPr/>
          </p:nvSpPr>
          <p:spPr bwMode="auto">
            <a:xfrm>
              <a:off x="3054" y="2555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47" name="Oval 64"/>
            <p:cNvSpPr>
              <a:spLocks noChangeArrowheads="1"/>
            </p:cNvSpPr>
            <p:nvPr/>
          </p:nvSpPr>
          <p:spPr bwMode="auto">
            <a:xfrm>
              <a:off x="3772" y="2508"/>
              <a:ext cx="46" cy="4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48" name="Oval 65"/>
            <p:cNvSpPr>
              <a:spLocks noChangeArrowheads="1"/>
            </p:cNvSpPr>
            <p:nvPr/>
          </p:nvSpPr>
          <p:spPr bwMode="auto">
            <a:xfrm>
              <a:off x="3841" y="2374"/>
              <a:ext cx="48" cy="4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49" name="Oval 66"/>
            <p:cNvSpPr>
              <a:spLocks noChangeArrowheads="1"/>
            </p:cNvSpPr>
            <p:nvPr/>
          </p:nvSpPr>
          <p:spPr bwMode="auto">
            <a:xfrm>
              <a:off x="3481" y="3157"/>
              <a:ext cx="48" cy="4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50" name="Oval 67"/>
            <p:cNvSpPr>
              <a:spLocks noChangeArrowheads="1"/>
            </p:cNvSpPr>
            <p:nvPr/>
          </p:nvSpPr>
          <p:spPr bwMode="auto">
            <a:xfrm>
              <a:off x="2700" y="3412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51" name="Oval 68"/>
            <p:cNvSpPr>
              <a:spLocks noChangeArrowheads="1"/>
            </p:cNvSpPr>
            <p:nvPr/>
          </p:nvSpPr>
          <p:spPr bwMode="auto">
            <a:xfrm>
              <a:off x="3534" y="2875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52" name="Oval 69"/>
            <p:cNvSpPr>
              <a:spLocks noChangeArrowheads="1"/>
            </p:cNvSpPr>
            <p:nvPr/>
          </p:nvSpPr>
          <p:spPr bwMode="auto">
            <a:xfrm>
              <a:off x="3823" y="2616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53" name="Oval 70"/>
            <p:cNvSpPr>
              <a:spLocks noChangeArrowheads="1"/>
            </p:cNvSpPr>
            <p:nvPr/>
          </p:nvSpPr>
          <p:spPr bwMode="auto">
            <a:xfrm>
              <a:off x="3886" y="2525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54" name="Oval 71"/>
            <p:cNvSpPr>
              <a:spLocks noChangeArrowheads="1"/>
            </p:cNvSpPr>
            <p:nvPr/>
          </p:nvSpPr>
          <p:spPr bwMode="auto">
            <a:xfrm>
              <a:off x="2499" y="3784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55" name="Oval 72"/>
            <p:cNvSpPr>
              <a:spLocks noChangeArrowheads="1"/>
            </p:cNvSpPr>
            <p:nvPr/>
          </p:nvSpPr>
          <p:spPr bwMode="auto">
            <a:xfrm>
              <a:off x="2289" y="3633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56" name="Oval 73"/>
            <p:cNvSpPr>
              <a:spLocks noChangeArrowheads="1"/>
            </p:cNvSpPr>
            <p:nvPr/>
          </p:nvSpPr>
          <p:spPr bwMode="auto">
            <a:xfrm>
              <a:off x="2395" y="3679"/>
              <a:ext cx="46" cy="4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57" name="Oval 74"/>
            <p:cNvSpPr>
              <a:spLocks noChangeArrowheads="1"/>
            </p:cNvSpPr>
            <p:nvPr/>
          </p:nvSpPr>
          <p:spPr bwMode="auto">
            <a:xfrm>
              <a:off x="2565" y="3737"/>
              <a:ext cx="48" cy="4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58" name="Oval 75"/>
            <p:cNvSpPr>
              <a:spLocks noChangeArrowheads="1"/>
            </p:cNvSpPr>
            <p:nvPr/>
          </p:nvSpPr>
          <p:spPr bwMode="auto">
            <a:xfrm>
              <a:off x="2200" y="3817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59" name="Oval 76"/>
            <p:cNvSpPr>
              <a:spLocks noChangeArrowheads="1"/>
            </p:cNvSpPr>
            <p:nvPr/>
          </p:nvSpPr>
          <p:spPr bwMode="auto">
            <a:xfrm>
              <a:off x="3605" y="3696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60" name="Oval 77"/>
            <p:cNvSpPr>
              <a:spLocks noChangeArrowheads="1"/>
            </p:cNvSpPr>
            <p:nvPr/>
          </p:nvSpPr>
          <p:spPr bwMode="auto">
            <a:xfrm>
              <a:off x="3952" y="3665"/>
              <a:ext cx="48" cy="4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61" name="Oval 78"/>
            <p:cNvSpPr>
              <a:spLocks noChangeArrowheads="1"/>
            </p:cNvSpPr>
            <p:nvPr/>
          </p:nvSpPr>
          <p:spPr bwMode="auto">
            <a:xfrm>
              <a:off x="3536" y="3722"/>
              <a:ext cx="48" cy="4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62" name="Oval 79"/>
            <p:cNvSpPr>
              <a:spLocks noChangeArrowheads="1"/>
            </p:cNvSpPr>
            <p:nvPr/>
          </p:nvSpPr>
          <p:spPr bwMode="auto">
            <a:xfrm>
              <a:off x="3767" y="3635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63" name="Oval 80"/>
            <p:cNvSpPr>
              <a:spLocks noChangeArrowheads="1"/>
            </p:cNvSpPr>
            <p:nvPr/>
          </p:nvSpPr>
          <p:spPr bwMode="auto">
            <a:xfrm>
              <a:off x="3519" y="3599"/>
              <a:ext cx="48" cy="4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64" name="Oval 81"/>
            <p:cNvSpPr>
              <a:spLocks noChangeArrowheads="1"/>
            </p:cNvSpPr>
            <p:nvPr/>
          </p:nvSpPr>
          <p:spPr bwMode="auto">
            <a:xfrm>
              <a:off x="3818" y="3741"/>
              <a:ext cx="48" cy="4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65" name="Oval 82"/>
            <p:cNvSpPr>
              <a:spLocks noChangeArrowheads="1"/>
            </p:cNvSpPr>
            <p:nvPr/>
          </p:nvSpPr>
          <p:spPr bwMode="auto">
            <a:xfrm>
              <a:off x="3883" y="3651"/>
              <a:ext cx="46" cy="4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66" name="Oval 83"/>
            <p:cNvSpPr>
              <a:spLocks noChangeArrowheads="1"/>
            </p:cNvSpPr>
            <p:nvPr/>
          </p:nvSpPr>
          <p:spPr bwMode="auto">
            <a:xfrm>
              <a:off x="2875" y="3670"/>
              <a:ext cx="48" cy="4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67" name="Oval 84"/>
            <p:cNvSpPr>
              <a:spLocks noChangeArrowheads="1"/>
            </p:cNvSpPr>
            <p:nvPr/>
          </p:nvSpPr>
          <p:spPr bwMode="auto">
            <a:xfrm>
              <a:off x="3310" y="3676"/>
              <a:ext cx="48" cy="4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477"/>
          <p:cNvGrpSpPr>
            <a:grpSpLocks/>
          </p:cNvGrpSpPr>
          <p:nvPr/>
        </p:nvGrpSpPr>
        <p:grpSpPr bwMode="auto">
          <a:xfrm>
            <a:off x="3898900" y="2759075"/>
            <a:ext cx="1447800" cy="1177925"/>
            <a:chOff x="2673" y="1976"/>
            <a:chExt cx="912" cy="742"/>
          </a:xfrm>
        </p:grpSpPr>
        <p:sp>
          <p:nvSpPr>
            <p:cNvPr id="56592" name="Oval 88"/>
            <p:cNvSpPr>
              <a:spLocks noChangeArrowheads="1"/>
            </p:cNvSpPr>
            <p:nvPr/>
          </p:nvSpPr>
          <p:spPr bwMode="auto">
            <a:xfrm>
              <a:off x="2985" y="209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93" name="Oval 89"/>
            <p:cNvSpPr>
              <a:spLocks noChangeArrowheads="1"/>
            </p:cNvSpPr>
            <p:nvPr/>
          </p:nvSpPr>
          <p:spPr bwMode="auto">
            <a:xfrm>
              <a:off x="2809" y="207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94" name="Rectangle 90"/>
            <p:cNvSpPr>
              <a:spLocks noChangeArrowheads="1"/>
            </p:cNvSpPr>
            <p:nvPr/>
          </p:nvSpPr>
          <p:spPr bwMode="auto">
            <a:xfrm>
              <a:off x="2673" y="1976"/>
              <a:ext cx="912" cy="742"/>
            </a:xfrm>
            <a:prstGeom prst="rect">
              <a:avLst/>
            </a:prstGeom>
            <a:noFill/>
            <a:ln w="38100">
              <a:solidFill>
                <a:srgbClr val="66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95" name="Oval 93"/>
            <p:cNvSpPr>
              <a:spLocks noChangeArrowheads="1"/>
            </p:cNvSpPr>
            <p:nvPr/>
          </p:nvSpPr>
          <p:spPr bwMode="auto">
            <a:xfrm>
              <a:off x="3207" y="209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96" name="Oval 94"/>
            <p:cNvSpPr>
              <a:spLocks noChangeArrowheads="1"/>
            </p:cNvSpPr>
            <p:nvPr/>
          </p:nvSpPr>
          <p:spPr bwMode="auto">
            <a:xfrm>
              <a:off x="2801" y="214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97" name="Oval 96"/>
            <p:cNvSpPr>
              <a:spLocks noChangeArrowheads="1"/>
            </p:cNvSpPr>
            <p:nvPr/>
          </p:nvSpPr>
          <p:spPr bwMode="auto">
            <a:xfrm>
              <a:off x="3050" y="2148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98" name="Oval 98"/>
            <p:cNvSpPr>
              <a:spLocks noChangeArrowheads="1"/>
            </p:cNvSpPr>
            <p:nvPr/>
          </p:nvSpPr>
          <p:spPr bwMode="auto">
            <a:xfrm>
              <a:off x="2755" y="2096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99" name="Oval 101"/>
            <p:cNvSpPr>
              <a:spLocks noChangeArrowheads="1"/>
            </p:cNvSpPr>
            <p:nvPr/>
          </p:nvSpPr>
          <p:spPr bwMode="auto">
            <a:xfrm>
              <a:off x="3129" y="203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00" name="Oval 102"/>
            <p:cNvSpPr>
              <a:spLocks noChangeArrowheads="1"/>
            </p:cNvSpPr>
            <p:nvPr/>
          </p:nvSpPr>
          <p:spPr bwMode="auto">
            <a:xfrm>
              <a:off x="3050" y="2071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01" name="Oval 104"/>
            <p:cNvSpPr>
              <a:spLocks noChangeArrowheads="1"/>
            </p:cNvSpPr>
            <p:nvPr/>
          </p:nvSpPr>
          <p:spPr bwMode="auto">
            <a:xfrm>
              <a:off x="3096" y="2112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02" name="Oval 105"/>
            <p:cNvSpPr>
              <a:spLocks noChangeArrowheads="1"/>
            </p:cNvSpPr>
            <p:nvPr/>
          </p:nvSpPr>
          <p:spPr bwMode="auto">
            <a:xfrm>
              <a:off x="3407" y="2092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03" name="Oval 106"/>
            <p:cNvSpPr>
              <a:spLocks noChangeArrowheads="1"/>
            </p:cNvSpPr>
            <p:nvPr/>
          </p:nvSpPr>
          <p:spPr bwMode="auto">
            <a:xfrm>
              <a:off x="3437" y="2035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04" name="Oval 110"/>
            <p:cNvSpPr>
              <a:spLocks noChangeArrowheads="1"/>
            </p:cNvSpPr>
            <p:nvPr/>
          </p:nvSpPr>
          <p:spPr bwMode="auto">
            <a:xfrm>
              <a:off x="3429" y="2139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05" name="Oval 111"/>
            <p:cNvSpPr>
              <a:spLocks noChangeArrowheads="1"/>
            </p:cNvSpPr>
            <p:nvPr/>
          </p:nvSpPr>
          <p:spPr bwMode="auto">
            <a:xfrm>
              <a:off x="3457" y="2100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06" name="Oval 87"/>
            <p:cNvSpPr>
              <a:spLocks noChangeArrowheads="1"/>
            </p:cNvSpPr>
            <p:nvPr/>
          </p:nvSpPr>
          <p:spPr bwMode="auto">
            <a:xfrm>
              <a:off x="3341" y="232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07" name="Oval 92"/>
            <p:cNvSpPr>
              <a:spLocks noChangeArrowheads="1"/>
            </p:cNvSpPr>
            <p:nvPr/>
          </p:nvSpPr>
          <p:spPr bwMode="auto">
            <a:xfrm>
              <a:off x="3334" y="2371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08" name="Oval 95"/>
            <p:cNvSpPr>
              <a:spLocks noChangeArrowheads="1"/>
            </p:cNvSpPr>
            <p:nvPr/>
          </p:nvSpPr>
          <p:spPr bwMode="auto">
            <a:xfrm>
              <a:off x="3250" y="2314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09" name="Oval 97"/>
            <p:cNvSpPr>
              <a:spLocks noChangeArrowheads="1"/>
            </p:cNvSpPr>
            <p:nvPr/>
          </p:nvSpPr>
          <p:spPr bwMode="auto">
            <a:xfrm>
              <a:off x="2891" y="2369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10" name="Oval 99"/>
            <p:cNvSpPr>
              <a:spLocks noChangeArrowheads="1"/>
            </p:cNvSpPr>
            <p:nvPr/>
          </p:nvSpPr>
          <p:spPr bwMode="auto">
            <a:xfrm>
              <a:off x="2850" y="239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11" name="Oval 100"/>
            <p:cNvSpPr>
              <a:spLocks noChangeArrowheads="1"/>
            </p:cNvSpPr>
            <p:nvPr/>
          </p:nvSpPr>
          <p:spPr bwMode="auto">
            <a:xfrm>
              <a:off x="3312" y="230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12" name="Oval 103"/>
            <p:cNvSpPr>
              <a:spLocks noChangeArrowheads="1"/>
            </p:cNvSpPr>
            <p:nvPr/>
          </p:nvSpPr>
          <p:spPr bwMode="auto">
            <a:xfrm>
              <a:off x="2762" y="218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13" name="Oval 107"/>
            <p:cNvSpPr>
              <a:spLocks noChangeArrowheads="1"/>
            </p:cNvSpPr>
            <p:nvPr/>
          </p:nvSpPr>
          <p:spPr bwMode="auto">
            <a:xfrm>
              <a:off x="3281" y="2373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14" name="Oval 108"/>
            <p:cNvSpPr>
              <a:spLocks noChangeArrowheads="1"/>
            </p:cNvSpPr>
            <p:nvPr/>
          </p:nvSpPr>
          <p:spPr bwMode="auto">
            <a:xfrm>
              <a:off x="2943" y="2483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15" name="Oval 109"/>
            <p:cNvSpPr>
              <a:spLocks noChangeArrowheads="1"/>
            </p:cNvSpPr>
            <p:nvPr/>
          </p:nvSpPr>
          <p:spPr bwMode="auto">
            <a:xfrm>
              <a:off x="3304" y="2251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16" name="Oval 112"/>
            <p:cNvSpPr>
              <a:spLocks noChangeArrowheads="1"/>
            </p:cNvSpPr>
            <p:nvPr/>
          </p:nvSpPr>
          <p:spPr bwMode="auto">
            <a:xfrm>
              <a:off x="2856" y="2644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17" name="Oval 113"/>
            <p:cNvSpPr>
              <a:spLocks noChangeArrowheads="1"/>
            </p:cNvSpPr>
            <p:nvPr/>
          </p:nvSpPr>
          <p:spPr bwMode="auto">
            <a:xfrm>
              <a:off x="2765" y="2579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18" name="Oval 114"/>
            <p:cNvSpPr>
              <a:spLocks noChangeArrowheads="1"/>
            </p:cNvSpPr>
            <p:nvPr/>
          </p:nvSpPr>
          <p:spPr bwMode="auto">
            <a:xfrm>
              <a:off x="2811" y="259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19" name="Oval 115"/>
            <p:cNvSpPr>
              <a:spLocks noChangeArrowheads="1"/>
            </p:cNvSpPr>
            <p:nvPr/>
          </p:nvSpPr>
          <p:spPr bwMode="auto">
            <a:xfrm>
              <a:off x="2885" y="2624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20" name="Oval 116"/>
            <p:cNvSpPr>
              <a:spLocks noChangeArrowheads="1"/>
            </p:cNvSpPr>
            <p:nvPr/>
          </p:nvSpPr>
          <p:spPr bwMode="auto">
            <a:xfrm>
              <a:off x="2727" y="2658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21" name="Oval 117"/>
            <p:cNvSpPr>
              <a:spLocks noChangeArrowheads="1"/>
            </p:cNvSpPr>
            <p:nvPr/>
          </p:nvSpPr>
          <p:spPr bwMode="auto">
            <a:xfrm>
              <a:off x="3335" y="2606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22" name="Oval 119"/>
            <p:cNvSpPr>
              <a:spLocks noChangeArrowheads="1"/>
            </p:cNvSpPr>
            <p:nvPr/>
          </p:nvSpPr>
          <p:spPr bwMode="auto">
            <a:xfrm>
              <a:off x="3305" y="261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23" name="Oval 120"/>
            <p:cNvSpPr>
              <a:spLocks noChangeArrowheads="1"/>
            </p:cNvSpPr>
            <p:nvPr/>
          </p:nvSpPr>
          <p:spPr bwMode="auto">
            <a:xfrm>
              <a:off x="3405" y="2580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24" name="Oval 121"/>
            <p:cNvSpPr>
              <a:spLocks noChangeArrowheads="1"/>
            </p:cNvSpPr>
            <p:nvPr/>
          </p:nvSpPr>
          <p:spPr bwMode="auto">
            <a:xfrm>
              <a:off x="3298" y="2564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25" name="Oval 122"/>
            <p:cNvSpPr>
              <a:spLocks noChangeArrowheads="1"/>
            </p:cNvSpPr>
            <p:nvPr/>
          </p:nvSpPr>
          <p:spPr bwMode="auto">
            <a:xfrm>
              <a:off x="3427" y="2625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26" name="Oval 123"/>
            <p:cNvSpPr>
              <a:spLocks noChangeArrowheads="1"/>
            </p:cNvSpPr>
            <p:nvPr/>
          </p:nvSpPr>
          <p:spPr bwMode="auto">
            <a:xfrm>
              <a:off x="3455" y="2587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27" name="Oval 124"/>
            <p:cNvSpPr>
              <a:spLocks noChangeArrowheads="1"/>
            </p:cNvSpPr>
            <p:nvPr/>
          </p:nvSpPr>
          <p:spPr bwMode="auto">
            <a:xfrm>
              <a:off x="3019" y="2595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28" name="Oval 125"/>
            <p:cNvSpPr>
              <a:spLocks noChangeArrowheads="1"/>
            </p:cNvSpPr>
            <p:nvPr/>
          </p:nvSpPr>
          <p:spPr bwMode="auto">
            <a:xfrm>
              <a:off x="3207" y="259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4" name="Group 479"/>
          <p:cNvGrpSpPr>
            <a:grpSpLocks/>
          </p:cNvGrpSpPr>
          <p:nvPr/>
        </p:nvGrpSpPr>
        <p:grpSpPr bwMode="auto">
          <a:xfrm>
            <a:off x="5345113" y="2762250"/>
            <a:ext cx="1447800" cy="1177925"/>
            <a:chOff x="2673" y="1976"/>
            <a:chExt cx="912" cy="742"/>
          </a:xfrm>
        </p:grpSpPr>
        <p:sp>
          <p:nvSpPr>
            <p:cNvPr id="56555" name="Oval 480"/>
            <p:cNvSpPr>
              <a:spLocks noChangeArrowheads="1"/>
            </p:cNvSpPr>
            <p:nvPr/>
          </p:nvSpPr>
          <p:spPr bwMode="auto">
            <a:xfrm>
              <a:off x="2985" y="209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56" name="Oval 481"/>
            <p:cNvSpPr>
              <a:spLocks noChangeArrowheads="1"/>
            </p:cNvSpPr>
            <p:nvPr/>
          </p:nvSpPr>
          <p:spPr bwMode="auto">
            <a:xfrm>
              <a:off x="2809" y="207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57" name="Rectangle 482"/>
            <p:cNvSpPr>
              <a:spLocks noChangeArrowheads="1"/>
            </p:cNvSpPr>
            <p:nvPr/>
          </p:nvSpPr>
          <p:spPr bwMode="auto">
            <a:xfrm>
              <a:off x="2673" y="1976"/>
              <a:ext cx="912" cy="742"/>
            </a:xfrm>
            <a:prstGeom prst="rect">
              <a:avLst/>
            </a:prstGeom>
            <a:noFill/>
            <a:ln w="38100">
              <a:solidFill>
                <a:srgbClr val="66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58" name="Oval 483"/>
            <p:cNvSpPr>
              <a:spLocks noChangeArrowheads="1"/>
            </p:cNvSpPr>
            <p:nvPr/>
          </p:nvSpPr>
          <p:spPr bwMode="auto">
            <a:xfrm>
              <a:off x="3207" y="209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59" name="Oval 484"/>
            <p:cNvSpPr>
              <a:spLocks noChangeArrowheads="1"/>
            </p:cNvSpPr>
            <p:nvPr/>
          </p:nvSpPr>
          <p:spPr bwMode="auto">
            <a:xfrm>
              <a:off x="2801" y="214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60" name="Oval 485"/>
            <p:cNvSpPr>
              <a:spLocks noChangeArrowheads="1"/>
            </p:cNvSpPr>
            <p:nvPr/>
          </p:nvSpPr>
          <p:spPr bwMode="auto">
            <a:xfrm>
              <a:off x="3050" y="2148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61" name="Oval 486"/>
            <p:cNvSpPr>
              <a:spLocks noChangeArrowheads="1"/>
            </p:cNvSpPr>
            <p:nvPr/>
          </p:nvSpPr>
          <p:spPr bwMode="auto">
            <a:xfrm>
              <a:off x="2755" y="2096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62" name="Oval 487"/>
            <p:cNvSpPr>
              <a:spLocks noChangeArrowheads="1"/>
            </p:cNvSpPr>
            <p:nvPr/>
          </p:nvSpPr>
          <p:spPr bwMode="auto">
            <a:xfrm>
              <a:off x="3129" y="203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63" name="Oval 488"/>
            <p:cNvSpPr>
              <a:spLocks noChangeArrowheads="1"/>
            </p:cNvSpPr>
            <p:nvPr/>
          </p:nvSpPr>
          <p:spPr bwMode="auto">
            <a:xfrm>
              <a:off x="3050" y="2071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64" name="Oval 489"/>
            <p:cNvSpPr>
              <a:spLocks noChangeArrowheads="1"/>
            </p:cNvSpPr>
            <p:nvPr/>
          </p:nvSpPr>
          <p:spPr bwMode="auto">
            <a:xfrm>
              <a:off x="3096" y="2112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65" name="Oval 490"/>
            <p:cNvSpPr>
              <a:spLocks noChangeArrowheads="1"/>
            </p:cNvSpPr>
            <p:nvPr/>
          </p:nvSpPr>
          <p:spPr bwMode="auto">
            <a:xfrm>
              <a:off x="3407" y="2092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66" name="Oval 491"/>
            <p:cNvSpPr>
              <a:spLocks noChangeArrowheads="1"/>
            </p:cNvSpPr>
            <p:nvPr/>
          </p:nvSpPr>
          <p:spPr bwMode="auto">
            <a:xfrm>
              <a:off x="3437" y="2035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67" name="Oval 492"/>
            <p:cNvSpPr>
              <a:spLocks noChangeArrowheads="1"/>
            </p:cNvSpPr>
            <p:nvPr/>
          </p:nvSpPr>
          <p:spPr bwMode="auto">
            <a:xfrm>
              <a:off x="3429" y="2139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68" name="Oval 493"/>
            <p:cNvSpPr>
              <a:spLocks noChangeArrowheads="1"/>
            </p:cNvSpPr>
            <p:nvPr/>
          </p:nvSpPr>
          <p:spPr bwMode="auto">
            <a:xfrm>
              <a:off x="3457" y="2100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69" name="Oval 494"/>
            <p:cNvSpPr>
              <a:spLocks noChangeArrowheads="1"/>
            </p:cNvSpPr>
            <p:nvPr/>
          </p:nvSpPr>
          <p:spPr bwMode="auto">
            <a:xfrm>
              <a:off x="3341" y="232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70" name="Oval 495"/>
            <p:cNvSpPr>
              <a:spLocks noChangeArrowheads="1"/>
            </p:cNvSpPr>
            <p:nvPr/>
          </p:nvSpPr>
          <p:spPr bwMode="auto">
            <a:xfrm>
              <a:off x="3334" y="2371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71" name="Oval 496"/>
            <p:cNvSpPr>
              <a:spLocks noChangeArrowheads="1"/>
            </p:cNvSpPr>
            <p:nvPr/>
          </p:nvSpPr>
          <p:spPr bwMode="auto">
            <a:xfrm>
              <a:off x="3250" y="2314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72" name="Oval 497"/>
            <p:cNvSpPr>
              <a:spLocks noChangeArrowheads="1"/>
            </p:cNvSpPr>
            <p:nvPr/>
          </p:nvSpPr>
          <p:spPr bwMode="auto">
            <a:xfrm>
              <a:off x="2891" y="2369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73" name="Oval 498"/>
            <p:cNvSpPr>
              <a:spLocks noChangeArrowheads="1"/>
            </p:cNvSpPr>
            <p:nvPr/>
          </p:nvSpPr>
          <p:spPr bwMode="auto">
            <a:xfrm>
              <a:off x="2850" y="239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74" name="Oval 499"/>
            <p:cNvSpPr>
              <a:spLocks noChangeArrowheads="1"/>
            </p:cNvSpPr>
            <p:nvPr/>
          </p:nvSpPr>
          <p:spPr bwMode="auto">
            <a:xfrm>
              <a:off x="3312" y="230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75" name="Oval 500"/>
            <p:cNvSpPr>
              <a:spLocks noChangeArrowheads="1"/>
            </p:cNvSpPr>
            <p:nvPr/>
          </p:nvSpPr>
          <p:spPr bwMode="auto">
            <a:xfrm>
              <a:off x="2762" y="218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76" name="Oval 501"/>
            <p:cNvSpPr>
              <a:spLocks noChangeArrowheads="1"/>
            </p:cNvSpPr>
            <p:nvPr/>
          </p:nvSpPr>
          <p:spPr bwMode="auto">
            <a:xfrm>
              <a:off x="3281" y="2373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77" name="Oval 502"/>
            <p:cNvSpPr>
              <a:spLocks noChangeArrowheads="1"/>
            </p:cNvSpPr>
            <p:nvPr/>
          </p:nvSpPr>
          <p:spPr bwMode="auto">
            <a:xfrm>
              <a:off x="2943" y="2483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78" name="Oval 503"/>
            <p:cNvSpPr>
              <a:spLocks noChangeArrowheads="1"/>
            </p:cNvSpPr>
            <p:nvPr/>
          </p:nvSpPr>
          <p:spPr bwMode="auto">
            <a:xfrm>
              <a:off x="3304" y="2251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79" name="Oval 504"/>
            <p:cNvSpPr>
              <a:spLocks noChangeArrowheads="1"/>
            </p:cNvSpPr>
            <p:nvPr/>
          </p:nvSpPr>
          <p:spPr bwMode="auto">
            <a:xfrm>
              <a:off x="2856" y="2644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80" name="Oval 505"/>
            <p:cNvSpPr>
              <a:spLocks noChangeArrowheads="1"/>
            </p:cNvSpPr>
            <p:nvPr/>
          </p:nvSpPr>
          <p:spPr bwMode="auto">
            <a:xfrm>
              <a:off x="2765" y="2579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81" name="Oval 506"/>
            <p:cNvSpPr>
              <a:spLocks noChangeArrowheads="1"/>
            </p:cNvSpPr>
            <p:nvPr/>
          </p:nvSpPr>
          <p:spPr bwMode="auto">
            <a:xfrm>
              <a:off x="2811" y="259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82" name="Oval 507"/>
            <p:cNvSpPr>
              <a:spLocks noChangeArrowheads="1"/>
            </p:cNvSpPr>
            <p:nvPr/>
          </p:nvSpPr>
          <p:spPr bwMode="auto">
            <a:xfrm>
              <a:off x="2885" y="2624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83" name="Oval 508"/>
            <p:cNvSpPr>
              <a:spLocks noChangeArrowheads="1"/>
            </p:cNvSpPr>
            <p:nvPr/>
          </p:nvSpPr>
          <p:spPr bwMode="auto">
            <a:xfrm>
              <a:off x="2727" y="2658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84" name="Oval 509"/>
            <p:cNvSpPr>
              <a:spLocks noChangeArrowheads="1"/>
            </p:cNvSpPr>
            <p:nvPr/>
          </p:nvSpPr>
          <p:spPr bwMode="auto">
            <a:xfrm>
              <a:off x="3335" y="2606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85" name="Oval 510"/>
            <p:cNvSpPr>
              <a:spLocks noChangeArrowheads="1"/>
            </p:cNvSpPr>
            <p:nvPr/>
          </p:nvSpPr>
          <p:spPr bwMode="auto">
            <a:xfrm>
              <a:off x="3305" y="261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86" name="Oval 511"/>
            <p:cNvSpPr>
              <a:spLocks noChangeArrowheads="1"/>
            </p:cNvSpPr>
            <p:nvPr/>
          </p:nvSpPr>
          <p:spPr bwMode="auto">
            <a:xfrm>
              <a:off x="3405" y="2580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87" name="Oval 512"/>
            <p:cNvSpPr>
              <a:spLocks noChangeArrowheads="1"/>
            </p:cNvSpPr>
            <p:nvPr/>
          </p:nvSpPr>
          <p:spPr bwMode="auto">
            <a:xfrm>
              <a:off x="3298" y="2564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88" name="Oval 513"/>
            <p:cNvSpPr>
              <a:spLocks noChangeArrowheads="1"/>
            </p:cNvSpPr>
            <p:nvPr/>
          </p:nvSpPr>
          <p:spPr bwMode="auto">
            <a:xfrm>
              <a:off x="3427" y="2625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89" name="Oval 514"/>
            <p:cNvSpPr>
              <a:spLocks noChangeArrowheads="1"/>
            </p:cNvSpPr>
            <p:nvPr/>
          </p:nvSpPr>
          <p:spPr bwMode="auto">
            <a:xfrm>
              <a:off x="3455" y="2587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90" name="Oval 515"/>
            <p:cNvSpPr>
              <a:spLocks noChangeArrowheads="1"/>
            </p:cNvSpPr>
            <p:nvPr/>
          </p:nvSpPr>
          <p:spPr bwMode="auto">
            <a:xfrm>
              <a:off x="3019" y="2595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91" name="Oval 516"/>
            <p:cNvSpPr>
              <a:spLocks noChangeArrowheads="1"/>
            </p:cNvSpPr>
            <p:nvPr/>
          </p:nvSpPr>
          <p:spPr bwMode="auto">
            <a:xfrm>
              <a:off x="3207" y="259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" name="Group 517"/>
          <p:cNvGrpSpPr>
            <a:grpSpLocks/>
          </p:cNvGrpSpPr>
          <p:nvPr/>
        </p:nvGrpSpPr>
        <p:grpSpPr bwMode="auto">
          <a:xfrm>
            <a:off x="5353050" y="3932238"/>
            <a:ext cx="1447800" cy="1177925"/>
            <a:chOff x="2673" y="1976"/>
            <a:chExt cx="912" cy="742"/>
          </a:xfrm>
        </p:grpSpPr>
        <p:sp>
          <p:nvSpPr>
            <p:cNvPr id="56518" name="Oval 518"/>
            <p:cNvSpPr>
              <a:spLocks noChangeArrowheads="1"/>
            </p:cNvSpPr>
            <p:nvPr/>
          </p:nvSpPr>
          <p:spPr bwMode="auto">
            <a:xfrm>
              <a:off x="2985" y="209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19" name="Oval 519"/>
            <p:cNvSpPr>
              <a:spLocks noChangeArrowheads="1"/>
            </p:cNvSpPr>
            <p:nvPr/>
          </p:nvSpPr>
          <p:spPr bwMode="auto">
            <a:xfrm>
              <a:off x="2809" y="207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20" name="Rectangle 520"/>
            <p:cNvSpPr>
              <a:spLocks noChangeArrowheads="1"/>
            </p:cNvSpPr>
            <p:nvPr/>
          </p:nvSpPr>
          <p:spPr bwMode="auto">
            <a:xfrm>
              <a:off x="2673" y="1976"/>
              <a:ext cx="912" cy="742"/>
            </a:xfrm>
            <a:prstGeom prst="rect">
              <a:avLst/>
            </a:prstGeom>
            <a:noFill/>
            <a:ln w="38100">
              <a:solidFill>
                <a:srgbClr val="66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21" name="Oval 521"/>
            <p:cNvSpPr>
              <a:spLocks noChangeArrowheads="1"/>
            </p:cNvSpPr>
            <p:nvPr/>
          </p:nvSpPr>
          <p:spPr bwMode="auto">
            <a:xfrm>
              <a:off x="3207" y="209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22" name="Oval 522"/>
            <p:cNvSpPr>
              <a:spLocks noChangeArrowheads="1"/>
            </p:cNvSpPr>
            <p:nvPr/>
          </p:nvSpPr>
          <p:spPr bwMode="auto">
            <a:xfrm>
              <a:off x="2801" y="214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23" name="Oval 523"/>
            <p:cNvSpPr>
              <a:spLocks noChangeArrowheads="1"/>
            </p:cNvSpPr>
            <p:nvPr/>
          </p:nvSpPr>
          <p:spPr bwMode="auto">
            <a:xfrm>
              <a:off x="3050" y="2148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24" name="Oval 524"/>
            <p:cNvSpPr>
              <a:spLocks noChangeArrowheads="1"/>
            </p:cNvSpPr>
            <p:nvPr/>
          </p:nvSpPr>
          <p:spPr bwMode="auto">
            <a:xfrm>
              <a:off x="2755" y="2096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25" name="Oval 525"/>
            <p:cNvSpPr>
              <a:spLocks noChangeArrowheads="1"/>
            </p:cNvSpPr>
            <p:nvPr/>
          </p:nvSpPr>
          <p:spPr bwMode="auto">
            <a:xfrm>
              <a:off x="3129" y="203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26" name="Oval 526"/>
            <p:cNvSpPr>
              <a:spLocks noChangeArrowheads="1"/>
            </p:cNvSpPr>
            <p:nvPr/>
          </p:nvSpPr>
          <p:spPr bwMode="auto">
            <a:xfrm>
              <a:off x="3050" y="2071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27" name="Oval 527"/>
            <p:cNvSpPr>
              <a:spLocks noChangeArrowheads="1"/>
            </p:cNvSpPr>
            <p:nvPr/>
          </p:nvSpPr>
          <p:spPr bwMode="auto">
            <a:xfrm>
              <a:off x="3096" y="2112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28" name="Oval 528"/>
            <p:cNvSpPr>
              <a:spLocks noChangeArrowheads="1"/>
            </p:cNvSpPr>
            <p:nvPr/>
          </p:nvSpPr>
          <p:spPr bwMode="auto">
            <a:xfrm>
              <a:off x="3407" y="2092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29" name="Oval 529"/>
            <p:cNvSpPr>
              <a:spLocks noChangeArrowheads="1"/>
            </p:cNvSpPr>
            <p:nvPr/>
          </p:nvSpPr>
          <p:spPr bwMode="auto">
            <a:xfrm>
              <a:off x="3437" y="2035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30" name="Oval 530"/>
            <p:cNvSpPr>
              <a:spLocks noChangeArrowheads="1"/>
            </p:cNvSpPr>
            <p:nvPr/>
          </p:nvSpPr>
          <p:spPr bwMode="auto">
            <a:xfrm>
              <a:off x="3429" y="2139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31" name="Oval 531"/>
            <p:cNvSpPr>
              <a:spLocks noChangeArrowheads="1"/>
            </p:cNvSpPr>
            <p:nvPr/>
          </p:nvSpPr>
          <p:spPr bwMode="auto">
            <a:xfrm>
              <a:off x="3457" y="2100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32" name="Oval 532"/>
            <p:cNvSpPr>
              <a:spLocks noChangeArrowheads="1"/>
            </p:cNvSpPr>
            <p:nvPr/>
          </p:nvSpPr>
          <p:spPr bwMode="auto">
            <a:xfrm>
              <a:off x="3341" y="232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33" name="Oval 533"/>
            <p:cNvSpPr>
              <a:spLocks noChangeArrowheads="1"/>
            </p:cNvSpPr>
            <p:nvPr/>
          </p:nvSpPr>
          <p:spPr bwMode="auto">
            <a:xfrm>
              <a:off x="3334" y="2371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34" name="Oval 534"/>
            <p:cNvSpPr>
              <a:spLocks noChangeArrowheads="1"/>
            </p:cNvSpPr>
            <p:nvPr/>
          </p:nvSpPr>
          <p:spPr bwMode="auto">
            <a:xfrm>
              <a:off x="3250" y="2314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35" name="Oval 535"/>
            <p:cNvSpPr>
              <a:spLocks noChangeArrowheads="1"/>
            </p:cNvSpPr>
            <p:nvPr/>
          </p:nvSpPr>
          <p:spPr bwMode="auto">
            <a:xfrm>
              <a:off x="2891" y="2369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36" name="Oval 536"/>
            <p:cNvSpPr>
              <a:spLocks noChangeArrowheads="1"/>
            </p:cNvSpPr>
            <p:nvPr/>
          </p:nvSpPr>
          <p:spPr bwMode="auto">
            <a:xfrm>
              <a:off x="2850" y="239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37" name="Oval 537"/>
            <p:cNvSpPr>
              <a:spLocks noChangeArrowheads="1"/>
            </p:cNvSpPr>
            <p:nvPr/>
          </p:nvSpPr>
          <p:spPr bwMode="auto">
            <a:xfrm>
              <a:off x="3312" y="230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38" name="Oval 538"/>
            <p:cNvSpPr>
              <a:spLocks noChangeArrowheads="1"/>
            </p:cNvSpPr>
            <p:nvPr/>
          </p:nvSpPr>
          <p:spPr bwMode="auto">
            <a:xfrm>
              <a:off x="2762" y="218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39" name="Oval 539"/>
            <p:cNvSpPr>
              <a:spLocks noChangeArrowheads="1"/>
            </p:cNvSpPr>
            <p:nvPr/>
          </p:nvSpPr>
          <p:spPr bwMode="auto">
            <a:xfrm>
              <a:off x="3281" y="2373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40" name="Oval 540"/>
            <p:cNvSpPr>
              <a:spLocks noChangeArrowheads="1"/>
            </p:cNvSpPr>
            <p:nvPr/>
          </p:nvSpPr>
          <p:spPr bwMode="auto">
            <a:xfrm>
              <a:off x="2943" y="2483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41" name="Oval 541"/>
            <p:cNvSpPr>
              <a:spLocks noChangeArrowheads="1"/>
            </p:cNvSpPr>
            <p:nvPr/>
          </p:nvSpPr>
          <p:spPr bwMode="auto">
            <a:xfrm>
              <a:off x="3304" y="2251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42" name="Oval 542"/>
            <p:cNvSpPr>
              <a:spLocks noChangeArrowheads="1"/>
            </p:cNvSpPr>
            <p:nvPr/>
          </p:nvSpPr>
          <p:spPr bwMode="auto">
            <a:xfrm>
              <a:off x="2856" y="2644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43" name="Oval 543"/>
            <p:cNvSpPr>
              <a:spLocks noChangeArrowheads="1"/>
            </p:cNvSpPr>
            <p:nvPr/>
          </p:nvSpPr>
          <p:spPr bwMode="auto">
            <a:xfrm>
              <a:off x="2765" y="2579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44" name="Oval 544"/>
            <p:cNvSpPr>
              <a:spLocks noChangeArrowheads="1"/>
            </p:cNvSpPr>
            <p:nvPr/>
          </p:nvSpPr>
          <p:spPr bwMode="auto">
            <a:xfrm>
              <a:off x="2811" y="259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45" name="Oval 545"/>
            <p:cNvSpPr>
              <a:spLocks noChangeArrowheads="1"/>
            </p:cNvSpPr>
            <p:nvPr/>
          </p:nvSpPr>
          <p:spPr bwMode="auto">
            <a:xfrm>
              <a:off x="2885" y="2624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46" name="Oval 546"/>
            <p:cNvSpPr>
              <a:spLocks noChangeArrowheads="1"/>
            </p:cNvSpPr>
            <p:nvPr/>
          </p:nvSpPr>
          <p:spPr bwMode="auto">
            <a:xfrm>
              <a:off x="2727" y="2658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47" name="Oval 547"/>
            <p:cNvSpPr>
              <a:spLocks noChangeArrowheads="1"/>
            </p:cNvSpPr>
            <p:nvPr/>
          </p:nvSpPr>
          <p:spPr bwMode="auto">
            <a:xfrm>
              <a:off x="3335" y="2606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48" name="Oval 548"/>
            <p:cNvSpPr>
              <a:spLocks noChangeArrowheads="1"/>
            </p:cNvSpPr>
            <p:nvPr/>
          </p:nvSpPr>
          <p:spPr bwMode="auto">
            <a:xfrm>
              <a:off x="3305" y="261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49" name="Oval 549"/>
            <p:cNvSpPr>
              <a:spLocks noChangeArrowheads="1"/>
            </p:cNvSpPr>
            <p:nvPr/>
          </p:nvSpPr>
          <p:spPr bwMode="auto">
            <a:xfrm>
              <a:off x="3405" y="2580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50" name="Oval 550"/>
            <p:cNvSpPr>
              <a:spLocks noChangeArrowheads="1"/>
            </p:cNvSpPr>
            <p:nvPr/>
          </p:nvSpPr>
          <p:spPr bwMode="auto">
            <a:xfrm>
              <a:off x="3298" y="2564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51" name="Oval 551"/>
            <p:cNvSpPr>
              <a:spLocks noChangeArrowheads="1"/>
            </p:cNvSpPr>
            <p:nvPr/>
          </p:nvSpPr>
          <p:spPr bwMode="auto">
            <a:xfrm>
              <a:off x="3427" y="2625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52" name="Oval 552"/>
            <p:cNvSpPr>
              <a:spLocks noChangeArrowheads="1"/>
            </p:cNvSpPr>
            <p:nvPr/>
          </p:nvSpPr>
          <p:spPr bwMode="auto">
            <a:xfrm>
              <a:off x="3455" y="2587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53" name="Oval 553"/>
            <p:cNvSpPr>
              <a:spLocks noChangeArrowheads="1"/>
            </p:cNvSpPr>
            <p:nvPr/>
          </p:nvSpPr>
          <p:spPr bwMode="auto">
            <a:xfrm>
              <a:off x="3019" y="2595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54" name="Oval 554"/>
            <p:cNvSpPr>
              <a:spLocks noChangeArrowheads="1"/>
            </p:cNvSpPr>
            <p:nvPr/>
          </p:nvSpPr>
          <p:spPr bwMode="auto">
            <a:xfrm>
              <a:off x="3207" y="259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6" name="Group 555"/>
          <p:cNvGrpSpPr>
            <a:grpSpLocks/>
          </p:cNvGrpSpPr>
          <p:nvPr/>
        </p:nvGrpSpPr>
        <p:grpSpPr bwMode="auto">
          <a:xfrm>
            <a:off x="5357813" y="5113338"/>
            <a:ext cx="1447800" cy="1177925"/>
            <a:chOff x="2673" y="1976"/>
            <a:chExt cx="912" cy="742"/>
          </a:xfrm>
        </p:grpSpPr>
        <p:sp>
          <p:nvSpPr>
            <p:cNvPr id="56481" name="Oval 556"/>
            <p:cNvSpPr>
              <a:spLocks noChangeArrowheads="1"/>
            </p:cNvSpPr>
            <p:nvPr/>
          </p:nvSpPr>
          <p:spPr bwMode="auto">
            <a:xfrm>
              <a:off x="2985" y="209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82" name="Oval 557"/>
            <p:cNvSpPr>
              <a:spLocks noChangeArrowheads="1"/>
            </p:cNvSpPr>
            <p:nvPr/>
          </p:nvSpPr>
          <p:spPr bwMode="auto">
            <a:xfrm>
              <a:off x="2809" y="207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83" name="Rectangle 558"/>
            <p:cNvSpPr>
              <a:spLocks noChangeArrowheads="1"/>
            </p:cNvSpPr>
            <p:nvPr/>
          </p:nvSpPr>
          <p:spPr bwMode="auto">
            <a:xfrm>
              <a:off x="2673" y="1976"/>
              <a:ext cx="912" cy="742"/>
            </a:xfrm>
            <a:prstGeom prst="rect">
              <a:avLst/>
            </a:prstGeom>
            <a:noFill/>
            <a:ln w="38100">
              <a:solidFill>
                <a:srgbClr val="66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84" name="Oval 559"/>
            <p:cNvSpPr>
              <a:spLocks noChangeArrowheads="1"/>
            </p:cNvSpPr>
            <p:nvPr/>
          </p:nvSpPr>
          <p:spPr bwMode="auto">
            <a:xfrm>
              <a:off x="3207" y="209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85" name="Oval 560"/>
            <p:cNvSpPr>
              <a:spLocks noChangeArrowheads="1"/>
            </p:cNvSpPr>
            <p:nvPr/>
          </p:nvSpPr>
          <p:spPr bwMode="auto">
            <a:xfrm>
              <a:off x="2801" y="214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86" name="Oval 561"/>
            <p:cNvSpPr>
              <a:spLocks noChangeArrowheads="1"/>
            </p:cNvSpPr>
            <p:nvPr/>
          </p:nvSpPr>
          <p:spPr bwMode="auto">
            <a:xfrm>
              <a:off x="3050" y="2148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87" name="Oval 562"/>
            <p:cNvSpPr>
              <a:spLocks noChangeArrowheads="1"/>
            </p:cNvSpPr>
            <p:nvPr/>
          </p:nvSpPr>
          <p:spPr bwMode="auto">
            <a:xfrm>
              <a:off x="2755" y="2096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88" name="Oval 563"/>
            <p:cNvSpPr>
              <a:spLocks noChangeArrowheads="1"/>
            </p:cNvSpPr>
            <p:nvPr/>
          </p:nvSpPr>
          <p:spPr bwMode="auto">
            <a:xfrm>
              <a:off x="3129" y="203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89" name="Oval 564"/>
            <p:cNvSpPr>
              <a:spLocks noChangeArrowheads="1"/>
            </p:cNvSpPr>
            <p:nvPr/>
          </p:nvSpPr>
          <p:spPr bwMode="auto">
            <a:xfrm>
              <a:off x="3050" y="2071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90" name="Oval 565"/>
            <p:cNvSpPr>
              <a:spLocks noChangeArrowheads="1"/>
            </p:cNvSpPr>
            <p:nvPr/>
          </p:nvSpPr>
          <p:spPr bwMode="auto">
            <a:xfrm>
              <a:off x="3096" y="2112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91" name="Oval 566"/>
            <p:cNvSpPr>
              <a:spLocks noChangeArrowheads="1"/>
            </p:cNvSpPr>
            <p:nvPr/>
          </p:nvSpPr>
          <p:spPr bwMode="auto">
            <a:xfrm>
              <a:off x="3407" y="2092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92" name="Oval 567"/>
            <p:cNvSpPr>
              <a:spLocks noChangeArrowheads="1"/>
            </p:cNvSpPr>
            <p:nvPr/>
          </p:nvSpPr>
          <p:spPr bwMode="auto">
            <a:xfrm>
              <a:off x="3437" y="2035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93" name="Oval 568"/>
            <p:cNvSpPr>
              <a:spLocks noChangeArrowheads="1"/>
            </p:cNvSpPr>
            <p:nvPr/>
          </p:nvSpPr>
          <p:spPr bwMode="auto">
            <a:xfrm>
              <a:off x="3429" y="2139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94" name="Oval 569"/>
            <p:cNvSpPr>
              <a:spLocks noChangeArrowheads="1"/>
            </p:cNvSpPr>
            <p:nvPr/>
          </p:nvSpPr>
          <p:spPr bwMode="auto">
            <a:xfrm>
              <a:off x="3457" y="2100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95" name="Oval 570"/>
            <p:cNvSpPr>
              <a:spLocks noChangeArrowheads="1"/>
            </p:cNvSpPr>
            <p:nvPr/>
          </p:nvSpPr>
          <p:spPr bwMode="auto">
            <a:xfrm>
              <a:off x="3341" y="232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96" name="Oval 571"/>
            <p:cNvSpPr>
              <a:spLocks noChangeArrowheads="1"/>
            </p:cNvSpPr>
            <p:nvPr/>
          </p:nvSpPr>
          <p:spPr bwMode="auto">
            <a:xfrm>
              <a:off x="3334" y="2371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97" name="Oval 572"/>
            <p:cNvSpPr>
              <a:spLocks noChangeArrowheads="1"/>
            </p:cNvSpPr>
            <p:nvPr/>
          </p:nvSpPr>
          <p:spPr bwMode="auto">
            <a:xfrm>
              <a:off x="3250" y="2314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98" name="Oval 573"/>
            <p:cNvSpPr>
              <a:spLocks noChangeArrowheads="1"/>
            </p:cNvSpPr>
            <p:nvPr/>
          </p:nvSpPr>
          <p:spPr bwMode="auto">
            <a:xfrm>
              <a:off x="2891" y="2369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99" name="Oval 574"/>
            <p:cNvSpPr>
              <a:spLocks noChangeArrowheads="1"/>
            </p:cNvSpPr>
            <p:nvPr/>
          </p:nvSpPr>
          <p:spPr bwMode="auto">
            <a:xfrm>
              <a:off x="2850" y="239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00" name="Oval 575"/>
            <p:cNvSpPr>
              <a:spLocks noChangeArrowheads="1"/>
            </p:cNvSpPr>
            <p:nvPr/>
          </p:nvSpPr>
          <p:spPr bwMode="auto">
            <a:xfrm>
              <a:off x="3312" y="230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01" name="Oval 576"/>
            <p:cNvSpPr>
              <a:spLocks noChangeArrowheads="1"/>
            </p:cNvSpPr>
            <p:nvPr/>
          </p:nvSpPr>
          <p:spPr bwMode="auto">
            <a:xfrm>
              <a:off x="2762" y="218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02" name="Oval 577"/>
            <p:cNvSpPr>
              <a:spLocks noChangeArrowheads="1"/>
            </p:cNvSpPr>
            <p:nvPr/>
          </p:nvSpPr>
          <p:spPr bwMode="auto">
            <a:xfrm>
              <a:off x="3281" y="2373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03" name="Oval 578"/>
            <p:cNvSpPr>
              <a:spLocks noChangeArrowheads="1"/>
            </p:cNvSpPr>
            <p:nvPr/>
          </p:nvSpPr>
          <p:spPr bwMode="auto">
            <a:xfrm>
              <a:off x="2943" y="2483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04" name="Oval 579"/>
            <p:cNvSpPr>
              <a:spLocks noChangeArrowheads="1"/>
            </p:cNvSpPr>
            <p:nvPr/>
          </p:nvSpPr>
          <p:spPr bwMode="auto">
            <a:xfrm>
              <a:off x="3304" y="2251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05" name="Oval 580"/>
            <p:cNvSpPr>
              <a:spLocks noChangeArrowheads="1"/>
            </p:cNvSpPr>
            <p:nvPr/>
          </p:nvSpPr>
          <p:spPr bwMode="auto">
            <a:xfrm>
              <a:off x="2856" y="2644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06" name="Oval 581"/>
            <p:cNvSpPr>
              <a:spLocks noChangeArrowheads="1"/>
            </p:cNvSpPr>
            <p:nvPr/>
          </p:nvSpPr>
          <p:spPr bwMode="auto">
            <a:xfrm>
              <a:off x="2765" y="2579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07" name="Oval 582"/>
            <p:cNvSpPr>
              <a:spLocks noChangeArrowheads="1"/>
            </p:cNvSpPr>
            <p:nvPr/>
          </p:nvSpPr>
          <p:spPr bwMode="auto">
            <a:xfrm>
              <a:off x="2811" y="259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08" name="Oval 583"/>
            <p:cNvSpPr>
              <a:spLocks noChangeArrowheads="1"/>
            </p:cNvSpPr>
            <p:nvPr/>
          </p:nvSpPr>
          <p:spPr bwMode="auto">
            <a:xfrm>
              <a:off x="2885" y="2624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09" name="Oval 584"/>
            <p:cNvSpPr>
              <a:spLocks noChangeArrowheads="1"/>
            </p:cNvSpPr>
            <p:nvPr/>
          </p:nvSpPr>
          <p:spPr bwMode="auto">
            <a:xfrm>
              <a:off x="2727" y="2658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10" name="Oval 585"/>
            <p:cNvSpPr>
              <a:spLocks noChangeArrowheads="1"/>
            </p:cNvSpPr>
            <p:nvPr/>
          </p:nvSpPr>
          <p:spPr bwMode="auto">
            <a:xfrm>
              <a:off x="3335" y="2606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11" name="Oval 586"/>
            <p:cNvSpPr>
              <a:spLocks noChangeArrowheads="1"/>
            </p:cNvSpPr>
            <p:nvPr/>
          </p:nvSpPr>
          <p:spPr bwMode="auto">
            <a:xfrm>
              <a:off x="3305" y="261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12" name="Oval 587"/>
            <p:cNvSpPr>
              <a:spLocks noChangeArrowheads="1"/>
            </p:cNvSpPr>
            <p:nvPr/>
          </p:nvSpPr>
          <p:spPr bwMode="auto">
            <a:xfrm>
              <a:off x="3405" y="2580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13" name="Oval 588"/>
            <p:cNvSpPr>
              <a:spLocks noChangeArrowheads="1"/>
            </p:cNvSpPr>
            <p:nvPr/>
          </p:nvSpPr>
          <p:spPr bwMode="auto">
            <a:xfrm>
              <a:off x="3298" y="2564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14" name="Oval 589"/>
            <p:cNvSpPr>
              <a:spLocks noChangeArrowheads="1"/>
            </p:cNvSpPr>
            <p:nvPr/>
          </p:nvSpPr>
          <p:spPr bwMode="auto">
            <a:xfrm>
              <a:off x="3427" y="2625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15" name="Oval 590"/>
            <p:cNvSpPr>
              <a:spLocks noChangeArrowheads="1"/>
            </p:cNvSpPr>
            <p:nvPr/>
          </p:nvSpPr>
          <p:spPr bwMode="auto">
            <a:xfrm>
              <a:off x="3455" y="2587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16" name="Oval 591"/>
            <p:cNvSpPr>
              <a:spLocks noChangeArrowheads="1"/>
            </p:cNvSpPr>
            <p:nvPr/>
          </p:nvSpPr>
          <p:spPr bwMode="auto">
            <a:xfrm>
              <a:off x="3019" y="2595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17" name="Oval 592"/>
            <p:cNvSpPr>
              <a:spLocks noChangeArrowheads="1"/>
            </p:cNvSpPr>
            <p:nvPr/>
          </p:nvSpPr>
          <p:spPr bwMode="auto">
            <a:xfrm>
              <a:off x="3207" y="259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593"/>
          <p:cNvGrpSpPr>
            <a:grpSpLocks/>
          </p:cNvGrpSpPr>
          <p:nvPr/>
        </p:nvGrpSpPr>
        <p:grpSpPr bwMode="auto">
          <a:xfrm>
            <a:off x="3905250" y="5118100"/>
            <a:ext cx="1447800" cy="1177925"/>
            <a:chOff x="2673" y="1976"/>
            <a:chExt cx="912" cy="742"/>
          </a:xfrm>
        </p:grpSpPr>
        <p:sp>
          <p:nvSpPr>
            <p:cNvPr id="56444" name="Oval 594"/>
            <p:cNvSpPr>
              <a:spLocks noChangeArrowheads="1"/>
            </p:cNvSpPr>
            <p:nvPr/>
          </p:nvSpPr>
          <p:spPr bwMode="auto">
            <a:xfrm>
              <a:off x="2985" y="209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45" name="Oval 595"/>
            <p:cNvSpPr>
              <a:spLocks noChangeArrowheads="1"/>
            </p:cNvSpPr>
            <p:nvPr/>
          </p:nvSpPr>
          <p:spPr bwMode="auto">
            <a:xfrm>
              <a:off x="2809" y="207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46" name="Rectangle 596"/>
            <p:cNvSpPr>
              <a:spLocks noChangeArrowheads="1"/>
            </p:cNvSpPr>
            <p:nvPr/>
          </p:nvSpPr>
          <p:spPr bwMode="auto">
            <a:xfrm>
              <a:off x="2673" y="1976"/>
              <a:ext cx="912" cy="742"/>
            </a:xfrm>
            <a:prstGeom prst="rect">
              <a:avLst/>
            </a:prstGeom>
            <a:noFill/>
            <a:ln w="38100">
              <a:solidFill>
                <a:srgbClr val="66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47" name="Oval 597"/>
            <p:cNvSpPr>
              <a:spLocks noChangeArrowheads="1"/>
            </p:cNvSpPr>
            <p:nvPr/>
          </p:nvSpPr>
          <p:spPr bwMode="auto">
            <a:xfrm>
              <a:off x="3207" y="209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48" name="Oval 598"/>
            <p:cNvSpPr>
              <a:spLocks noChangeArrowheads="1"/>
            </p:cNvSpPr>
            <p:nvPr/>
          </p:nvSpPr>
          <p:spPr bwMode="auto">
            <a:xfrm>
              <a:off x="2801" y="214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49" name="Oval 599"/>
            <p:cNvSpPr>
              <a:spLocks noChangeArrowheads="1"/>
            </p:cNvSpPr>
            <p:nvPr/>
          </p:nvSpPr>
          <p:spPr bwMode="auto">
            <a:xfrm>
              <a:off x="3050" y="2148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50" name="Oval 600"/>
            <p:cNvSpPr>
              <a:spLocks noChangeArrowheads="1"/>
            </p:cNvSpPr>
            <p:nvPr/>
          </p:nvSpPr>
          <p:spPr bwMode="auto">
            <a:xfrm>
              <a:off x="2755" y="2096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51" name="Oval 601"/>
            <p:cNvSpPr>
              <a:spLocks noChangeArrowheads="1"/>
            </p:cNvSpPr>
            <p:nvPr/>
          </p:nvSpPr>
          <p:spPr bwMode="auto">
            <a:xfrm>
              <a:off x="3129" y="203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52" name="Oval 602"/>
            <p:cNvSpPr>
              <a:spLocks noChangeArrowheads="1"/>
            </p:cNvSpPr>
            <p:nvPr/>
          </p:nvSpPr>
          <p:spPr bwMode="auto">
            <a:xfrm>
              <a:off x="3050" y="2071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53" name="Oval 603"/>
            <p:cNvSpPr>
              <a:spLocks noChangeArrowheads="1"/>
            </p:cNvSpPr>
            <p:nvPr/>
          </p:nvSpPr>
          <p:spPr bwMode="auto">
            <a:xfrm>
              <a:off x="3096" y="2112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54" name="Oval 604"/>
            <p:cNvSpPr>
              <a:spLocks noChangeArrowheads="1"/>
            </p:cNvSpPr>
            <p:nvPr/>
          </p:nvSpPr>
          <p:spPr bwMode="auto">
            <a:xfrm>
              <a:off x="3407" y="2092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55" name="Oval 605"/>
            <p:cNvSpPr>
              <a:spLocks noChangeArrowheads="1"/>
            </p:cNvSpPr>
            <p:nvPr/>
          </p:nvSpPr>
          <p:spPr bwMode="auto">
            <a:xfrm>
              <a:off x="3437" y="2035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56" name="Oval 606"/>
            <p:cNvSpPr>
              <a:spLocks noChangeArrowheads="1"/>
            </p:cNvSpPr>
            <p:nvPr/>
          </p:nvSpPr>
          <p:spPr bwMode="auto">
            <a:xfrm>
              <a:off x="3429" y="2139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57" name="Oval 607"/>
            <p:cNvSpPr>
              <a:spLocks noChangeArrowheads="1"/>
            </p:cNvSpPr>
            <p:nvPr/>
          </p:nvSpPr>
          <p:spPr bwMode="auto">
            <a:xfrm>
              <a:off x="3457" y="2100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58" name="Oval 608"/>
            <p:cNvSpPr>
              <a:spLocks noChangeArrowheads="1"/>
            </p:cNvSpPr>
            <p:nvPr/>
          </p:nvSpPr>
          <p:spPr bwMode="auto">
            <a:xfrm>
              <a:off x="3341" y="232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59" name="Oval 609"/>
            <p:cNvSpPr>
              <a:spLocks noChangeArrowheads="1"/>
            </p:cNvSpPr>
            <p:nvPr/>
          </p:nvSpPr>
          <p:spPr bwMode="auto">
            <a:xfrm>
              <a:off x="3334" y="2371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60" name="Oval 610"/>
            <p:cNvSpPr>
              <a:spLocks noChangeArrowheads="1"/>
            </p:cNvSpPr>
            <p:nvPr/>
          </p:nvSpPr>
          <p:spPr bwMode="auto">
            <a:xfrm>
              <a:off x="3250" y="2314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61" name="Oval 611"/>
            <p:cNvSpPr>
              <a:spLocks noChangeArrowheads="1"/>
            </p:cNvSpPr>
            <p:nvPr/>
          </p:nvSpPr>
          <p:spPr bwMode="auto">
            <a:xfrm>
              <a:off x="2891" y="2369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62" name="Oval 612"/>
            <p:cNvSpPr>
              <a:spLocks noChangeArrowheads="1"/>
            </p:cNvSpPr>
            <p:nvPr/>
          </p:nvSpPr>
          <p:spPr bwMode="auto">
            <a:xfrm>
              <a:off x="2850" y="239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63" name="Oval 613"/>
            <p:cNvSpPr>
              <a:spLocks noChangeArrowheads="1"/>
            </p:cNvSpPr>
            <p:nvPr/>
          </p:nvSpPr>
          <p:spPr bwMode="auto">
            <a:xfrm>
              <a:off x="3312" y="230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64" name="Oval 614"/>
            <p:cNvSpPr>
              <a:spLocks noChangeArrowheads="1"/>
            </p:cNvSpPr>
            <p:nvPr/>
          </p:nvSpPr>
          <p:spPr bwMode="auto">
            <a:xfrm>
              <a:off x="2762" y="218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65" name="Oval 615"/>
            <p:cNvSpPr>
              <a:spLocks noChangeArrowheads="1"/>
            </p:cNvSpPr>
            <p:nvPr/>
          </p:nvSpPr>
          <p:spPr bwMode="auto">
            <a:xfrm>
              <a:off x="3281" y="2373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66" name="Oval 616"/>
            <p:cNvSpPr>
              <a:spLocks noChangeArrowheads="1"/>
            </p:cNvSpPr>
            <p:nvPr/>
          </p:nvSpPr>
          <p:spPr bwMode="auto">
            <a:xfrm>
              <a:off x="2943" y="2483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67" name="Oval 617"/>
            <p:cNvSpPr>
              <a:spLocks noChangeArrowheads="1"/>
            </p:cNvSpPr>
            <p:nvPr/>
          </p:nvSpPr>
          <p:spPr bwMode="auto">
            <a:xfrm>
              <a:off x="3304" y="2251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68" name="Oval 618"/>
            <p:cNvSpPr>
              <a:spLocks noChangeArrowheads="1"/>
            </p:cNvSpPr>
            <p:nvPr/>
          </p:nvSpPr>
          <p:spPr bwMode="auto">
            <a:xfrm>
              <a:off x="2856" y="2644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69" name="Oval 619"/>
            <p:cNvSpPr>
              <a:spLocks noChangeArrowheads="1"/>
            </p:cNvSpPr>
            <p:nvPr/>
          </p:nvSpPr>
          <p:spPr bwMode="auto">
            <a:xfrm>
              <a:off x="2765" y="2579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70" name="Oval 620"/>
            <p:cNvSpPr>
              <a:spLocks noChangeArrowheads="1"/>
            </p:cNvSpPr>
            <p:nvPr/>
          </p:nvSpPr>
          <p:spPr bwMode="auto">
            <a:xfrm>
              <a:off x="2811" y="259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71" name="Oval 621"/>
            <p:cNvSpPr>
              <a:spLocks noChangeArrowheads="1"/>
            </p:cNvSpPr>
            <p:nvPr/>
          </p:nvSpPr>
          <p:spPr bwMode="auto">
            <a:xfrm>
              <a:off x="2885" y="2624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72" name="Oval 622"/>
            <p:cNvSpPr>
              <a:spLocks noChangeArrowheads="1"/>
            </p:cNvSpPr>
            <p:nvPr/>
          </p:nvSpPr>
          <p:spPr bwMode="auto">
            <a:xfrm>
              <a:off x="2727" y="2658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73" name="Oval 623"/>
            <p:cNvSpPr>
              <a:spLocks noChangeArrowheads="1"/>
            </p:cNvSpPr>
            <p:nvPr/>
          </p:nvSpPr>
          <p:spPr bwMode="auto">
            <a:xfrm>
              <a:off x="3335" y="2606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74" name="Oval 624"/>
            <p:cNvSpPr>
              <a:spLocks noChangeArrowheads="1"/>
            </p:cNvSpPr>
            <p:nvPr/>
          </p:nvSpPr>
          <p:spPr bwMode="auto">
            <a:xfrm>
              <a:off x="3305" y="261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75" name="Oval 625"/>
            <p:cNvSpPr>
              <a:spLocks noChangeArrowheads="1"/>
            </p:cNvSpPr>
            <p:nvPr/>
          </p:nvSpPr>
          <p:spPr bwMode="auto">
            <a:xfrm>
              <a:off x="3405" y="2580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76" name="Oval 626"/>
            <p:cNvSpPr>
              <a:spLocks noChangeArrowheads="1"/>
            </p:cNvSpPr>
            <p:nvPr/>
          </p:nvSpPr>
          <p:spPr bwMode="auto">
            <a:xfrm>
              <a:off x="3298" y="2564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77" name="Oval 627"/>
            <p:cNvSpPr>
              <a:spLocks noChangeArrowheads="1"/>
            </p:cNvSpPr>
            <p:nvPr/>
          </p:nvSpPr>
          <p:spPr bwMode="auto">
            <a:xfrm>
              <a:off x="3427" y="2625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78" name="Oval 628"/>
            <p:cNvSpPr>
              <a:spLocks noChangeArrowheads="1"/>
            </p:cNvSpPr>
            <p:nvPr/>
          </p:nvSpPr>
          <p:spPr bwMode="auto">
            <a:xfrm>
              <a:off x="3455" y="2587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79" name="Oval 629"/>
            <p:cNvSpPr>
              <a:spLocks noChangeArrowheads="1"/>
            </p:cNvSpPr>
            <p:nvPr/>
          </p:nvSpPr>
          <p:spPr bwMode="auto">
            <a:xfrm>
              <a:off x="3019" y="2595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80" name="Oval 630"/>
            <p:cNvSpPr>
              <a:spLocks noChangeArrowheads="1"/>
            </p:cNvSpPr>
            <p:nvPr/>
          </p:nvSpPr>
          <p:spPr bwMode="auto">
            <a:xfrm>
              <a:off x="3207" y="259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" name="Group 631"/>
          <p:cNvGrpSpPr>
            <a:grpSpLocks/>
          </p:cNvGrpSpPr>
          <p:nvPr/>
        </p:nvGrpSpPr>
        <p:grpSpPr bwMode="auto">
          <a:xfrm>
            <a:off x="2457450" y="5121275"/>
            <a:ext cx="1447800" cy="1177925"/>
            <a:chOff x="2673" y="1976"/>
            <a:chExt cx="912" cy="742"/>
          </a:xfrm>
        </p:grpSpPr>
        <p:sp>
          <p:nvSpPr>
            <p:cNvPr id="56407" name="Oval 632"/>
            <p:cNvSpPr>
              <a:spLocks noChangeArrowheads="1"/>
            </p:cNvSpPr>
            <p:nvPr/>
          </p:nvSpPr>
          <p:spPr bwMode="auto">
            <a:xfrm>
              <a:off x="2985" y="209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08" name="Oval 633"/>
            <p:cNvSpPr>
              <a:spLocks noChangeArrowheads="1"/>
            </p:cNvSpPr>
            <p:nvPr/>
          </p:nvSpPr>
          <p:spPr bwMode="auto">
            <a:xfrm>
              <a:off x="2809" y="207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09" name="Rectangle 634"/>
            <p:cNvSpPr>
              <a:spLocks noChangeArrowheads="1"/>
            </p:cNvSpPr>
            <p:nvPr/>
          </p:nvSpPr>
          <p:spPr bwMode="auto">
            <a:xfrm>
              <a:off x="2673" y="1976"/>
              <a:ext cx="912" cy="742"/>
            </a:xfrm>
            <a:prstGeom prst="rect">
              <a:avLst/>
            </a:prstGeom>
            <a:noFill/>
            <a:ln w="38100">
              <a:solidFill>
                <a:srgbClr val="66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10" name="Oval 635"/>
            <p:cNvSpPr>
              <a:spLocks noChangeArrowheads="1"/>
            </p:cNvSpPr>
            <p:nvPr/>
          </p:nvSpPr>
          <p:spPr bwMode="auto">
            <a:xfrm>
              <a:off x="3207" y="209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11" name="Oval 636"/>
            <p:cNvSpPr>
              <a:spLocks noChangeArrowheads="1"/>
            </p:cNvSpPr>
            <p:nvPr/>
          </p:nvSpPr>
          <p:spPr bwMode="auto">
            <a:xfrm>
              <a:off x="2801" y="214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12" name="Oval 637"/>
            <p:cNvSpPr>
              <a:spLocks noChangeArrowheads="1"/>
            </p:cNvSpPr>
            <p:nvPr/>
          </p:nvSpPr>
          <p:spPr bwMode="auto">
            <a:xfrm>
              <a:off x="3050" y="2148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13" name="Oval 638"/>
            <p:cNvSpPr>
              <a:spLocks noChangeArrowheads="1"/>
            </p:cNvSpPr>
            <p:nvPr/>
          </p:nvSpPr>
          <p:spPr bwMode="auto">
            <a:xfrm>
              <a:off x="2755" y="2096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14" name="Oval 639"/>
            <p:cNvSpPr>
              <a:spLocks noChangeArrowheads="1"/>
            </p:cNvSpPr>
            <p:nvPr/>
          </p:nvSpPr>
          <p:spPr bwMode="auto">
            <a:xfrm>
              <a:off x="3129" y="203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15" name="Oval 640"/>
            <p:cNvSpPr>
              <a:spLocks noChangeArrowheads="1"/>
            </p:cNvSpPr>
            <p:nvPr/>
          </p:nvSpPr>
          <p:spPr bwMode="auto">
            <a:xfrm>
              <a:off x="3050" y="2071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16" name="Oval 641"/>
            <p:cNvSpPr>
              <a:spLocks noChangeArrowheads="1"/>
            </p:cNvSpPr>
            <p:nvPr/>
          </p:nvSpPr>
          <p:spPr bwMode="auto">
            <a:xfrm>
              <a:off x="3096" y="2112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17" name="Oval 642"/>
            <p:cNvSpPr>
              <a:spLocks noChangeArrowheads="1"/>
            </p:cNvSpPr>
            <p:nvPr/>
          </p:nvSpPr>
          <p:spPr bwMode="auto">
            <a:xfrm>
              <a:off x="3407" y="2092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18" name="Oval 643"/>
            <p:cNvSpPr>
              <a:spLocks noChangeArrowheads="1"/>
            </p:cNvSpPr>
            <p:nvPr/>
          </p:nvSpPr>
          <p:spPr bwMode="auto">
            <a:xfrm>
              <a:off x="3437" y="2035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19" name="Oval 644"/>
            <p:cNvSpPr>
              <a:spLocks noChangeArrowheads="1"/>
            </p:cNvSpPr>
            <p:nvPr/>
          </p:nvSpPr>
          <p:spPr bwMode="auto">
            <a:xfrm>
              <a:off x="3429" y="2139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20" name="Oval 645"/>
            <p:cNvSpPr>
              <a:spLocks noChangeArrowheads="1"/>
            </p:cNvSpPr>
            <p:nvPr/>
          </p:nvSpPr>
          <p:spPr bwMode="auto">
            <a:xfrm>
              <a:off x="3457" y="2100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21" name="Oval 646"/>
            <p:cNvSpPr>
              <a:spLocks noChangeArrowheads="1"/>
            </p:cNvSpPr>
            <p:nvPr/>
          </p:nvSpPr>
          <p:spPr bwMode="auto">
            <a:xfrm>
              <a:off x="3341" y="232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22" name="Oval 647"/>
            <p:cNvSpPr>
              <a:spLocks noChangeArrowheads="1"/>
            </p:cNvSpPr>
            <p:nvPr/>
          </p:nvSpPr>
          <p:spPr bwMode="auto">
            <a:xfrm>
              <a:off x="3334" y="2371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23" name="Oval 648"/>
            <p:cNvSpPr>
              <a:spLocks noChangeArrowheads="1"/>
            </p:cNvSpPr>
            <p:nvPr/>
          </p:nvSpPr>
          <p:spPr bwMode="auto">
            <a:xfrm>
              <a:off x="3250" y="2314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24" name="Oval 649"/>
            <p:cNvSpPr>
              <a:spLocks noChangeArrowheads="1"/>
            </p:cNvSpPr>
            <p:nvPr/>
          </p:nvSpPr>
          <p:spPr bwMode="auto">
            <a:xfrm>
              <a:off x="2891" y="2369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25" name="Oval 650"/>
            <p:cNvSpPr>
              <a:spLocks noChangeArrowheads="1"/>
            </p:cNvSpPr>
            <p:nvPr/>
          </p:nvSpPr>
          <p:spPr bwMode="auto">
            <a:xfrm>
              <a:off x="2850" y="239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26" name="Oval 651"/>
            <p:cNvSpPr>
              <a:spLocks noChangeArrowheads="1"/>
            </p:cNvSpPr>
            <p:nvPr/>
          </p:nvSpPr>
          <p:spPr bwMode="auto">
            <a:xfrm>
              <a:off x="3312" y="230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27" name="Oval 652"/>
            <p:cNvSpPr>
              <a:spLocks noChangeArrowheads="1"/>
            </p:cNvSpPr>
            <p:nvPr/>
          </p:nvSpPr>
          <p:spPr bwMode="auto">
            <a:xfrm>
              <a:off x="2762" y="218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28" name="Oval 653"/>
            <p:cNvSpPr>
              <a:spLocks noChangeArrowheads="1"/>
            </p:cNvSpPr>
            <p:nvPr/>
          </p:nvSpPr>
          <p:spPr bwMode="auto">
            <a:xfrm>
              <a:off x="3281" y="2373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29" name="Oval 654"/>
            <p:cNvSpPr>
              <a:spLocks noChangeArrowheads="1"/>
            </p:cNvSpPr>
            <p:nvPr/>
          </p:nvSpPr>
          <p:spPr bwMode="auto">
            <a:xfrm>
              <a:off x="2943" y="2483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30" name="Oval 655"/>
            <p:cNvSpPr>
              <a:spLocks noChangeArrowheads="1"/>
            </p:cNvSpPr>
            <p:nvPr/>
          </p:nvSpPr>
          <p:spPr bwMode="auto">
            <a:xfrm>
              <a:off x="3304" y="2251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31" name="Oval 656"/>
            <p:cNvSpPr>
              <a:spLocks noChangeArrowheads="1"/>
            </p:cNvSpPr>
            <p:nvPr/>
          </p:nvSpPr>
          <p:spPr bwMode="auto">
            <a:xfrm>
              <a:off x="2856" y="2644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32" name="Oval 657"/>
            <p:cNvSpPr>
              <a:spLocks noChangeArrowheads="1"/>
            </p:cNvSpPr>
            <p:nvPr/>
          </p:nvSpPr>
          <p:spPr bwMode="auto">
            <a:xfrm>
              <a:off x="2765" y="2579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33" name="Oval 658"/>
            <p:cNvSpPr>
              <a:spLocks noChangeArrowheads="1"/>
            </p:cNvSpPr>
            <p:nvPr/>
          </p:nvSpPr>
          <p:spPr bwMode="auto">
            <a:xfrm>
              <a:off x="2811" y="259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34" name="Oval 659"/>
            <p:cNvSpPr>
              <a:spLocks noChangeArrowheads="1"/>
            </p:cNvSpPr>
            <p:nvPr/>
          </p:nvSpPr>
          <p:spPr bwMode="auto">
            <a:xfrm>
              <a:off x="2885" y="2624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35" name="Oval 660"/>
            <p:cNvSpPr>
              <a:spLocks noChangeArrowheads="1"/>
            </p:cNvSpPr>
            <p:nvPr/>
          </p:nvSpPr>
          <p:spPr bwMode="auto">
            <a:xfrm>
              <a:off x="2727" y="2658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36" name="Oval 661"/>
            <p:cNvSpPr>
              <a:spLocks noChangeArrowheads="1"/>
            </p:cNvSpPr>
            <p:nvPr/>
          </p:nvSpPr>
          <p:spPr bwMode="auto">
            <a:xfrm>
              <a:off x="3335" y="2606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37" name="Oval 662"/>
            <p:cNvSpPr>
              <a:spLocks noChangeArrowheads="1"/>
            </p:cNvSpPr>
            <p:nvPr/>
          </p:nvSpPr>
          <p:spPr bwMode="auto">
            <a:xfrm>
              <a:off x="3305" y="261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38" name="Oval 663"/>
            <p:cNvSpPr>
              <a:spLocks noChangeArrowheads="1"/>
            </p:cNvSpPr>
            <p:nvPr/>
          </p:nvSpPr>
          <p:spPr bwMode="auto">
            <a:xfrm>
              <a:off x="3405" y="2580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39" name="Oval 664"/>
            <p:cNvSpPr>
              <a:spLocks noChangeArrowheads="1"/>
            </p:cNvSpPr>
            <p:nvPr/>
          </p:nvSpPr>
          <p:spPr bwMode="auto">
            <a:xfrm>
              <a:off x="3298" y="2564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40" name="Oval 665"/>
            <p:cNvSpPr>
              <a:spLocks noChangeArrowheads="1"/>
            </p:cNvSpPr>
            <p:nvPr/>
          </p:nvSpPr>
          <p:spPr bwMode="auto">
            <a:xfrm>
              <a:off x="3427" y="2625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41" name="Oval 666"/>
            <p:cNvSpPr>
              <a:spLocks noChangeArrowheads="1"/>
            </p:cNvSpPr>
            <p:nvPr/>
          </p:nvSpPr>
          <p:spPr bwMode="auto">
            <a:xfrm>
              <a:off x="3455" y="2587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42" name="Oval 667"/>
            <p:cNvSpPr>
              <a:spLocks noChangeArrowheads="1"/>
            </p:cNvSpPr>
            <p:nvPr/>
          </p:nvSpPr>
          <p:spPr bwMode="auto">
            <a:xfrm>
              <a:off x="3019" y="2595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43" name="Oval 668"/>
            <p:cNvSpPr>
              <a:spLocks noChangeArrowheads="1"/>
            </p:cNvSpPr>
            <p:nvPr/>
          </p:nvSpPr>
          <p:spPr bwMode="auto">
            <a:xfrm>
              <a:off x="3207" y="259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" name="Group 669"/>
          <p:cNvGrpSpPr>
            <a:grpSpLocks/>
          </p:cNvGrpSpPr>
          <p:nvPr/>
        </p:nvGrpSpPr>
        <p:grpSpPr bwMode="auto">
          <a:xfrm>
            <a:off x="2451100" y="3935413"/>
            <a:ext cx="1447800" cy="1177925"/>
            <a:chOff x="2673" y="1976"/>
            <a:chExt cx="912" cy="742"/>
          </a:xfrm>
        </p:grpSpPr>
        <p:sp>
          <p:nvSpPr>
            <p:cNvPr id="56370" name="Oval 670"/>
            <p:cNvSpPr>
              <a:spLocks noChangeArrowheads="1"/>
            </p:cNvSpPr>
            <p:nvPr/>
          </p:nvSpPr>
          <p:spPr bwMode="auto">
            <a:xfrm>
              <a:off x="2985" y="209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71" name="Oval 671"/>
            <p:cNvSpPr>
              <a:spLocks noChangeArrowheads="1"/>
            </p:cNvSpPr>
            <p:nvPr/>
          </p:nvSpPr>
          <p:spPr bwMode="auto">
            <a:xfrm>
              <a:off x="2809" y="207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72" name="Rectangle 672"/>
            <p:cNvSpPr>
              <a:spLocks noChangeArrowheads="1"/>
            </p:cNvSpPr>
            <p:nvPr/>
          </p:nvSpPr>
          <p:spPr bwMode="auto">
            <a:xfrm>
              <a:off x="2673" y="1976"/>
              <a:ext cx="912" cy="742"/>
            </a:xfrm>
            <a:prstGeom prst="rect">
              <a:avLst/>
            </a:prstGeom>
            <a:noFill/>
            <a:ln w="38100">
              <a:solidFill>
                <a:srgbClr val="66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73" name="Oval 673"/>
            <p:cNvSpPr>
              <a:spLocks noChangeArrowheads="1"/>
            </p:cNvSpPr>
            <p:nvPr/>
          </p:nvSpPr>
          <p:spPr bwMode="auto">
            <a:xfrm>
              <a:off x="3207" y="209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74" name="Oval 674"/>
            <p:cNvSpPr>
              <a:spLocks noChangeArrowheads="1"/>
            </p:cNvSpPr>
            <p:nvPr/>
          </p:nvSpPr>
          <p:spPr bwMode="auto">
            <a:xfrm>
              <a:off x="2801" y="214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75" name="Oval 675"/>
            <p:cNvSpPr>
              <a:spLocks noChangeArrowheads="1"/>
            </p:cNvSpPr>
            <p:nvPr/>
          </p:nvSpPr>
          <p:spPr bwMode="auto">
            <a:xfrm>
              <a:off x="3050" y="2148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76" name="Oval 676"/>
            <p:cNvSpPr>
              <a:spLocks noChangeArrowheads="1"/>
            </p:cNvSpPr>
            <p:nvPr/>
          </p:nvSpPr>
          <p:spPr bwMode="auto">
            <a:xfrm>
              <a:off x="2755" y="2096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77" name="Oval 677"/>
            <p:cNvSpPr>
              <a:spLocks noChangeArrowheads="1"/>
            </p:cNvSpPr>
            <p:nvPr/>
          </p:nvSpPr>
          <p:spPr bwMode="auto">
            <a:xfrm>
              <a:off x="3129" y="203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78" name="Oval 678"/>
            <p:cNvSpPr>
              <a:spLocks noChangeArrowheads="1"/>
            </p:cNvSpPr>
            <p:nvPr/>
          </p:nvSpPr>
          <p:spPr bwMode="auto">
            <a:xfrm>
              <a:off x="3050" y="2071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79" name="Oval 679"/>
            <p:cNvSpPr>
              <a:spLocks noChangeArrowheads="1"/>
            </p:cNvSpPr>
            <p:nvPr/>
          </p:nvSpPr>
          <p:spPr bwMode="auto">
            <a:xfrm>
              <a:off x="3096" y="2112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80" name="Oval 680"/>
            <p:cNvSpPr>
              <a:spLocks noChangeArrowheads="1"/>
            </p:cNvSpPr>
            <p:nvPr/>
          </p:nvSpPr>
          <p:spPr bwMode="auto">
            <a:xfrm>
              <a:off x="3407" y="2092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81" name="Oval 681"/>
            <p:cNvSpPr>
              <a:spLocks noChangeArrowheads="1"/>
            </p:cNvSpPr>
            <p:nvPr/>
          </p:nvSpPr>
          <p:spPr bwMode="auto">
            <a:xfrm>
              <a:off x="3437" y="2035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82" name="Oval 682"/>
            <p:cNvSpPr>
              <a:spLocks noChangeArrowheads="1"/>
            </p:cNvSpPr>
            <p:nvPr/>
          </p:nvSpPr>
          <p:spPr bwMode="auto">
            <a:xfrm>
              <a:off x="3429" y="2139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83" name="Oval 683"/>
            <p:cNvSpPr>
              <a:spLocks noChangeArrowheads="1"/>
            </p:cNvSpPr>
            <p:nvPr/>
          </p:nvSpPr>
          <p:spPr bwMode="auto">
            <a:xfrm>
              <a:off x="3457" y="2100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84" name="Oval 684"/>
            <p:cNvSpPr>
              <a:spLocks noChangeArrowheads="1"/>
            </p:cNvSpPr>
            <p:nvPr/>
          </p:nvSpPr>
          <p:spPr bwMode="auto">
            <a:xfrm>
              <a:off x="3341" y="232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85" name="Oval 685"/>
            <p:cNvSpPr>
              <a:spLocks noChangeArrowheads="1"/>
            </p:cNvSpPr>
            <p:nvPr/>
          </p:nvSpPr>
          <p:spPr bwMode="auto">
            <a:xfrm>
              <a:off x="3334" y="2371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86" name="Oval 686"/>
            <p:cNvSpPr>
              <a:spLocks noChangeArrowheads="1"/>
            </p:cNvSpPr>
            <p:nvPr/>
          </p:nvSpPr>
          <p:spPr bwMode="auto">
            <a:xfrm>
              <a:off x="3250" y="2314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87" name="Oval 687"/>
            <p:cNvSpPr>
              <a:spLocks noChangeArrowheads="1"/>
            </p:cNvSpPr>
            <p:nvPr/>
          </p:nvSpPr>
          <p:spPr bwMode="auto">
            <a:xfrm>
              <a:off x="2891" y="2369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88" name="Oval 688"/>
            <p:cNvSpPr>
              <a:spLocks noChangeArrowheads="1"/>
            </p:cNvSpPr>
            <p:nvPr/>
          </p:nvSpPr>
          <p:spPr bwMode="auto">
            <a:xfrm>
              <a:off x="2850" y="239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89" name="Oval 689"/>
            <p:cNvSpPr>
              <a:spLocks noChangeArrowheads="1"/>
            </p:cNvSpPr>
            <p:nvPr/>
          </p:nvSpPr>
          <p:spPr bwMode="auto">
            <a:xfrm>
              <a:off x="3312" y="230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90" name="Oval 690"/>
            <p:cNvSpPr>
              <a:spLocks noChangeArrowheads="1"/>
            </p:cNvSpPr>
            <p:nvPr/>
          </p:nvSpPr>
          <p:spPr bwMode="auto">
            <a:xfrm>
              <a:off x="2762" y="218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91" name="Oval 691"/>
            <p:cNvSpPr>
              <a:spLocks noChangeArrowheads="1"/>
            </p:cNvSpPr>
            <p:nvPr/>
          </p:nvSpPr>
          <p:spPr bwMode="auto">
            <a:xfrm>
              <a:off x="3281" y="2373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92" name="Oval 692"/>
            <p:cNvSpPr>
              <a:spLocks noChangeArrowheads="1"/>
            </p:cNvSpPr>
            <p:nvPr/>
          </p:nvSpPr>
          <p:spPr bwMode="auto">
            <a:xfrm>
              <a:off x="2943" y="2483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93" name="Oval 693"/>
            <p:cNvSpPr>
              <a:spLocks noChangeArrowheads="1"/>
            </p:cNvSpPr>
            <p:nvPr/>
          </p:nvSpPr>
          <p:spPr bwMode="auto">
            <a:xfrm>
              <a:off x="3304" y="2251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94" name="Oval 694"/>
            <p:cNvSpPr>
              <a:spLocks noChangeArrowheads="1"/>
            </p:cNvSpPr>
            <p:nvPr/>
          </p:nvSpPr>
          <p:spPr bwMode="auto">
            <a:xfrm>
              <a:off x="2856" y="2644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95" name="Oval 695"/>
            <p:cNvSpPr>
              <a:spLocks noChangeArrowheads="1"/>
            </p:cNvSpPr>
            <p:nvPr/>
          </p:nvSpPr>
          <p:spPr bwMode="auto">
            <a:xfrm>
              <a:off x="2765" y="2579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96" name="Oval 696"/>
            <p:cNvSpPr>
              <a:spLocks noChangeArrowheads="1"/>
            </p:cNvSpPr>
            <p:nvPr/>
          </p:nvSpPr>
          <p:spPr bwMode="auto">
            <a:xfrm>
              <a:off x="2811" y="259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97" name="Oval 697"/>
            <p:cNvSpPr>
              <a:spLocks noChangeArrowheads="1"/>
            </p:cNvSpPr>
            <p:nvPr/>
          </p:nvSpPr>
          <p:spPr bwMode="auto">
            <a:xfrm>
              <a:off x="2885" y="2624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98" name="Oval 698"/>
            <p:cNvSpPr>
              <a:spLocks noChangeArrowheads="1"/>
            </p:cNvSpPr>
            <p:nvPr/>
          </p:nvSpPr>
          <p:spPr bwMode="auto">
            <a:xfrm>
              <a:off x="2727" y="2658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99" name="Oval 699"/>
            <p:cNvSpPr>
              <a:spLocks noChangeArrowheads="1"/>
            </p:cNvSpPr>
            <p:nvPr/>
          </p:nvSpPr>
          <p:spPr bwMode="auto">
            <a:xfrm>
              <a:off x="3335" y="2606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00" name="Oval 700"/>
            <p:cNvSpPr>
              <a:spLocks noChangeArrowheads="1"/>
            </p:cNvSpPr>
            <p:nvPr/>
          </p:nvSpPr>
          <p:spPr bwMode="auto">
            <a:xfrm>
              <a:off x="3305" y="261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01" name="Oval 701"/>
            <p:cNvSpPr>
              <a:spLocks noChangeArrowheads="1"/>
            </p:cNvSpPr>
            <p:nvPr/>
          </p:nvSpPr>
          <p:spPr bwMode="auto">
            <a:xfrm>
              <a:off x="3405" y="2580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02" name="Oval 702"/>
            <p:cNvSpPr>
              <a:spLocks noChangeArrowheads="1"/>
            </p:cNvSpPr>
            <p:nvPr/>
          </p:nvSpPr>
          <p:spPr bwMode="auto">
            <a:xfrm>
              <a:off x="3298" y="2564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03" name="Oval 703"/>
            <p:cNvSpPr>
              <a:spLocks noChangeArrowheads="1"/>
            </p:cNvSpPr>
            <p:nvPr/>
          </p:nvSpPr>
          <p:spPr bwMode="auto">
            <a:xfrm>
              <a:off x="3427" y="2625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04" name="Oval 704"/>
            <p:cNvSpPr>
              <a:spLocks noChangeArrowheads="1"/>
            </p:cNvSpPr>
            <p:nvPr/>
          </p:nvSpPr>
          <p:spPr bwMode="auto">
            <a:xfrm>
              <a:off x="3455" y="2587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05" name="Oval 705"/>
            <p:cNvSpPr>
              <a:spLocks noChangeArrowheads="1"/>
            </p:cNvSpPr>
            <p:nvPr/>
          </p:nvSpPr>
          <p:spPr bwMode="auto">
            <a:xfrm>
              <a:off x="3019" y="2595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06" name="Oval 706"/>
            <p:cNvSpPr>
              <a:spLocks noChangeArrowheads="1"/>
            </p:cNvSpPr>
            <p:nvPr/>
          </p:nvSpPr>
          <p:spPr bwMode="auto">
            <a:xfrm>
              <a:off x="3207" y="259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" name="Group 707"/>
          <p:cNvGrpSpPr>
            <a:grpSpLocks/>
          </p:cNvGrpSpPr>
          <p:nvPr/>
        </p:nvGrpSpPr>
        <p:grpSpPr bwMode="auto">
          <a:xfrm>
            <a:off x="2454275" y="2759075"/>
            <a:ext cx="1447800" cy="1177925"/>
            <a:chOff x="2673" y="1976"/>
            <a:chExt cx="912" cy="742"/>
          </a:xfrm>
        </p:grpSpPr>
        <p:sp>
          <p:nvSpPr>
            <p:cNvPr id="56333" name="Oval 708"/>
            <p:cNvSpPr>
              <a:spLocks noChangeArrowheads="1"/>
            </p:cNvSpPr>
            <p:nvPr/>
          </p:nvSpPr>
          <p:spPr bwMode="auto">
            <a:xfrm>
              <a:off x="2985" y="209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34" name="Oval 709"/>
            <p:cNvSpPr>
              <a:spLocks noChangeArrowheads="1"/>
            </p:cNvSpPr>
            <p:nvPr/>
          </p:nvSpPr>
          <p:spPr bwMode="auto">
            <a:xfrm>
              <a:off x="2809" y="207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35" name="Rectangle 710"/>
            <p:cNvSpPr>
              <a:spLocks noChangeArrowheads="1"/>
            </p:cNvSpPr>
            <p:nvPr/>
          </p:nvSpPr>
          <p:spPr bwMode="auto">
            <a:xfrm>
              <a:off x="2673" y="1976"/>
              <a:ext cx="912" cy="742"/>
            </a:xfrm>
            <a:prstGeom prst="rect">
              <a:avLst/>
            </a:prstGeom>
            <a:noFill/>
            <a:ln w="38100">
              <a:solidFill>
                <a:srgbClr val="66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36" name="Oval 711"/>
            <p:cNvSpPr>
              <a:spLocks noChangeArrowheads="1"/>
            </p:cNvSpPr>
            <p:nvPr/>
          </p:nvSpPr>
          <p:spPr bwMode="auto">
            <a:xfrm>
              <a:off x="3207" y="209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37" name="Oval 712"/>
            <p:cNvSpPr>
              <a:spLocks noChangeArrowheads="1"/>
            </p:cNvSpPr>
            <p:nvPr/>
          </p:nvSpPr>
          <p:spPr bwMode="auto">
            <a:xfrm>
              <a:off x="2801" y="214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38" name="Oval 713"/>
            <p:cNvSpPr>
              <a:spLocks noChangeArrowheads="1"/>
            </p:cNvSpPr>
            <p:nvPr/>
          </p:nvSpPr>
          <p:spPr bwMode="auto">
            <a:xfrm>
              <a:off x="3050" y="2148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39" name="Oval 714"/>
            <p:cNvSpPr>
              <a:spLocks noChangeArrowheads="1"/>
            </p:cNvSpPr>
            <p:nvPr/>
          </p:nvSpPr>
          <p:spPr bwMode="auto">
            <a:xfrm>
              <a:off x="2755" y="2096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40" name="Oval 715"/>
            <p:cNvSpPr>
              <a:spLocks noChangeArrowheads="1"/>
            </p:cNvSpPr>
            <p:nvPr/>
          </p:nvSpPr>
          <p:spPr bwMode="auto">
            <a:xfrm>
              <a:off x="3129" y="203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41" name="Oval 716"/>
            <p:cNvSpPr>
              <a:spLocks noChangeArrowheads="1"/>
            </p:cNvSpPr>
            <p:nvPr/>
          </p:nvSpPr>
          <p:spPr bwMode="auto">
            <a:xfrm>
              <a:off x="3050" y="2071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42" name="Oval 717"/>
            <p:cNvSpPr>
              <a:spLocks noChangeArrowheads="1"/>
            </p:cNvSpPr>
            <p:nvPr/>
          </p:nvSpPr>
          <p:spPr bwMode="auto">
            <a:xfrm>
              <a:off x="3096" y="2112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43" name="Oval 718"/>
            <p:cNvSpPr>
              <a:spLocks noChangeArrowheads="1"/>
            </p:cNvSpPr>
            <p:nvPr/>
          </p:nvSpPr>
          <p:spPr bwMode="auto">
            <a:xfrm>
              <a:off x="3407" y="2092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44" name="Oval 719"/>
            <p:cNvSpPr>
              <a:spLocks noChangeArrowheads="1"/>
            </p:cNvSpPr>
            <p:nvPr/>
          </p:nvSpPr>
          <p:spPr bwMode="auto">
            <a:xfrm>
              <a:off x="3437" y="2035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45" name="Oval 720"/>
            <p:cNvSpPr>
              <a:spLocks noChangeArrowheads="1"/>
            </p:cNvSpPr>
            <p:nvPr/>
          </p:nvSpPr>
          <p:spPr bwMode="auto">
            <a:xfrm>
              <a:off x="3429" y="2139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46" name="Oval 721"/>
            <p:cNvSpPr>
              <a:spLocks noChangeArrowheads="1"/>
            </p:cNvSpPr>
            <p:nvPr/>
          </p:nvSpPr>
          <p:spPr bwMode="auto">
            <a:xfrm>
              <a:off x="3457" y="2100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47" name="Oval 722"/>
            <p:cNvSpPr>
              <a:spLocks noChangeArrowheads="1"/>
            </p:cNvSpPr>
            <p:nvPr/>
          </p:nvSpPr>
          <p:spPr bwMode="auto">
            <a:xfrm>
              <a:off x="3341" y="232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48" name="Oval 723"/>
            <p:cNvSpPr>
              <a:spLocks noChangeArrowheads="1"/>
            </p:cNvSpPr>
            <p:nvPr/>
          </p:nvSpPr>
          <p:spPr bwMode="auto">
            <a:xfrm>
              <a:off x="3334" y="2371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49" name="Oval 724"/>
            <p:cNvSpPr>
              <a:spLocks noChangeArrowheads="1"/>
            </p:cNvSpPr>
            <p:nvPr/>
          </p:nvSpPr>
          <p:spPr bwMode="auto">
            <a:xfrm>
              <a:off x="3250" y="2314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50" name="Oval 725"/>
            <p:cNvSpPr>
              <a:spLocks noChangeArrowheads="1"/>
            </p:cNvSpPr>
            <p:nvPr/>
          </p:nvSpPr>
          <p:spPr bwMode="auto">
            <a:xfrm>
              <a:off x="2891" y="2369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51" name="Oval 726"/>
            <p:cNvSpPr>
              <a:spLocks noChangeArrowheads="1"/>
            </p:cNvSpPr>
            <p:nvPr/>
          </p:nvSpPr>
          <p:spPr bwMode="auto">
            <a:xfrm>
              <a:off x="2850" y="239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52" name="Oval 727"/>
            <p:cNvSpPr>
              <a:spLocks noChangeArrowheads="1"/>
            </p:cNvSpPr>
            <p:nvPr/>
          </p:nvSpPr>
          <p:spPr bwMode="auto">
            <a:xfrm>
              <a:off x="3312" y="230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53" name="Oval 728"/>
            <p:cNvSpPr>
              <a:spLocks noChangeArrowheads="1"/>
            </p:cNvSpPr>
            <p:nvPr/>
          </p:nvSpPr>
          <p:spPr bwMode="auto">
            <a:xfrm>
              <a:off x="2762" y="218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54" name="Oval 729"/>
            <p:cNvSpPr>
              <a:spLocks noChangeArrowheads="1"/>
            </p:cNvSpPr>
            <p:nvPr/>
          </p:nvSpPr>
          <p:spPr bwMode="auto">
            <a:xfrm>
              <a:off x="3281" y="2373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55" name="Oval 730"/>
            <p:cNvSpPr>
              <a:spLocks noChangeArrowheads="1"/>
            </p:cNvSpPr>
            <p:nvPr/>
          </p:nvSpPr>
          <p:spPr bwMode="auto">
            <a:xfrm>
              <a:off x="2943" y="2483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56" name="Oval 731"/>
            <p:cNvSpPr>
              <a:spLocks noChangeArrowheads="1"/>
            </p:cNvSpPr>
            <p:nvPr/>
          </p:nvSpPr>
          <p:spPr bwMode="auto">
            <a:xfrm>
              <a:off x="3304" y="2251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57" name="Oval 732"/>
            <p:cNvSpPr>
              <a:spLocks noChangeArrowheads="1"/>
            </p:cNvSpPr>
            <p:nvPr/>
          </p:nvSpPr>
          <p:spPr bwMode="auto">
            <a:xfrm>
              <a:off x="2856" y="2644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58" name="Oval 733"/>
            <p:cNvSpPr>
              <a:spLocks noChangeArrowheads="1"/>
            </p:cNvSpPr>
            <p:nvPr/>
          </p:nvSpPr>
          <p:spPr bwMode="auto">
            <a:xfrm>
              <a:off x="2765" y="2579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59" name="Oval 734"/>
            <p:cNvSpPr>
              <a:spLocks noChangeArrowheads="1"/>
            </p:cNvSpPr>
            <p:nvPr/>
          </p:nvSpPr>
          <p:spPr bwMode="auto">
            <a:xfrm>
              <a:off x="2811" y="259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60" name="Oval 735"/>
            <p:cNvSpPr>
              <a:spLocks noChangeArrowheads="1"/>
            </p:cNvSpPr>
            <p:nvPr/>
          </p:nvSpPr>
          <p:spPr bwMode="auto">
            <a:xfrm>
              <a:off x="2885" y="2624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61" name="Oval 736"/>
            <p:cNvSpPr>
              <a:spLocks noChangeArrowheads="1"/>
            </p:cNvSpPr>
            <p:nvPr/>
          </p:nvSpPr>
          <p:spPr bwMode="auto">
            <a:xfrm>
              <a:off x="2727" y="2658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62" name="Oval 737"/>
            <p:cNvSpPr>
              <a:spLocks noChangeArrowheads="1"/>
            </p:cNvSpPr>
            <p:nvPr/>
          </p:nvSpPr>
          <p:spPr bwMode="auto">
            <a:xfrm>
              <a:off x="3335" y="2606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63" name="Oval 738"/>
            <p:cNvSpPr>
              <a:spLocks noChangeArrowheads="1"/>
            </p:cNvSpPr>
            <p:nvPr/>
          </p:nvSpPr>
          <p:spPr bwMode="auto">
            <a:xfrm>
              <a:off x="3305" y="261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64" name="Oval 739"/>
            <p:cNvSpPr>
              <a:spLocks noChangeArrowheads="1"/>
            </p:cNvSpPr>
            <p:nvPr/>
          </p:nvSpPr>
          <p:spPr bwMode="auto">
            <a:xfrm>
              <a:off x="3405" y="2580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65" name="Oval 740"/>
            <p:cNvSpPr>
              <a:spLocks noChangeArrowheads="1"/>
            </p:cNvSpPr>
            <p:nvPr/>
          </p:nvSpPr>
          <p:spPr bwMode="auto">
            <a:xfrm>
              <a:off x="3298" y="2564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66" name="Oval 741"/>
            <p:cNvSpPr>
              <a:spLocks noChangeArrowheads="1"/>
            </p:cNvSpPr>
            <p:nvPr/>
          </p:nvSpPr>
          <p:spPr bwMode="auto">
            <a:xfrm>
              <a:off x="3427" y="2625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67" name="Oval 742"/>
            <p:cNvSpPr>
              <a:spLocks noChangeArrowheads="1"/>
            </p:cNvSpPr>
            <p:nvPr/>
          </p:nvSpPr>
          <p:spPr bwMode="auto">
            <a:xfrm>
              <a:off x="3455" y="2587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68" name="Oval 743"/>
            <p:cNvSpPr>
              <a:spLocks noChangeArrowheads="1"/>
            </p:cNvSpPr>
            <p:nvPr/>
          </p:nvSpPr>
          <p:spPr bwMode="auto">
            <a:xfrm>
              <a:off x="3019" y="2595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69" name="Oval 744"/>
            <p:cNvSpPr>
              <a:spLocks noChangeArrowheads="1"/>
            </p:cNvSpPr>
            <p:nvPr/>
          </p:nvSpPr>
          <p:spPr bwMode="auto">
            <a:xfrm>
              <a:off x="3207" y="259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44000" y="44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1765 L 8.33333E-7 0.0016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7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2 0.175 L 1.11111E-6 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51" y="-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2 0.00162 L 3.05556E-6 0.0016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007 -0.17719 L 3.05556E-6 1.36248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3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16771 L -4.44444E-6 4.21004E-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72 -0.18922 L -3.88889E-6 9.78487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94" y="94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42 0.00162 L -0.00018 0.0016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6 0.17534 L -3.05556E-6 0.0016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30" y="-86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Event-Event nearest neighbor analysis with edge correction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2006600" y="3294063"/>
          <a:ext cx="4829175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4" imgW="1371600" imgH="431640" progId="Equation.DSMT4">
                  <p:embed/>
                </p:oleObj>
              </mc:Choice>
              <mc:Fallback>
                <p:oleObj name="Equation" r:id="rId4" imgW="13716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3294063"/>
                        <a:ext cx="4829175" cy="151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order properties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Quadrat analysis</a:t>
            </a:r>
          </a:p>
          <a:p>
            <a:pPr eaLnBrk="1" hangingPunct="1"/>
            <a:r>
              <a:rPr lang="en-US" altLang="en-US" smtClean="0"/>
              <a:t>(Moving windows)</a:t>
            </a:r>
          </a:p>
          <a:p>
            <a:pPr eaLnBrk="1" hangingPunct="1"/>
            <a:r>
              <a:rPr lang="en-US" altLang="en-US" smtClean="0"/>
              <a:t>Kernel estimation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Distance to nearest neighbor </a:t>
            </a:r>
            <a:r>
              <a:rPr lang="en-US" altLang="en-US" i="1" smtClean="0"/>
              <a:t>only</a:t>
            </a:r>
          </a:p>
          <a:p>
            <a:pPr eaLnBrk="1" hangingPunct="1"/>
            <a:r>
              <a:rPr lang="en-US" altLang="en-US" smtClean="0"/>
              <a:t>Small scale analysis – no indication of what happens at other scales</a:t>
            </a:r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3714750" y="3649663"/>
            <a:ext cx="84138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887663" y="3254375"/>
            <a:ext cx="3833812" cy="3121025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3516313" y="3779838"/>
            <a:ext cx="87312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3433763" y="3649663"/>
            <a:ext cx="87312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4797425" y="3543300"/>
            <a:ext cx="84138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4786313" y="3749675"/>
            <a:ext cx="87312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4560888" y="3563938"/>
            <a:ext cx="87312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5935663" y="3546475"/>
            <a:ext cx="84137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6110288" y="3621088"/>
            <a:ext cx="87312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5861050" y="3644900"/>
            <a:ext cx="87313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3243263" y="4678363"/>
            <a:ext cx="84137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59" name="Oval 15"/>
          <p:cNvSpPr>
            <a:spLocks noChangeArrowheads="1"/>
          </p:cNvSpPr>
          <p:nvPr/>
        </p:nvSpPr>
        <p:spPr bwMode="auto">
          <a:xfrm>
            <a:off x="3354388" y="4851400"/>
            <a:ext cx="87312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60" name="Oval 16"/>
          <p:cNvSpPr>
            <a:spLocks noChangeArrowheads="1"/>
          </p:cNvSpPr>
          <p:nvPr/>
        </p:nvSpPr>
        <p:spPr bwMode="auto">
          <a:xfrm>
            <a:off x="3073400" y="4700588"/>
            <a:ext cx="87313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61" name="Oval 17"/>
          <p:cNvSpPr>
            <a:spLocks noChangeArrowheads="1"/>
          </p:cNvSpPr>
          <p:nvPr/>
        </p:nvSpPr>
        <p:spPr bwMode="auto">
          <a:xfrm>
            <a:off x="4370388" y="4625975"/>
            <a:ext cx="84137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62" name="Oval 18"/>
          <p:cNvSpPr>
            <a:spLocks noChangeArrowheads="1"/>
          </p:cNvSpPr>
          <p:nvPr/>
        </p:nvSpPr>
        <p:spPr bwMode="auto">
          <a:xfrm>
            <a:off x="4502150" y="4767263"/>
            <a:ext cx="87313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63" name="Oval 19"/>
          <p:cNvSpPr>
            <a:spLocks noChangeArrowheads="1"/>
          </p:cNvSpPr>
          <p:nvPr/>
        </p:nvSpPr>
        <p:spPr bwMode="auto">
          <a:xfrm>
            <a:off x="4233863" y="4537075"/>
            <a:ext cx="87312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64" name="Oval 20"/>
          <p:cNvSpPr>
            <a:spLocks noChangeArrowheads="1"/>
          </p:cNvSpPr>
          <p:nvPr/>
        </p:nvSpPr>
        <p:spPr bwMode="auto">
          <a:xfrm>
            <a:off x="5419725" y="4662488"/>
            <a:ext cx="84138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65" name="Oval 21"/>
          <p:cNvSpPr>
            <a:spLocks noChangeArrowheads="1"/>
          </p:cNvSpPr>
          <p:nvPr/>
        </p:nvSpPr>
        <p:spPr bwMode="auto">
          <a:xfrm>
            <a:off x="5408613" y="4868863"/>
            <a:ext cx="87312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66" name="Oval 22"/>
          <p:cNvSpPr>
            <a:spLocks noChangeArrowheads="1"/>
          </p:cNvSpPr>
          <p:nvPr/>
        </p:nvSpPr>
        <p:spPr bwMode="auto">
          <a:xfrm>
            <a:off x="5283200" y="4595813"/>
            <a:ext cx="87313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67" name="Oval 23"/>
          <p:cNvSpPr>
            <a:spLocks noChangeArrowheads="1"/>
          </p:cNvSpPr>
          <p:nvPr/>
        </p:nvSpPr>
        <p:spPr bwMode="auto">
          <a:xfrm>
            <a:off x="6303963" y="4665663"/>
            <a:ext cx="84137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68" name="Oval 24"/>
          <p:cNvSpPr>
            <a:spLocks noChangeArrowheads="1"/>
          </p:cNvSpPr>
          <p:nvPr/>
        </p:nvSpPr>
        <p:spPr bwMode="auto">
          <a:xfrm>
            <a:off x="6303963" y="4849813"/>
            <a:ext cx="87312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69" name="Oval 25"/>
          <p:cNvSpPr>
            <a:spLocks noChangeArrowheads="1"/>
          </p:cNvSpPr>
          <p:nvPr/>
        </p:nvSpPr>
        <p:spPr bwMode="auto">
          <a:xfrm>
            <a:off x="6132513" y="4699000"/>
            <a:ext cx="87312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70" name="Oval 26"/>
          <p:cNvSpPr>
            <a:spLocks noChangeArrowheads="1"/>
          </p:cNvSpPr>
          <p:nvPr/>
        </p:nvSpPr>
        <p:spPr bwMode="auto">
          <a:xfrm>
            <a:off x="3586163" y="6022975"/>
            <a:ext cx="84137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71" name="Oval 27"/>
          <p:cNvSpPr>
            <a:spLocks noChangeArrowheads="1"/>
          </p:cNvSpPr>
          <p:nvPr/>
        </p:nvSpPr>
        <p:spPr bwMode="auto">
          <a:xfrm>
            <a:off x="3543300" y="5832475"/>
            <a:ext cx="87313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72" name="Oval 28"/>
          <p:cNvSpPr>
            <a:spLocks noChangeArrowheads="1"/>
          </p:cNvSpPr>
          <p:nvPr/>
        </p:nvSpPr>
        <p:spPr bwMode="auto">
          <a:xfrm>
            <a:off x="3362325" y="5757863"/>
            <a:ext cx="87313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73" name="Oval 29"/>
          <p:cNvSpPr>
            <a:spLocks noChangeArrowheads="1"/>
          </p:cNvSpPr>
          <p:nvPr/>
        </p:nvSpPr>
        <p:spPr bwMode="auto">
          <a:xfrm>
            <a:off x="4725988" y="5651500"/>
            <a:ext cx="84137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74" name="Oval 30"/>
          <p:cNvSpPr>
            <a:spLocks noChangeArrowheads="1"/>
          </p:cNvSpPr>
          <p:nvPr/>
        </p:nvSpPr>
        <p:spPr bwMode="auto">
          <a:xfrm>
            <a:off x="4714875" y="5857875"/>
            <a:ext cx="87313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75" name="Oval 31"/>
          <p:cNvSpPr>
            <a:spLocks noChangeArrowheads="1"/>
          </p:cNvSpPr>
          <p:nvPr/>
        </p:nvSpPr>
        <p:spPr bwMode="auto">
          <a:xfrm>
            <a:off x="4611688" y="5738813"/>
            <a:ext cx="87312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76" name="Oval 32"/>
          <p:cNvSpPr>
            <a:spLocks noChangeArrowheads="1"/>
          </p:cNvSpPr>
          <p:nvPr/>
        </p:nvSpPr>
        <p:spPr bwMode="auto">
          <a:xfrm>
            <a:off x="5905500" y="5775325"/>
            <a:ext cx="84138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77" name="Oval 33"/>
          <p:cNvSpPr>
            <a:spLocks noChangeArrowheads="1"/>
          </p:cNvSpPr>
          <p:nvPr/>
        </p:nvSpPr>
        <p:spPr bwMode="auto">
          <a:xfrm>
            <a:off x="6194425" y="5827713"/>
            <a:ext cx="87313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78" name="Oval 34"/>
          <p:cNvSpPr>
            <a:spLocks noChangeArrowheads="1"/>
          </p:cNvSpPr>
          <p:nvPr/>
        </p:nvSpPr>
        <p:spPr bwMode="auto">
          <a:xfrm>
            <a:off x="5716588" y="5842000"/>
            <a:ext cx="87312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K</a:t>
            </a:r>
            <a:r>
              <a:rPr lang="en-US" altLang="en-US" smtClean="0"/>
              <a:t> function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Various scales</a:t>
            </a:r>
          </a:p>
          <a:p>
            <a:pPr eaLnBrk="1" hangingPunct="1"/>
            <a:r>
              <a:rPr lang="en-US" altLang="en-US" smtClean="0"/>
              <a:t>Implicit assumptions</a:t>
            </a:r>
          </a:p>
          <a:p>
            <a:pPr lvl="1" eaLnBrk="1" hangingPunct="1"/>
            <a:r>
              <a:rPr lang="en-US" altLang="en-US" smtClean="0"/>
              <a:t>Homogeneity</a:t>
            </a:r>
          </a:p>
          <a:p>
            <a:pPr lvl="1" eaLnBrk="1" hangingPunct="1"/>
            <a:r>
              <a:rPr lang="en-US" altLang="en-US" smtClean="0"/>
              <a:t>Isotropy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K</a:t>
            </a:r>
            <a:r>
              <a:rPr lang="en-US" altLang="en-US" smtClean="0"/>
              <a:t> function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>
                <a:latin typeface="Symbol" pitchFamily="18" charset="2"/>
              </a:rPr>
              <a:t>l</a:t>
            </a:r>
            <a:r>
              <a:rPr lang="en-US" altLang="en-US" i="1" smtClean="0"/>
              <a:t>K</a:t>
            </a:r>
            <a:r>
              <a:rPr lang="en-US" altLang="en-US" smtClean="0"/>
              <a:t>(</a:t>
            </a:r>
            <a:r>
              <a:rPr lang="en-US" altLang="en-US" i="1" smtClean="0"/>
              <a:t>h</a:t>
            </a:r>
            <a:r>
              <a:rPr lang="en-US" altLang="en-US" smtClean="0"/>
              <a:t>)=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 smtClean="0"/>
              <a:t>	E</a:t>
            </a:r>
            <a:r>
              <a:rPr lang="en-US" altLang="en-US" smtClean="0"/>
              <a:t>(#(events within distance </a:t>
            </a:r>
            <a:r>
              <a:rPr lang="en-US" altLang="en-US" i="1" smtClean="0"/>
              <a:t>h</a:t>
            </a:r>
            <a:r>
              <a:rPr lang="en-US" altLang="en-US" smtClean="0"/>
              <a:t> of an arbitrary event))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733425" y="30337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US" altLang="en-US" sz="2400"/>
          </a:p>
        </p:txBody>
      </p:sp>
      <p:graphicFrame>
        <p:nvGraphicFramePr>
          <p:cNvPr id="16386" name="Object 32"/>
          <p:cNvGraphicFramePr>
            <a:graphicFrameLocks noChangeAspect="1"/>
          </p:cNvGraphicFramePr>
          <p:nvPr/>
        </p:nvGraphicFramePr>
        <p:xfrm>
          <a:off x="1693863" y="3375025"/>
          <a:ext cx="5454650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4" imgW="1549080" imgH="431640" progId="Equation.DSMT4">
                  <p:embed/>
                </p:oleObj>
              </mc:Choice>
              <mc:Fallback>
                <p:oleObj name="Equation" r:id="rId4" imgW="1549080" imgH="43164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3375025"/>
                        <a:ext cx="5454650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33"/>
          <p:cNvSpPr txBox="1">
            <a:spLocks noChangeArrowheads="1"/>
          </p:cNvSpPr>
          <p:nvPr/>
        </p:nvSpPr>
        <p:spPr bwMode="auto">
          <a:xfrm>
            <a:off x="917575" y="5348288"/>
            <a:ext cx="78152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 sz="2400" i="1">
                <a:latin typeface="Symbol" pitchFamily="18" charset="2"/>
              </a:rPr>
              <a:t>l</a:t>
            </a:r>
            <a:r>
              <a:rPr lang="en-US" altLang="en-US" sz="2400"/>
              <a:t>	: Intensity</a:t>
            </a:r>
          </a:p>
          <a:p>
            <a:r>
              <a:rPr lang="en-US" altLang="en-US" sz="2400" i="1"/>
              <a:t>R</a:t>
            </a:r>
            <a:r>
              <a:rPr lang="en-US" altLang="en-US" sz="2400"/>
              <a:t>	: Area of region </a:t>
            </a:r>
            <a:r>
              <a:rPr lang="en-US" altLang="en-US" sz="2400">
                <a:latin typeface="Lucida Calligraphy" pitchFamily="66" charset="0"/>
              </a:rPr>
              <a:t>R</a:t>
            </a:r>
          </a:p>
          <a:p>
            <a:r>
              <a:rPr lang="en-US" altLang="en-US" sz="2400" i="1"/>
              <a:t>I</a:t>
            </a:r>
            <a:r>
              <a:rPr lang="en-US" altLang="en-US" sz="2400" i="1" baseline="-25000"/>
              <a:t>h</a:t>
            </a:r>
            <a:r>
              <a:rPr lang="en-US" altLang="en-US" sz="2400"/>
              <a:t>	: Indicator function (1 if </a:t>
            </a:r>
            <a:r>
              <a:rPr lang="en-US" altLang="en-US" sz="2400" i="1"/>
              <a:t>d</a:t>
            </a:r>
            <a:r>
              <a:rPr lang="en-US" altLang="en-US" sz="2400" i="1" baseline="-25000"/>
              <a:t>ij</a:t>
            </a:r>
            <a:r>
              <a:rPr lang="en-US" altLang="en-US" sz="2400"/>
              <a:t>&lt;</a:t>
            </a:r>
            <a:r>
              <a:rPr lang="en-US" altLang="en-US" sz="2400" i="1"/>
              <a:t>h</a:t>
            </a:r>
            <a:r>
              <a:rPr lang="en-US" altLang="en-US" sz="2400"/>
              <a:t>, 0 otherwise)</a:t>
            </a:r>
            <a:endParaRPr lang="en-US" altLang="en-US" sz="2400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K</a:t>
            </a:r>
            <a:r>
              <a:rPr lang="en-US" altLang="en-US" smtClean="0"/>
              <a:t> function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>
                <a:latin typeface="Symbol" pitchFamily="18" charset="2"/>
              </a:rPr>
              <a:t>l</a:t>
            </a:r>
            <a:r>
              <a:rPr lang="en-US" altLang="en-US" smtClean="0"/>
              <a:t>=n/R</a:t>
            </a:r>
          </a:p>
          <a:p>
            <a:pPr eaLnBrk="1" hangingPunct="1"/>
            <a:r>
              <a:rPr lang="en-US" altLang="en-US" i="1" smtClean="0"/>
              <a:t>w</a:t>
            </a:r>
            <a:r>
              <a:rPr lang="en-US" altLang="en-US" i="1" baseline="-25000" smtClean="0"/>
              <a:t>ij</a:t>
            </a:r>
            <a:r>
              <a:rPr lang="en-US" altLang="en-US" i="1" smtClean="0"/>
              <a:t>= weight to correct for edge effects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733425" y="30337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US" altLang="en-US" sz="2400"/>
          </a:p>
        </p:txBody>
      </p:sp>
      <p:graphicFrame>
        <p:nvGraphicFramePr>
          <p:cNvPr id="17410" name="Object 5"/>
          <p:cNvGraphicFramePr>
            <a:graphicFrameLocks noChangeAspect="1"/>
          </p:cNvGraphicFramePr>
          <p:nvPr/>
        </p:nvGraphicFramePr>
        <p:xfrm>
          <a:off x="1827213" y="3787775"/>
          <a:ext cx="5186362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4" imgW="1473120" imgH="469800" progId="Equation.DSMT4">
                  <p:embed/>
                </p:oleObj>
              </mc:Choice>
              <mc:Fallback>
                <p:oleObj name="Equation" r:id="rId4" imgW="1473120" imgH="46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3787775"/>
                        <a:ext cx="5186362" cy="165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K</a:t>
            </a:r>
            <a:r>
              <a:rPr lang="en-US" altLang="en-US" smtClean="0"/>
              <a:t> function</a:t>
            </a:r>
          </a:p>
        </p:txBody>
      </p:sp>
      <p:sp>
        <p:nvSpPr>
          <p:cNvPr id="59395" name="Oval 5"/>
          <p:cNvSpPr>
            <a:spLocks noChangeArrowheads="1"/>
          </p:cNvSpPr>
          <p:nvPr/>
        </p:nvSpPr>
        <p:spPr bwMode="auto">
          <a:xfrm>
            <a:off x="4418013" y="54244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396" name="Oval 6"/>
          <p:cNvSpPr>
            <a:spLocks noChangeArrowheads="1"/>
          </p:cNvSpPr>
          <p:nvPr/>
        </p:nvSpPr>
        <p:spPr bwMode="auto">
          <a:xfrm>
            <a:off x="4700588" y="27384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397" name="Oval 7"/>
          <p:cNvSpPr>
            <a:spLocks noChangeArrowheads="1"/>
          </p:cNvSpPr>
          <p:nvPr/>
        </p:nvSpPr>
        <p:spPr bwMode="auto">
          <a:xfrm>
            <a:off x="3656013" y="2760663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398" name="Rectangle 8"/>
          <p:cNvSpPr>
            <a:spLocks noChangeArrowheads="1"/>
          </p:cNvSpPr>
          <p:nvPr/>
        </p:nvSpPr>
        <p:spPr bwMode="auto">
          <a:xfrm>
            <a:off x="2840038" y="2522538"/>
            <a:ext cx="3919537" cy="3195637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399" name="Oval 9"/>
          <p:cNvSpPr>
            <a:spLocks noChangeArrowheads="1"/>
          </p:cNvSpPr>
          <p:nvPr/>
        </p:nvSpPr>
        <p:spPr bwMode="auto">
          <a:xfrm>
            <a:off x="6315075" y="39004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0" name="Oval 10"/>
          <p:cNvSpPr>
            <a:spLocks noChangeArrowheads="1"/>
          </p:cNvSpPr>
          <p:nvPr/>
        </p:nvSpPr>
        <p:spPr bwMode="auto">
          <a:xfrm>
            <a:off x="4311650" y="52149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1" name="Oval 11"/>
          <p:cNvSpPr>
            <a:spLocks noChangeArrowheads="1"/>
          </p:cNvSpPr>
          <p:nvPr/>
        </p:nvSpPr>
        <p:spPr bwMode="auto">
          <a:xfrm>
            <a:off x="5884863" y="2847975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2" name="Oval 12"/>
          <p:cNvSpPr>
            <a:spLocks noChangeArrowheads="1"/>
          </p:cNvSpPr>
          <p:nvPr/>
        </p:nvSpPr>
        <p:spPr bwMode="auto">
          <a:xfrm>
            <a:off x="3800475" y="36972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3" name="Oval 13"/>
          <p:cNvSpPr>
            <a:spLocks noChangeArrowheads="1"/>
          </p:cNvSpPr>
          <p:nvPr/>
        </p:nvSpPr>
        <p:spPr bwMode="auto">
          <a:xfrm>
            <a:off x="4406900" y="45418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4" name="Oval 14"/>
          <p:cNvSpPr>
            <a:spLocks noChangeArrowheads="1"/>
          </p:cNvSpPr>
          <p:nvPr/>
        </p:nvSpPr>
        <p:spPr bwMode="auto">
          <a:xfrm>
            <a:off x="5199063" y="3355975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5" name="Oval 15"/>
          <p:cNvSpPr>
            <a:spLocks noChangeArrowheads="1"/>
          </p:cNvSpPr>
          <p:nvPr/>
        </p:nvSpPr>
        <p:spPr bwMode="auto">
          <a:xfrm>
            <a:off x="3335338" y="44989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6" name="Oval 16"/>
          <p:cNvSpPr>
            <a:spLocks noChangeArrowheads="1"/>
          </p:cNvSpPr>
          <p:nvPr/>
        </p:nvSpPr>
        <p:spPr bwMode="auto">
          <a:xfrm>
            <a:off x="3746500" y="32829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7" name="Oval 17"/>
          <p:cNvSpPr>
            <a:spLocks noChangeArrowheads="1"/>
          </p:cNvSpPr>
          <p:nvPr/>
        </p:nvSpPr>
        <p:spPr bwMode="auto">
          <a:xfrm>
            <a:off x="3251200" y="500221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8" name="Oval 18"/>
          <p:cNvSpPr>
            <a:spLocks noChangeArrowheads="1"/>
          </p:cNvSpPr>
          <p:nvPr/>
        </p:nvSpPr>
        <p:spPr bwMode="auto">
          <a:xfrm>
            <a:off x="5086350" y="43195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9" name="Oval 19"/>
          <p:cNvSpPr>
            <a:spLocks noChangeArrowheads="1"/>
          </p:cNvSpPr>
          <p:nvPr/>
        </p:nvSpPr>
        <p:spPr bwMode="auto">
          <a:xfrm>
            <a:off x="5384800" y="27400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0" name="Oval 20"/>
          <p:cNvSpPr>
            <a:spLocks noChangeArrowheads="1"/>
          </p:cNvSpPr>
          <p:nvPr/>
        </p:nvSpPr>
        <p:spPr bwMode="auto">
          <a:xfrm>
            <a:off x="4789488" y="3332163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1" name="Oval 21"/>
          <p:cNvSpPr>
            <a:spLocks noChangeArrowheads="1"/>
          </p:cNvSpPr>
          <p:nvPr/>
        </p:nvSpPr>
        <p:spPr bwMode="auto">
          <a:xfrm>
            <a:off x="3379788" y="34210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2" name="Oval 22"/>
          <p:cNvSpPr>
            <a:spLocks noChangeArrowheads="1"/>
          </p:cNvSpPr>
          <p:nvPr/>
        </p:nvSpPr>
        <p:spPr bwMode="auto">
          <a:xfrm>
            <a:off x="5243513" y="30638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3" name="Oval 23"/>
          <p:cNvSpPr>
            <a:spLocks noChangeArrowheads="1"/>
          </p:cNvSpPr>
          <p:nvPr/>
        </p:nvSpPr>
        <p:spPr bwMode="auto">
          <a:xfrm>
            <a:off x="5972175" y="398780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4" name="Oval 24"/>
          <p:cNvSpPr>
            <a:spLocks noChangeArrowheads="1"/>
          </p:cNvSpPr>
          <p:nvPr/>
        </p:nvSpPr>
        <p:spPr bwMode="auto">
          <a:xfrm>
            <a:off x="6015038" y="52149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5" name="Oval 25"/>
          <p:cNvSpPr>
            <a:spLocks noChangeArrowheads="1"/>
          </p:cNvSpPr>
          <p:nvPr/>
        </p:nvSpPr>
        <p:spPr bwMode="auto">
          <a:xfrm>
            <a:off x="4816475" y="50053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6" name="Oval 26"/>
          <p:cNvSpPr>
            <a:spLocks noChangeArrowheads="1"/>
          </p:cNvSpPr>
          <p:nvPr/>
        </p:nvSpPr>
        <p:spPr bwMode="auto">
          <a:xfrm>
            <a:off x="3656013" y="5364163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7" name="Oval 27"/>
          <p:cNvSpPr>
            <a:spLocks noChangeArrowheads="1"/>
          </p:cNvSpPr>
          <p:nvPr/>
        </p:nvSpPr>
        <p:spPr bwMode="auto">
          <a:xfrm>
            <a:off x="4640263" y="42703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8" name="Oval 28"/>
          <p:cNvSpPr>
            <a:spLocks noChangeArrowheads="1"/>
          </p:cNvSpPr>
          <p:nvPr/>
        </p:nvSpPr>
        <p:spPr bwMode="auto">
          <a:xfrm>
            <a:off x="5829300" y="46291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9" name="Oval 29"/>
          <p:cNvSpPr>
            <a:spLocks noChangeArrowheads="1"/>
          </p:cNvSpPr>
          <p:nvPr/>
        </p:nvSpPr>
        <p:spPr bwMode="auto">
          <a:xfrm>
            <a:off x="5422900" y="387985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59420" name="Group 40"/>
          <p:cNvGrpSpPr>
            <a:grpSpLocks/>
          </p:cNvGrpSpPr>
          <p:nvPr/>
        </p:nvGrpSpPr>
        <p:grpSpPr bwMode="auto">
          <a:xfrm>
            <a:off x="3763963" y="3416300"/>
            <a:ext cx="1828800" cy="1828800"/>
            <a:chOff x="2386" y="2717"/>
            <a:chExt cx="1152" cy="1152"/>
          </a:xfrm>
        </p:grpSpPr>
        <p:sp>
          <p:nvSpPr>
            <p:cNvPr id="59422" name="Oval 39"/>
            <p:cNvSpPr>
              <a:spLocks noChangeArrowheads="1"/>
            </p:cNvSpPr>
            <p:nvPr/>
          </p:nvSpPr>
          <p:spPr bwMode="auto">
            <a:xfrm>
              <a:off x="2386" y="2717"/>
              <a:ext cx="1152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23" name="Oval 38"/>
            <p:cNvSpPr>
              <a:spLocks noChangeArrowheads="1"/>
            </p:cNvSpPr>
            <p:nvPr/>
          </p:nvSpPr>
          <p:spPr bwMode="auto">
            <a:xfrm>
              <a:off x="2508" y="2843"/>
              <a:ext cx="901" cy="9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24" name="Oval 37"/>
            <p:cNvSpPr>
              <a:spLocks noChangeArrowheads="1"/>
            </p:cNvSpPr>
            <p:nvPr/>
          </p:nvSpPr>
          <p:spPr bwMode="auto">
            <a:xfrm>
              <a:off x="2616" y="2946"/>
              <a:ext cx="686" cy="6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25" name="Oval 36"/>
            <p:cNvSpPr>
              <a:spLocks noChangeArrowheads="1"/>
            </p:cNvSpPr>
            <p:nvPr/>
          </p:nvSpPr>
          <p:spPr bwMode="auto">
            <a:xfrm>
              <a:off x="2742" y="3067"/>
              <a:ext cx="441" cy="44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26" name="Oval 30"/>
            <p:cNvSpPr>
              <a:spLocks noChangeArrowheads="1"/>
            </p:cNvSpPr>
            <p:nvPr/>
          </p:nvSpPr>
          <p:spPr bwMode="auto">
            <a:xfrm>
              <a:off x="2862" y="3182"/>
              <a:ext cx="208" cy="2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9421" name="Text Box 48"/>
          <p:cNvSpPr txBox="1">
            <a:spLocks noChangeArrowheads="1"/>
          </p:cNvSpPr>
          <p:nvPr/>
        </p:nvSpPr>
        <p:spPr bwMode="auto">
          <a:xfrm>
            <a:off x="2268538" y="5875338"/>
            <a:ext cx="47418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/>
              <a:t>Four events within distance 5 of event </a:t>
            </a:r>
            <a:r>
              <a:rPr lang="en-US" altLang="en-US" i="1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K</a:t>
            </a:r>
            <a:r>
              <a:rPr lang="en-US" altLang="en-US" smtClean="0"/>
              <a:t> function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4421188" y="54276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4703763" y="27416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3659188" y="276383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2843213" y="2525713"/>
            <a:ext cx="3919537" cy="3195637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6318250" y="39036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4314825" y="52181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5888038" y="285115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3803650" y="37004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7" name="Oval 11"/>
          <p:cNvSpPr>
            <a:spLocks noChangeArrowheads="1"/>
          </p:cNvSpPr>
          <p:nvPr/>
        </p:nvSpPr>
        <p:spPr bwMode="auto">
          <a:xfrm>
            <a:off x="4410075" y="45450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8" name="Oval 12"/>
          <p:cNvSpPr>
            <a:spLocks noChangeArrowheads="1"/>
          </p:cNvSpPr>
          <p:nvPr/>
        </p:nvSpPr>
        <p:spPr bwMode="auto">
          <a:xfrm>
            <a:off x="5202238" y="335915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9" name="Oval 13"/>
          <p:cNvSpPr>
            <a:spLocks noChangeArrowheads="1"/>
          </p:cNvSpPr>
          <p:nvPr/>
        </p:nvSpPr>
        <p:spPr bwMode="auto">
          <a:xfrm>
            <a:off x="3338513" y="45021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0" name="Oval 14"/>
          <p:cNvSpPr>
            <a:spLocks noChangeArrowheads="1"/>
          </p:cNvSpPr>
          <p:nvPr/>
        </p:nvSpPr>
        <p:spPr bwMode="auto">
          <a:xfrm>
            <a:off x="3749675" y="32861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1" name="Oval 15"/>
          <p:cNvSpPr>
            <a:spLocks noChangeArrowheads="1"/>
          </p:cNvSpPr>
          <p:nvPr/>
        </p:nvSpPr>
        <p:spPr bwMode="auto">
          <a:xfrm>
            <a:off x="3254375" y="50053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2" name="Oval 16"/>
          <p:cNvSpPr>
            <a:spLocks noChangeArrowheads="1"/>
          </p:cNvSpPr>
          <p:nvPr/>
        </p:nvSpPr>
        <p:spPr bwMode="auto">
          <a:xfrm>
            <a:off x="5089525" y="43227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3" name="Oval 17"/>
          <p:cNvSpPr>
            <a:spLocks noChangeArrowheads="1"/>
          </p:cNvSpPr>
          <p:nvPr/>
        </p:nvSpPr>
        <p:spPr bwMode="auto">
          <a:xfrm>
            <a:off x="5387975" y="27432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4" name="Oval 18"/>
          <p:cNvSpPr>
            <a:spLocks noChangeArrowheads="1"/>
          </p:cNvSpPr>
          <p:nvPr/>
        </p:nvSpPr>
        <p:spPr bwMode="auto">
          <a:xfrm>
            <a:off x="4792663" y="333533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5" name="Oval 19"/>
          <p:cNvSpPr>
            <a:spLocks noChangeArrowheads="1"/>
          </p:cNvSpPr>
          <p:nvPr/>
        </p:nvSpPr>
        <p:spPr bwMode="auto">
          <a:xfrm>
            <a:off x="3382963" y="34242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6" name="Oval 20"/>
          <p:cNvSpPr>
            <a:spLocks noChangeArrowheads="1"/>
          </p:cNvSpPr>
          <p:nvPr/>
        </p:nvSpPr>
        <p:spPr bwMode="auto">
          <a:xfrm>
            <a:off x="5246688" y="30670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7" name="Oval 21"/>
          <p:cNvSpPr>
            <a:spLocks noChangeArrowheads="1"/>
          </p:cNvSpPr>
          <p:nvPr/>
        </p:nvSpPr>
        <p:spPr bwMode="auto">
          <a:xfrm>
            <a:off x="5975350" y="399097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8" name="Oval 22"/>
          <p:cNvSpPr>
            <a:spLocks noChangeArrowheads="1"/>
          </p:cNvSpPr>
          <p:nvPr/>
        </p:nvSpPr>
        <p:spPr bwMode="auto">
          <a:xfrm>
            <a:off x="6018213" y="52181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9" name="Oval 23"/>
          <p:cNvSpPr>
            <a:spLocks noChangeArrowheads="1"/>
          </p:cNvSpPr>
          <p:nvPr/>
        </p:nvSpPr>
        <p:spPr bwMode="auto">
          <a:xfrm>
            <a:off x="4819650" y="50085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40" name="Oval 24"/>
          <p:cNvSpPr>
            <a:spLocks noChangeArrowheads="1"/>
          </p:cNvSpPr>
          <p:nvPr/>
        </p:nvSpPr>
        <p:spPr bwMode="auto">
          <a:xfrm>
            <a:off x="3659188" y="536733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41" name="Oval 25"/>
          <p:cNvSpPr>
            <a:spLocks noChangeArrowheads="1"/>
          </p:cNvSpPr>
          <p:nvPr/>
        </p:nvSpPr>
        <p:spPr bwMode="auto">
          <a:xfrm>
            <a:off x="4643438" y="42735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42" name="Oval 26"/>
          <p:cNvSpPr>
            <a:spLocks noChangeArrowheads="1"/>
          </p:cNvSpPr>
          <p:nvPr/>
        </p:nvSpPr>
        <p:spPr bwMode="auto">
          <a:xfrm>
            <a:off x="5832475" y="46323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43" name="Oval 27"/>
          <p:cNvSpPr>
            <a:spLocks noChangeArrowheads="1"/>
          </p:cNvSpPr>
          <p:nvPr/>
        </p:nvSpPr>
        <p:spPr bwMode="auto">
          <a:xfrm>
            <a:off x="5426075" y="388302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60444" name="Group 34"/>
          <p:cNvGrpSpPr>
            <a:grpSpLocks/>
          </p:cNvGrpSpPr>
          <p:nvPr/>
        </p:nvGrpSpPr>
        <p:grpSpPr bwMode="auto">
          <a:xfrm>
            <a:off x="4275138" y="2851150"/>
            <a:ext cx="1089025" cy="1089025"/>
            <a:chOff x="3486" y="1491"/>
            <a:chExt cx="686" cy="686"/>
          </a:xfrm>
        </p:grpSpPr>
        <p:sp>
          <p:nvSpPr>
            <p:cNvPr id="60446" name="Oval 35"/>
            <p:cNvSpPr>
              <a:spLocks noChangeArrowheads="1"/>
            </p:cNvSpPr>
            <p:nvPr/>
          </p:nvSpPr>
          <p:spPr bwMode="auto">
            <a:xfrm>
              <a:off x="3486" y="1491"/>
              <a:ext cx="686" cy="6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47" name="Oval 36"/>
            <p:cNvSpPr>
              <a:spLocks noChangeArrowheads="1"/>
            </p:cNvSpPr>
            <p:nvPr/>
          </p:nvSpPr>
          <p:spPr bwMode="auto">
            <a:xfrm>
              <a:off x="3612" y="1612"/>
              <a:ext cx="441" cy="44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48" name="Oval 37"/>
            <p:cNvSpPr>
              <a:spLocks noChangeArrowheads="1"/>
            </p:cNvSpPr>
            <p:nvPr/>
          </p:nvSpPr>
          <p:spPr bwMode="auto">
            <a:xfrm>
              <a:off x="3732" y="1727"/>
              <a:ext cx="208" cy="2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0445" name="Text Box 38"/>
          <p:cNvSpPr txBox="1">
            <a:spLocks noChangeArrowheads="1"/>
          </p:cNvSpPr>
          <p:nvPr/>
        </p:nvSpPr>
        <p:spPr bwMode="auto">
          <a:xfrm>
            <a:off x="2268538" y="5875338"/>
            <a:ext cx="47418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/>
              <a:t>Four events within distance 5 of event </a:t>
            </a:r>
            <a:r>
              <a:rPr lang="en-US" altLang="en-US" i="1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L</a:t>
            </a:r>
            <a:r>
              <a:rPr lang="en-US" altLang="en-US" smtClean="0"/>
              <a:t> function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smtClean="0"/>
              <a:t>If the point pattern is random: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500" i="1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z="2500" i="1" smtClean="0"/>
              <a:t>K</a:t>
            </a:r>
            <a:r>
              <a:rPr lang="en-US" altLang="en-US" sz="2500" smtClean="0"/>
              <a:t>(</a:t>
            </a:r>
            <a:r>
              <a:rPr lang="en-US" altLang="en-US" sz="2500" i="1" smtClean="0"/>
              <a:t>h</a:t>
            </a:r>
            <a:r>
              <a:rPr lang="en-US" altLang="en-US" sz="2500" smtClean="0"/>
              <a:t>)=</a:t>
            </a:r>
            <a:r>
              <a:rPr lang="en-US" altLang="en-US" sz="2500" i="1" smtClean="0">
                <a:latin typeface="Symbol" pitchFamily="18" charset="2"/>
              </a:rPr>
              <a:t>p</a:t>
            </a:r>
            <a:r>
              <a:rPr lang="en-US" altLang="en-US" sz="2500" i="1" smtClean="0"/>
              <a:t>h</a:t>
            </a:r>
            <a:r>
              <a:rPr lang="en-US" altLang="en-US" sz="2500" i="1" baseline="30000" smtClean="0"/>
              <a:t>2</a:t>
            </a:r>
          </a:p>
          <a:p>
            <a:pPr eaLnBrk="1" hangingPunct="1"/>
            <a:r>
              <a:rPr lang="en-US" altLang="en-US" sz="2500" smtClean="0"/>
              <a:t>Under regularity:</a:t>
            </a:r>
          </a:p>
          <a:p>
            <a:pPr eaLnBrk="1" hangingPunct="1"/>
            <a:endParaRPr lang="en-US" altLang="en-US" sz="250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z="2500" i="1" smtClean="0"/>
              <a:t>K</a:t>
            </a:r>
            <a:r>
              <a:rPr lang="en-US" altLang="en-US" sz="2500" smtClean="0"/>
              <a:t>(</a:t>
            </a:r>
            <a:r>
              <a:rPr lang="en-US" altLang="en-US" sz="2500" i="1" smtClean="0"/>
              <a:t>h</a:t>
            </a:r>
            <a:r>
              <a:rPr lang="en-US" altLang="en-US" sz="2500" smtClean="0"/>
              <a:t>)&lt;</a:t>
            </a:r>
            <a:r>
              <a:rPr lang="en-US" altLang="en-US" sz="2500" i="1" smtClean="0">
                <a:latin typeface="Symbol" pitchFamily="18" charset="2"/>
              </a:rPr>
              <a:t>p</a:t>
            </a:r>
            <a:r>
              <a:rPr lang="en-US" altLang="en-US" sz="2500" i="1" smtClean="0"/>
              <a:t>h</a:t>
            </a:r>
            <a:r>
              <a:rPr lang="en-US" altLang="en-US" sz="2500" i="1" baseline="30000" smtClean="0"/>
              <a:t>2</a:t>
            </a:r>
          </a:p>
          <a:p>
            <a:pPr eaLnBrk="1" hangingPunct="1"/>
            <a:r>
              <a:rPr lang="en-US" altLang="en-US" sz="2500" smtClean="0"/>
              <a:t>Under clustering:</a:t>
            </a:r>
          </a:p>
          <a:p>
            <a:pPr eaLnBrk="1" hangingPunct="1"/>
            <a:endParaRPr lang="en-US" altLang="en-US" sz="2500" i="1" baseline="3000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z="2500" i="1" smtClean="0"/>
              <a:t>K</a:t>
            </a:r>
            <a:r>
              <a:rPr lang="en-US" altLang="en-US" sz="2500" smtClean="0"/>
              <a:t>(</a:t>
            </a:r>
            <a:r>
              <a:rPr lang="en-US" altLang="en-US" sz="2500" i="1" smtClean="0"/>
              <a:t>h</a:t>
            </a:r>
            <a:r>
              <a:rPr lang="en-US" altLang="en-US" sz="2500" smtClean="0"/>
              <a:t>)&gt;</a:t>
            </a:r>
            <a:r>
              <a:rPr lang="en-US" altLang="en-US" sz="2500" i="1" smtClean="0">
                <a:latin typeface="Symbol" pitchFamily="18" charset="2"/>
              </a:rPr>
              <a:t>p</a:t>
            </a:r>
            <a:r>
              <a:rPr lang="en-US" altLang="en-US" sz="2500" i="1" smtClean="0"/>
              <a:t>h</a:t>
            </a:r>
            <a:r>
              <a:rPr lang="en-US" altLang="en-US" sz="2500" i="1" baseline="30000" smtClean="0"/>
              <a:t>2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en-US" sz="2500" i="1" baseline="30000" smtClean="0"/>
          </a:p>
          <a:p>
            <a:pPr eaLnBrk="1" hangingPunct="1"/>
            <a:endParaRPr lang="en-US" altLang="en-US" sz="2500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L</a:t>
            </a:r>
            <a:r>
              <a:rPr lang="en-US" altLang="en-US" smtClean="0"/>
              <a:t> function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Compare the K function to the basic random condition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2408238" y="3308350"/>
          <a:ext cx="4024312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4" imgW="1143000" imgH="469800" progId="Equation.DSMT4">
                  <p:embed/>
                </p:oleObj>
              </mc:Choice>
              <mc:Fallback>
                <p:oleObj name="Equation" r:id="rId4" imgW="1143000" imgH="46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3308350"/>
                        <a:ext cx="4024312" cy="165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L</a:t>
            </a:r>
            <a:r>
              <a:rPr lang="en-US" altLang="en-US" smtClean="0"/>
              <a:t> function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The </a:t>
            </a:r>
            <a:r>
              <a:rPr lang="en-US" altLang="en-US" i="1" smtClean="0"/>
              <a:t>L</a:t>
            </a:r>
            <a:r>
              <a:rPr lang="en-US" altLang="en-US" smtClean="0"/>
              <a:t> function plotted</a:t>
            </a:r>
          </a:p>
        </p:txBody>
      </p:sp>
      <p:pic>
        <p:nvPicPr>
          <p:cNvPr id="624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21875" r="21094" b="10417"/>
          <a:stretch>
            <a:fillRect/>
          </a:stretch>
        </p:blipFill>
        <p:spPr bwMode="auto">
          <a:xfrm>
            <a:off x="1727200" y="2238375"/>
            <a:ext cx="5462588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800" smtClean="0"/>
              <a:t>L-Function of Regular Pattern</a:t>
            </a:r>
            <a:endParaRPr lang="en-CA" altLang="en-US" sz="2800" smtClean="0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21875" r="20313" b="11458"/>
          <a:stretch>
            <a:fillRect/>
          </a:stretch>
        </p:blipFill>
        <p:spPr bwMode="auto">
          <a:xfrm>
            <a:off x="1828800" y="2209800"/>
            <a:ext cx="53340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Smooth estimate of intensity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992313" y="3416300"/>
          <a:ext cx="537845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1536480" imgH="431640" progId="Equation.DSMT4">
                  <p:embed/>
                </p:oleObj>
              </mc:Choice>
              <mc:Fallback>
                <p:oleObj name="Equation" r:id="rId4" imgW="15364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3416300"/>
                        <a:ext cx="537845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855663" y="5626100"/>
            <a:ext cx="76692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 sz="2400" b="1"/>
              <a:t>Homogeneity, isotropy:</a:t>
            </a:r>
          </a:p>
          <a:p>
            <a:r>
              <a:rPr lang="en-US" altLang="en-US" sz="2400" b="1"/>
              <a:t>s</a:t>
            </a:r>
            <a:r>
              <a:rPr lang="en-US" altLang="en-US" sz="2400"/>
              <a:t>-</a:t>
            </a:r>
            <a:r>
              <a:rPr lang="en-US" altLang="en-US" sz="2400" b="1"/>
              <a:t>s</a:t>
            </a:r>
            <a:r>
              <a:rPr lang="en-US" altLang="en-US" sz="2400" i="1" baseline="-25000"/>
              <a:t>i</a:t>
            </a:r>
            <a:r>
              <a:rPr lang="en-US" altLang="en-US" sz="2400"/>
              <a:t> = h</a:t>
            </a:r>
            <a:r>
              <a:rPr lang="en-US" altLang="en-US" sz="2400" i="1" baseline="-25000"/>
              <a:t>i</a:t>
            </a:r>
            <a:r>
              <a:rPr lang="en-US" altLang="en-US" sz="2400"/>
              <a:t> (distance between point </a:t>
            </a:r>
            <a:r>
              <a:rPr lang="en-US" altLang="en-US" sz="2400" b="1"/>
              <a:t>s</a:t>
            </a:r>
            <a:r>
              <a:rPr lang="en-US" altLang="en-US" sz="2400"/>
              <a:t> and event </a:t>
            </a:r>
            <a:r>
              <a:rPr lang="en-US" altLang="en-US" sz="2400" b="1"/>
              <a:t>s</a:t>
            </a:r>
            <a:r>
              <a:rPr lang="en-US" altLang="en-US" sz="2400" i="1" baseline="-25000"/>
              <a:t>i</a:t>
            </a:r>
            <a:r>
              <a:rPr lang="en-US" altLang="en-US" sz="2400"/>
              <a:t>)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897438" y="4949825"/>
            <a:ext cx="24399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5688013" y="495935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/>
              <a:t>Kernel</a:t>
            </a:r>
          </a:p>
        </p:txBody>
      </p:sp>
      <p:sp>
        <p:nvSpPr>
          <p:cNvPr id="1032" name="Oval 8"/>
          <p:cNvSpPr>
            <a:spLocks noChangeArrowheads="1"/>
          </p:cNvSpPr>
          <p:nvPr/>
        </p:nvSpPr>
        <p:spPr bwMode="auto">
          <a:xfrm>
            <a:off x="3744913" y="3482975"/>
            <a:ext cx="395287" cy="395288"/>
          </a:xfrm>
          <a:prstGeom prst="ellips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 flipH="1">
            <a:off x="4021138" y="3117850"/>
            <a:ext cx="163512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2800350" y="2713038"/>
            <a:ext cx="27701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/>
              <a:t>Number of events in </a:t>
            </a:r>
            <a:r>
              <a:rPr lang="en-US" altLang="en-US" i="1"/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Next …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Point Pattern V &amp; VI: </a:t>
            </a:r>
            <a:r>
              <a:rPr lang="en-US" altLang="en-US" dirty="0" smtClean="0"/>
              <a:t>Simulation and Inference</a:t>
            </a:r>
            <a:endParaRPr lang="en-US" alt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function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089025" y="2882900"/>
          <a:ext cx="54229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4" imgW="1549080" imgH="736560" progId="Equation.DSMT4">
                  <p:embed/>
                </p:oleObj>
              </mc:Choice>
              <mc:Fallback>
                <p:oleObj name="Equation" r:id="rId4" imgW="1549080" imgH="736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2882900"/>
                        <a:ext cx="54229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AutoShape 5"/>
          <p:cNvSpPr>
            <a:spLocks/>
          </p:cNvSpPr>
          <p:nvPr/>
        </p:nvSpPr>
        <p:spPr bwMode="auto">
          <a:xfrm>
            <a:off x="3227388" y="2882900"/>
            <a:ext cx="419100" cy="2578100"/>
          </a:xfrm>
          <a:prstGeom prst="leftBrace">
            <a:avLst>
              <a:gd name="adj1" fmla="val 512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6848475" y="3595688"/>
            <a:ext cx="16684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 sz="2400"/>
              <a:t>if   </a:t>
            </a:r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otherwise</a:t>
            </a:r>
          </a:p>
        </p:txBody>
      </p:sp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7207250" y="3398838"/>
          <a:ext cx="931863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6" imgW="406080" imgH="419040" progId="Equation.DSMT4">
                  <p:embed/>
                </p:oleObj>
              </mc:Choice>
              <mc:Fallback>
                <p:oleObj name="Equation" r:id="rId6" imgW="40608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0" y="3398838"/>
                        <a:ext cx="931863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pic>
        <p:nvPicPr>
          <p:cNvPr id="26627" name="Picture 3" descr="Quartic Kern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244475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238625" y="1865313"/>
            <a:ext cx="12398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 sz="3200">
                <a:latin typeface="Symbol" pitchFamily="18" charset="2"/>
              </a:rPr>
              <a:t>t</a:t>
            </a:r>
            <a:r>
              <a:rPr lang="en-US" altLang="en-US" sz="3200"/>
              <a:t>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function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 flipV="1">
            <a:off x="4773613" y="2976563"/>
            <a:ext cx="0" cy="2336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 flipH="1">
            <a:off x="4629150" y="5278438"/>
            <a:ext cx="279400" cy="114300"/>
          </a:xfrm>
          <a:prstGeom prst="octagon">
            <a:avLst>
              <a:gd name="adj" fmla="val 36167"/>
            </a:avLst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1217613" y="4535488"/>
            <a:ext cx="7110412" cy="16017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55" name="Arc 7"/>
          <p:cNvSpPr>
            <a:spLocks/>
          </p:cNvSpPr>
          <p:nvPr/>
        </p:nvSpPr>
        <p:spPr bwMode="auto">
          <a:xfrm>
            <a:off x="4768850" y="2949575"/>
            <a:ext cx="1682750" cy="2600325"/>
          </a:xfrm>
          <a:custGeom>
            <a:avLst/>
            <a:gdLst>
              <a:gd name="T0" fmla="*/ 0 w 19734"/>
              <a:gd name="T1" fmla="*/ 0 h 21600"/>
              <a:gd name="T2" fmla="*/ 1682750 w 19734"/>
              <a:gd name="T3" fmla="*/ 1542980 h 21600"/>
              <a:gd name="T4" fmla="*/ 0 w 19734"/>
              <a:gd name="T5" fmla="*/ 2600325 h 21600"/>
              <a:gd name="T6" fmla="*/ 0 60000 65536"/>
              <a:gd name="T7" fmla="*/ 0 60000 65536"/>
              <a:gd name="T8" fmla="*/ 0 60000 65536"/>
              <a:gd name="T9" fmla="*/ 0 w 19734"/>
              <a:gd name="T10" fmla="*/ 0 h 21600"/>
              <a:gd name="T11" fmla="*/ 19734 w 1973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34" h="21600" fill="none" extrusionOk="0">
                <a:moveTo>
                  <a:pt x="-1" y="0"/>
                </a:moveTo>
                <a:cubicBezTo>
                  <a:pt x="8531" y="0"/>
                  <a:pt x="16264" y="5022"/>
                  <a:pt x="19733" y="12817"/>
                </a:cubicBezTo>
              </a:path>
              <a:path w="19734" h="21600" stroke="0" extrusionOk="0">
                <a:moveTo>
                  <a:pt x="-1" y="0"/>
                </a:moveTo>
                <a:cubicBezTo>
                  <a:pt x="8531" y="0"/>
                  <a:pt x="16264" y="5022"/>
                  <a:pt x="19733" y="12817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56" name="Arc 8"/>
          <p:cNvSpPr>
            <a:spLocks/>
          </p:cNvSpPr>
          <p:nvPr/>
        </p:nvSpPr>
        <p:spPr bwMode="auto">
          <a:xfrm flipH="1" flipV="1">
            <a:off x="6451600" y="4306888"/>
            <a:ext cx="1847850" cy="998537"/>
          </a:xfrm>
          <a:custGeom>
            <a:avLst/>
            <a:gdLst>
              <a:gd name="T0" fmla="*/ 0 w 21435"/>
              <a:gd name="T1" fmla="*/ 0 h 21600"/>
              <a:gd name="T2" fmla="*/ 1847850 w 21435"/>
              <a:gd name="T3" fmla="*/ 875523 h 21600"/>
              <a:gd name="T4" fmla="*/ 0 w 21435"/>
              <a:gd name="T5" fmla="*/ 998537 h 21600"/>
              <a:gd name="T6" fmla="*/ 0 60000 65536"/>
              <a:gd name="T7" fmla="*/ 0 60000 65536"/>
              <a:gd name="T8" fmla="*/ 0 60000 65536"/>
              <a:gd name="T9" fmla="*/ 0 w 21435"/>
              <a:gd name="T10" fmla="*/ 0 h 21600"/>
              <a:gd name="T11" fmla="*/ 21435 w 2143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35" h="21600" fill="none" extrusionOk="0">
                <a:moveTo>
                  <a:pt x="-1" y="0"/>
                </a:moveTo>
                <a:cubicBezTo>
                  <a:pt x="10900" y="0"/>
                  <a:pt x="20092" y="8121"/>
                  <a:pt x="21435" y="18938"/>
                </a:cubicBezTo>
              </a:path>
              <a:path w="21435" h="21600" stroke="0" extrusionOk="0">
                <a:moveTo>
                  <a:pt x="-1" y="0"/>
                </a:moveTo>
                <a:cubicBezTo>
                  <a:pt x="10900" y="0"/>
                  <a:pt x="20092" y="8121"/>
                  <a:pt x="21435" y="18938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57" name="Arc 9"/>
          <p:cNvSpPr>
            <a:spLocks/>
          </p:cNvSpPr>
          <p:nvPr/>
        </p:nvSpPr>
        <p:spPr bwMode="auto">
          <a:xfrm flipH="1">
            <a:off x="3081338" y="2946400"/>
            <a:ext cx="1682750" cy="2600325"/>
          </a:xfrm>
          <a:custGeom>
            <a:avLst/>
            <a:gdLst>
              <a:gd name="T0" fmla="*/ 0 w 19734"/>
              <a:gd name="T1" fmla="*/ 0 h 21600"/>
              <a:gd name="T2" fmla="*/ 1682750 w 19734"/>
              <a:gd name="T3" fmla="*/ 1542980 h 21600"/>
              <a:gd name="T4" fmla="*/ 0 w 19734"/>
              <a:gd name="T5" fmla="*/ 2600325 h 21600"/>
              <a:gd name="T6" fmla="*/ 0 60000 65536"/>
              <a:gd name="T7" fmla="*/ 0 60000 65536"/>
              <a:gd name="T8" fmla="*/ 0 60000 65536"/>
              <a:gd name="T9" fmla="*/ 0 w 19734"/>
              <a:gd name="T10" fmla="*/ 0 h 21600"/>
              <a:gd name="T11" fmla="*/ 19734 w 1973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34" h="21600" fill="none" extrusionOk="0">
                <a:moveTo>
                  <a:pt x="-1" y="0"/>
                </a:moveTo>
                <a:cubicBezTo>
                  <a:pt x="8531" y="0"/>
                  <a:pt x="16264" y="5022"/>
                  <a:pt x="19733" y="12817"/>
                </a:cubicBezTo>
              </a:path>
              <a:path w="19734" h="21600" stroke="0" extrusionOk="0">
                <a:moveTo>
                  <a:pt x="-1" y="0"/>
                </a:moveTo>
                <a:cubicBezTo>
                  <a:pt x="8531" y="0"/>
                  <a:pt x="16264" y="5022"/>
                  <a:pt x="19733" y="12817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58" name="Arc 10"/>
          <p:cNvSpPr>
            <a:spLocks/>
          </p:cNvSpPr>
          <p:nvPr/>
        </p:nvSpPr>
        <p:spPr bwMode="auto">
          <a:xfrm flipV="1">
            <a:off x="1233488" y="4302125"/>
            <a:ext cx="1847850" cy="1001713"/>
          </a:xfrm>
          <a:custGeom>
            <a:avLst/>
            <a:gdLst>
              <a:gd name="T0" fmla="*/ 0 w 21435"/>
              <a:gd name="T1" fmla="*/ 0 h 21600"/>
              <a:gd name="T2" fmla="*/ 1847850 w 21435"/>
              <a:gd name="T3" fmla="*/ 878308 h 21600"/>
              <a:gd name="T4" fmla="*/ 0 w 21435"/>
              <a:gd name="T5" fmla="*/ 1001713 h 21600"/>
              <a:gd name="T6" fmla="*/ 0 60000 65536"/>
              <a:gd name="T7" fmla="*/ 0 60000 65536"/>
              <a:gd name="T8" fmla="*/ 0 60000 65536"/>
              <a:gd name="T9" fmla="*/ 0 w 21435"/>
              <a:gd name="T10" fmla="*/ 0 h 21600"/>
              <a:gd name="T11" fmla="*/ 21435 w 2143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35" h="21600" fill="none" extrusionOk="0">
                <a:moveTo>
                  <a:pt x="-1" y="0"/>
                </a:moveTo>
                <a:cubicBezTo>
                  <a:pt x="10900" y="0"/>
                  <a:pt x="20092" y="8121"/>
                  <a:pt x="21435" y="18938"/>
                </a:cubicBezTo>
              </a:path>
              <a:path w="21435" h="21600" stroke="0" extrusionOk="0">
                <a:moveTo>
                  <a:pt x="-1" y="0"/>
                </a:moveTo>
                <a:cubicBezTo>
                  <a:pt x="10900" y="0"/>
                  <a:pt x="20092" y="8121"/>
                  <a:pt x="21435" y="18938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3051175" y="4181475"/>
            <a:ext cx="3405188" cy="747713"/>
          </a:xfrm>
          <a:prstGeom prst="ellips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3495675" y="3427413"/>
            <a:ext cx="2540000" cy="574675"/>
          </a:xfrm>
          <a:prstGeom prst="ellips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4908550" y="4929188"/>
            <a:ext cx="317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ja-JP" b="1" i="1">
                <a:ea typeface="ＭＳ Ｐゴシック" pitchFamily="50" charset="-128"/>
              </a:rPr>
              <a:t>s</a:t>
            </a:r>
            <a:endParaRPr kumimoji="1" lang="en-US" altLang="ja-JP" sz="2800" b="1">
              <a:ea typeface="ＭＳ Ｐゴシック" pitchFamily="50" charset="-128"/>
            </a:endParaRPr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3394075" y="5476875"/>
            <a:ext cx="223838" cy="1397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 flipH="1">
            <a:off x="3495675" y="5313363"/>
            <a:ext cx="127793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3932238" y="5392738"/>
            <a:ext cx="368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 i="1"/>
              <a:t>h</a:t>
            </a:r>
            <a:r>
              <a:rPr lang="en-US" altLang="en-US" i="1" baseline="-25000"/>
              <a:t>i</a:t>
            </a:r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4773613" y="5313363"/>
            <a:ext cx="2481262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514975" y="546576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 i="1">
                <a:latin typeface="Symbol" pitchFamily="18" charset="2"/>
              </a:rPr>
              <a:t>t</a:t>
            </a:r>
            <a:endParaRPr lang="en-US" altLang="en-US" i="1" baseline="-25000"/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3022600" y="5276850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ja-JP" b="1" i="1">
                <a:ea typeface="ＭＳ Ｐゴシック" pitchFamily="50" charset="-128"/>
              </a:rPr>
              <a:t>s</a:t>
            </a:r>
            <a:r>
              <a:rPr kumimoji="1" lang="en-US" altLang="ja-JP" i="1" baseline="-25000">
                <a:ea typeface="ＭＳ Ｐゴシック" pitchFamily="50" charset="-128"/>
              </a:rPr>
              <a:t>i</a:t>
            </a:r>
            <a:endParaRPr kumimoji="1" lang="en-US" altLang="ja-JP" sz="2800" baseline="-25000">
              <a:ea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Eclipse">
  <a:themeElements>
    <a:clrScheme name="1_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1_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_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1713</TotalTime>
  <Words>662</Words>
  <Application>Microsoft Office PowerPoint</Application>
  <PresentationFormat>On-screen Show (4:3)</PresentationFormat>
  <Paragraphs>258</Paragraphs>
  <Slides>60</Slides>
  <Notes>60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Verdana</vt:lpstr>
      <vt:lpstr>Arial</vt:lpstr>
      <vt:lpstr>Wingdings</vt:lpstr>
      <vt:lpstr>Calibri</vt:lpstr>
      <vt:lpstr>Times New Roman</vt:lpstr>
      <vt:lpstr>Symbol</vt:lpstr>
      <vt:lpstr>ＭＳ Ｐゴシック</vt:lpstr>
      <vt:lpstr>Lucida Calligraphy</vt:lpstr>
      <vt:lpstr>1_Eclipse</vt:lpstr>
      <vt:lpstr>MathType 5.0 Equation</vt:lpstr>
      <vt:lpstr>School of Geography and Earth Sciences McMaster University</vt:lpstr>
      <vt:lpstr>Last session:</vt:lpstr>
      <vt:lpstr>This session:</vt:lpstr>
      <vt:lpstr>First order properties</vt:lpstr>
      <vt:lpstr>First order properties</vt:lpstr>
      <vt:lpstr>Kernel Estimation</vt:lpstr>
      <vt:lpstr>Kernel Estimation</vt:lpstr>
      <vt:lpstr>Kernel Estimation</vt:lpstr>
      <vt:lpstr>Kernel Estimation</vt:lpstr>
      <vt:lpstr>Kernel Estimation</vt:lpstr>
      <vt:lpstr>Kernel Estimation</vt:lpstr>
      <vt:lpstr>Kernel Estimation</vt:lpstr>
      <vt:lpstr>Kernel Estimation</vt:lpstr>
      <vt:lpstr>Kernel estimation</vt:lpstr>
      <vt:lpstr>Kernel estimation</vt:lpstr>
      <vt:lpstr>Kernel estimation</vt:lpstr>
      <vt:lpstr>Kernel estimation</vt:lpstr>
      <vt:lpstr>Kernel estimation</vt:lpstr>
      <vt:lpstr>Kernel estimation</vt:lpstr>
      <vt:lpstr>Kernel estimation</vt:lpstr>
      <vt:lpstr>Kernel estimation</vt:lpstr>
      <vt:lpstr>Kernel estimation</vt:lpstr>
      <vt:lpstr>Second order properties</vt:lpstr>
      <vt:lpstr>Second order properties</vt:lpstr>
      <vt:lpstr>Second order properties</vt:lpstr>
      <vt:lpstr>Second order properties</vt:lpstr>
      <vt:lpstr>Second order properties</vt:lpstr>
      <vt:lpstr>Nearest neighbor analysis</vt:lpstr>
      <vt:lpstr>Nearest neighbor analysis</vt:lpstr>
      <vt:lpstr>Nearest neighbor analysis</vt:lpstr>
      <vt:lpstr>Nearest neighbor analysis</vt:lpstr>
      <vt:lpstr>Nearest neighbor analysis</vt:lpstr>
      <vt:lpstr>Nearest neighbor analysis</vt:lpstr>
      <vt:lpstr>Nearest neighbor analysis</vt:lpstr>
      <vt:lpstr>Definitions: Patterns</vt:lpstr>
      <vt:lpstr>Nearest neighbor analysis</vt:lpstr>
      <vt:lpstr>Nearest neighbor analysis</vt:lpstr>
      <vt:lpstr>Nearest neighbor analysis</vt:lpstr>
      <vt:lpstr>Nearest neighbor analysis</vt:lpstr>
      <vt:lpstr>Nearest neighbor analysis</vt:lpstr>
      <vt:lpstr>Nearest neighbor analysis</vt:lpstr>
      <vt:lpstr>Definitions: Patterns</vt:lpstr>
      <vt:lpstr>Nearest neighbor analysis</vt:lpstr>
      <vt:lpstr>Nearest neighbor analysis</vt:lpstr>
      <vt:lpstr>Nearest neighbor analysis</vt:lpstr>
      <vt:lpstr>Nearest neighbor analysis</vt:lpstr>
      <vt:lpstr>Nearest neighbor analysis</vt:lpstr>
      <vt:lpstr>Nearest neighbor analysis</vt:lpstr>
      <vt:lpstr>Nearest neighbor analysis</vt:lpstr>
      <vt:lpstr>Nearest neighbor analysis</vt:lpstr>
      <vt:lpstr>The K function</vt:lpstr>
      <vt:lpstr>The K function</vt:lpstr>
      <vt:lpstr>The K function</vt:lpstr>
      <vt:lpstr>The K function</vt:lpstr>
      <vt:lpstr>The K function</vt:lpstr>
      <vt:lpstr>The L function</vt:lpstr>
      <vt:lpstr>The L function</vt:lpstr>
      <vt:lpstr>The L function</vt:lpstr>
      <vt:lpstr>L-Function of Regular Pattern</vt:lpstr>
      <vt:lpstr>Next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Casa</dc:creator>
  <cp:lastModifiedBy>user</cp:lastModifiedBy>
  <cp:revision>144</cp:revision>
  <dcterms:created xsi:type="dcterms:W3CDTF">1601-01-01T00:00:00Z</dcterms:created>
  <dcterms:modified xsi:type="dcterms:W3CDTF">2013-09-25T12:11:23Z</dcterms:modified>
</cp:coreProperties>
</file>