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4" r:id="rId2"/>
    <p:sldId id="277" r:id="rId3"/>
    <p:sldId id="278" r:id="rId4"/>
    <p:sldId id="266" r:id="rId5"/>
    <p:sldId id="283" r:id="rId6"/>
    <p:sldId id="281" r:id="rId7"/>
    <p:sldId id="282" r:id="rId8"/>
    <p:sldId id="284" r:id="rId9"/>
    <p:sldId id="285" r:id="rId10"/>
    <p:sldId id="288" r:id="rId11"/>
    <p:sldId id="289" r:id="rId12"/>
    <p:sldId id="286" r:id="rId13"/>
    <p:sldId id="291" r:id="rId14"/>
    <p:sldId id="290" r:id="rId15"/>
    <p:sldId id="292" r:id="rId16"/>
    <p:sldId id="293" r:id="rId17"/>
    <p:sldId id="263" r:id="rId18"/>
    <p:sldId id="260" r:id="rId19"/>
    <p:sldId id="256" r:id="rId20"/>
    <p:sldId id="261" r:id="rId21"/>
    <p:sldId id="294" r:id="rId22"/>
    <p:sldId id="259" r:id="rId23"/>
    <p:sldId id="257" r:id="rId24"/>
    <p:sldId id="29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80" y="60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D20E4-13F7-4EA2-8CB4-28110946AB7D}" type="datetimeFigureOut">
              <a:rPr lang="en-US" smtClean="0"/>
              <a:pPr/>
              <a:t>10/7/2013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5CEFB-0072-4700-A809-05D589E7563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530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CEFB-0072-4700-A809-05D589E75632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3261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CEFB-0072-4700-A809-05D589E75632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7853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CEFB-0072-4700-A809-05D589E75632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0054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CEFB-0072-4700-A809-05D589E75632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2928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CEFB-0072-4700-A809-05D589E75632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7817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CEFB-0072-4700-A809-05D589E75632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4707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CEFB-0072-4700-A809-05D589E75632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3219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CEFB-0072-4700-A809-05D589E75632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8002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CEFB-0072-4700-A809-05D589E75632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8691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CEFB-0072-4700-A809-05D589E75632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861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CEFB-0072-4700-A809-05D589E75632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8564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CEFB-0072-4700-A809-05D589E75632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22566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CEFB-0072-4700-A809-05D589E75632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493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CEFB-0072-4700-A809-05D589E75632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7113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CEFB-0072-4700-A809-05D589E75632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79500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CEFB-0072-4700-A809-05D589E75632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5379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CEFB-0072-4700-A809-05D589E75632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4228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CEFB-0072-4700-A809-05D589E75632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1190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CEFB-0072-4700-A809-05D589E75632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6607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CEFB-0072-4700-A809-05D589E75632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148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CEFB-0072-4700-A809-05D589E75632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4554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CEFB-0072-4700-A809-05D589E75632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4130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CEFB-0072-4700-A809-05D589E75632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136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CEFB-0072-4700-A809-05D589E75632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161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Applied </a:t>
            </a:r>
            <a:r>
              <a:rPr lang="en-CA" dirty="0" smtClean="0"/>
              <a:t>Point </a:t>
            </a:r>
            <a:r>
              <a:rPr lang="en-CA" dirty="0" smtClean="0"/>
              <a:t>Pattern Analysis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Antonio </a:t>
            </a:r>
            <a:r>
              <a:rPr lang="en-CA" dirty="0" smtClean="0"/>
              <a:t>Páez</a:t>
            </a:r>
          </a:p>
          <a:p>
            <a:r>
              <a:rPr lang="en-CA" dirty="0" smtClean="0"/>
              <a:t>School of Geography and Earth Sciences</a:t>
            </a:r>
          </a:p>
          <a:p>
            <a:r>
              <a:rPr lang="en-CA" dirty="0" smtClean="0"/>
              <a:t>McMaster University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Fast Food in Toronto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Pattern?</a:t>
            </a:r>
          </a:p>
          <a:p>
            <a:r>
              <a:rPr lang="en-CA" dirty="0" smtClean="0"/>
              <a:t>Relationship to theory?</a:t>
            </a:r>
          </a:p>
          <a:p>
            <a:r>
              <a:rPr lang="en-CA" dirty="0" smtClean="0"/>
              <a:t>Discussion</a:t>
            </a:r>
            <a:endParaRPr lang="en-C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Distribution of Population</a:t>
            </a:r>
            <a:endParaRPr lang="en-CA" dirty="0"/>
          </a:p>
        </p:txBody>
      </p:sp>
      <p:pic>
        <p:nvPicPr>
          <p:cNvPr id="12290" name="Picture 2" descr="C:\Antonio\Seminar\Seminar USP (August 2010)\Spatial Pricing and Firm Location\Figures\Population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5850" y="1614487"/>
            <a:ext cx="6972300" cy="4848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Weighted F function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“Points” now have an attribute of interest</a:t>
            </a:r>
            <a:endParaRPr lang="en-C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Weighted F function (Population)</a:t>
            </a:r>
            <a:endParaRPr lang="en-CA" dirty="0"/>
          </a:p>
        </p:txBody>
      </p:sp>
      <p:pic>
        <p:nvPicPr>
          <p:cNvPr id="14338" name="Picture 2" descr="C:\Antonio\Seminar\Seminar USP (August 2010)\Spatial Pricing and Firm Location\Figures\Weighted F (Population)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" y="1485900"/>
            <a:ext cx="7802880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Distribution of Employment</a:t>
            </a:r>
            <a:endParaRPr lang="en-CA" dirty="0"/>
          </a:p>
        </p:txBody>
      </p:sp>
      <p:pic>
        <p:nvPicPr>
          <p:cNvPr id="13314" name="Picture 2" descr="C:\Antonio\Seminar\Seminar USP (August 2010)\Spatial Pricing and Firm Location\Figures\Employment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5850" y="1614487"/>
            <a:ext cx="6972300" cy="4848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Weighted F function (Employment)</a:t>
            </a:r>
            <a:endParaRPr lang="en-CA" dirty="0"/>
          </a:p>
        </p:txBody>
      </p:sp>
      <p:pic>
        <p:nvPicPr>
          <p:cNvPr id="14338" name="Picture 2" descr="C:\Antonio\Seminar\Seminar USP (August 2010)\Spatial Pricing and Firm Location\Figures\Weighted F (Population)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" y="1485900"/>
            <a:ext cx="7802880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Weighted F function (Pop/</a:t>
            </a:r>
            <a:r>
              <a:rPr lang="en-CA" dirty="0" err="1" smtClean="0"/>
              <a:t>Emp</a:t>
            </a:r>
            <a:r>
              <a:rPr lang="en-CA" dirty="0" smtClean="0"/>
              <a:t>)</a:t>
            </a:r>
            <a:endParaRPr lang="en-CA" dirty="0"/>
          </a:p>
        </p:txBody>
      </p:sp>
      <p:pic>
        <p:nvPicPr>
          <p:cNvPr id="15362" name="Picture 2" descr="C:\Antonio\Seminar\Seminar USP (August 2010)\Spatial Pricing and Firm Location\Figures\Weighted F (Pop-Emp)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" y="1371600"/>
            <a:ext cx="7802880" cy="5105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err="1" smtClean="0"/>
              <a:t>Kolmogorov</a:t>
            </a:r>
            <a:r>
              <a:rPr lang="en-CA" dirty="0" smtClean="0"/>
              <a:t>-Smirnov 2-sample distribution test</a:t>
            </a:r>
          </a:p>
          <a:p>
            <a:pPr algn="ctr"/>
            <a:r>
              <a:rPr lang="en-CA" dirty="0" smtClean="0"/>
              <a:t>H</a:t>
            </a:r>
            <a:r>
              <a:rPr lang="en-CA" baseline="-25000" dirty="0" smtClean="0"/>
              <a:t>0</a:t>
            </a:r>
            <a:r>
              <a:rPr lang="en-CA" dirty="0" smtClean="0"/>
              <a:t>:  X1 and X2 have same continuous distribution (reject)</a:t>
            </a:r>
            <a:endParaRPr lang="en-C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Measuring Spatial Concentration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Moving windows</a:t>
            </a:r>
            <a:endParaRPr lang="en-C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Fast food – 1500 m concentration </a:t>
            </a:r>
            <a:endParaRPr lang="en-CA" dirty="0"/>
          </a:p>
        </p:txBody>
      </p:sp>
      <p:pic>
        <p:nvPicPr>
          <p:cNvPr id="3074" name="Picture 2" descr="C:\Antonio\Seminar\Seminar USP (August 2010)\Spatial Pricing and Firm Location\Figures\P_FF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5850" y="1614487"/>
            <a:ext cx="6972300" cy="48482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Population – 1500 m concentration </a:t>
            </a:r>
            <a:endParaRPr lang="en-CA" dirty="0"/>
          </a:p>
        </p:txBody>
      </p:sp>
      <p:pic>
        <p:nvPicPr>
          <p:cNvPr id="1027" name="Picture 3" descr="C:\Antonio\Seminar\Seminar USP (August 2010)\Spatial Pricing and Firm Location\Figures\P_POP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5849" y="1614487"/>
            <a:ext cx="6972301" cy="4848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Theory: Spatial </a:t>
            </a:r>
            <a:r>
              <a:rPr lang="en-CA" dirty="0" smtClean="0"/>
              <a:t>pricing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Market areas</a:t>
            </a:r>
          </a:p>
          <a:p>
            <a:r>
              <a:rPr lang="en-CA" dirty="0" smtClean="0"/>
              <a:t>Type of pattern</a:t>
            </a:r>
          </a:p>
          <a:p>
            <a:r>
              <a:rPr lang="en-CA" dirty="0" smtClean="0"/>
              <a:t>Developing </a:t>
            </a:r>
            <a:r>
              <a:rPr lang="en-CA" dirty="0" smtClean="0"/>
              <a:t>testable hypotheses</a:t>
            </a:r>
            <a:endParaRPr lang="en-C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Employment – 1500 m concentration </a:t>
            </a:r>
            <a:endParaRPr lang="en-CA" dirty="0"/>
          </a:p>
        </p:txBody>
      </p:sp>
      <p:pic>
        <p:nvPicPr>
          <p:cNvPr id="4098" name="Picture 2" descr="C:\Antonio\Seminar\Seminar USP (August 2010)\Spatial Pricing and Firm Location\Figures\P_EMP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5850" y="1614487"/>
            <a:ext cx="6972300" cy="48482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Moving windows ratio of proportions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Are two levels of concentration proportional?</a:t>
            </a:r>
            <a:endParaRPr lang="en-CA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Ratio of proportions – Food/Pop</a:t>
            </a:r>
            <a:endParaRPr lang="en-CA" dirty="0"/>
          </a:p>
        </p:txBody>
      </p:sp>
      <p:pic>
        <p:nvPicPr>
          <p:cNvPr id="1026" name="Picture 2" descr="C:\Antonio\Seminar\Seminar USP (August 2010)\Spatial Pricing and Firm Location\Figures\FF_POP-RATIO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5850" y="1600200"/>
            <a:ext cx="6972300" cy="4848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Ratio of proportions – Food/</a:t>
            </a:r>
            <a:r>
              <a:rPr lang="en-CA" dirty="0" err="1" smtClean="0"/>
              <a:t>Emp</a:t>
            </a:r>
            <a:endParaRPr lang="en-CA" dirty="0"/>
          </a:p>
        </p:txBody>
      </p:sp>
      <p:pic>
        <p:nvPicPr>
          <p:cNvPr id="2050" name="Picture 2" descr="C:\Antonio\Seminar\Seminar USP (August 2010)\Spatial Pricing and Firm Location\Figures\FF_EMP-RATIO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5849" y="1614487"/>
            <a:ext cx="6972301" cy="48482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 + Discussion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Spatial pricing theory: Market area patterns</a:t>
            </a:r>
          </a:p>
          <a:p>
            <a:r>
              <a:rPr lang="en-CA" dirty="0" smtClean="0"/>
              <a:t>Testable hypotheses</a:t>
            </a:r>
          </a:p>
          <a:p>
            <a:r>
              <a:rPr lang="en-CA" dirty="0" smtClean="0"/>
              <a:t>Point pattern analysis techniques</a:t>
            </a:r>
          </a:p>
          <a:p>
            <a:pPr lvl="1"/>
            <a:r>
              <a:rPr lang="en-CA" dirty="0" smtClean="0"/>
              <a:t>Nearest </a:t>
            </a:r>
            <a:r>
              <a:rPr lang="en-CA" dirty="0" err="1" smtClean="0"/>
              <a:t>neighbor</a:t>
            </a:r>
            <a:r>
              <a:rPr lang="en-CA" dirty="0" smtClean="0"/>
              <a:t> analysis</a:t>
            </a:r>
          </a:p>
          <a:p>
            <a:pPr lvl="1"/>
            <a:r>
              <a:rPr lang="en-CA" dirty="0" smtClean="0"/>
              <a:t>Moving windows</a:t>
            </a:r>
          </a:p>
          <a:p>
            <a:r>
              <a:rPr lang="en-CA" dirty="0" smtClean="0"/>
              <a:t>What does the evidence indicate?</a:t>
            </a:r>
          </a:p>
          <a:p>
            <a:r>
              <a:rPr lang="en-CA" dirty="0" smtClean="0"/>
              <a:t>What is the theory good for?</a:t>
            </a:r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Point pattern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Identifying patterns</a:t>
            </a:r>
          </a:p>
          <a:p>
            <a:r>
              <a:rPr lang="en-CA" dirty="0" smtClean="0"/>
              <a:t>Nearest </a:t>
            </a:r>
            <a:r>
              <a:rPr lang="en-US" dirty="0" smtClean="0"/>
              <a:t>neighbor</a:t>
            </a:r>
            <a:r>
              <a:rPr lang="en-CA" dirty="0" smtClean="0"/>
              <a:t> analysis</a:t>
            </a:r>
          </a:p>
          <a:p>
            <a:pPr lvl="1"/>
            <a:r>
              <a:rPr lang="en-CA" dirty="0" smtClean="0"/>
              <a:t>Exploratory technique</a:t>
            </a:r>
          </a:p>
          <a:p>
            <a:pPr lvl="1"/>
            <a:r>
              <a:rPr lang="en-US" dirty="0" smtClean="0"/>
              <a:t>Point-event</a:t>
            </a:r>
            <a:r>
              <a:rPr lang="en-CA" dirty="0" smtClean="0"/>
              <a:t> nearest</a:t>
            </a:r>
            <a:r>
              <a:rPr lang="en-US" dirty="0" smtClean="0"/>
              <a:t> neighbor (F-hat)</a:t>
            </a:r>
          </a:p>
          <a:p>
            <a:pPr lvl="1"/>
            <a:r>
              <a:rPr lang="en-CA" dirty="0" smtClean="0"/>
              <a:t>Event-event </a:t>
            </a:r>
            <a:r>
              <a:rPr lang="en-US" dirty="0" smtClean="0"/>
              <a:t>nearest</a:t>
            </a:r>
            <a:r>
              <a:rPr lang="en-CA" dirty="0" smtClean="0"/>
              <a:t> </a:t>
            </a:r>
            <a:r>
              <a:rPr lang="en-US" dirty="0" smtClean="0"/>
              <a:t>neighbor (G-hat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Moving windows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Example: fast food in Toronto</a:t>
            </a:r>
            <a:endParaRPr lang="en-CA" dirty="0"/>
          </a:p>
        </p:txBody>
      </p:sp>
      <p:pic>
        <p:nvPicPr>
          <p:cNvPr id="5123" name="Picture 3" descr="C:\Antonio\Seminar\Seminar USP (August 2010)\Spatial Pricing and Firm Location\Figures\Fast Food Points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5850" y="1614487"/>
            <a:ext cx="6972300" cy="4848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Fast food in Toronto</a:t>
            </a:r>
            <a:endParaRPr lang="en-CA" dirty="0"/>
          </a:p>
        </p:txBody>
      </p:sp>
      <p:pic>
        <p:nvPicPr>
          <p:cNvPr id="8194" name="Picture 2" descr="C:\Antonio\Seminar\Seminar USP (August 2010)\Spatial Pricing and Firm Location\Figures\Grid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5850" y="1614487"/>
            <a:ext cx="6972300" cy="4848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Fast food in Toronto (F)</a:t>
            </a:r>
            <a:endParaRPr lang="en-CA" dirty="0"/>
          </a:p>
        </p:txBody>
      </p:sp>
      <p:pic>
        <p:nvPicPr>
          <p:cNvPr id="7170" name="Picture 2" descr="C:\Antonio\Seminar\Seminar USP (August 2010)\Spatial Pricing and Firm Location\Figures\F-hat (Fast Food)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4900" y="1438275"/>
            <a:ext cx="6934200" cy="5200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Fast food in Toronto (F)</a:t>
            </a:r>
            <a:endParaRPr lang="en-CA" dirty="0"/>
          </a:p>
        </p:txBody>
      </p:sp>
      <p:pic>
        <p:nvPicPr>
          <p:cNvPr id="9218" name="Picture 2" descr="C:\Antonio\Seminar\Seminar USP (August 2010)\Spatial Pricing and Firm Location\Figures\F-hat (Fast Food-Higher Order Neighbords)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4900" y="1438275"/>
            <a:ext cx="6934200" cy="5200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Fast food in Toronto (G)</a:t>
            </a:r>
            <a:endParaRPr lang="en-CA" dirty="0"/>
          </a:p>
        </p:txBody>
      </p:sp>
      <p:pic>
        <p:nvPicPr>
          <p:cNvPr id="10243" name="Picture 3" descr="C:\Antonio\Seminar\Seminar USP (August 2010)\Spatial Pricing and Firm Location\Figures\G-hat (Fast Food)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4900" y="1438275"/>
            <a:ext cx="6934200" cy="5200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Fast food in Toronto (G)</a:t>
            </a:r>
            <a:endParaRPr lang="en-CA" dirty="0"/>
          </a:p>
        </p:txBody>
      </p:sp>
      <p:pic>
        <p:nvPicPr>
          <p:cNvPr id="11266" name="Picture 2" descr="C:\Antonio\Seminar\Seminar USP (August 2010)\Spatial Pricing and Firm Location\Figures\G-hat (Fast Food-Higher Order Neighbords)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4900" y="1438275"/>
            <a:ext cx="6934200" cy="5200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252</Words>
  <Application>Microsoft Office PowerPoint</Application>
  <PresentationFormat>On-screen Show (4:3)</PresentationFormat>
  <Paragraphs>75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Applied Point Pattern Analysis </vt:lpstr>
      <vt:lpstr>Theory: Spatial pricing</vt:lpstr>
      <vt:lpstr>Point pattern analysis</vt:lpstr>
      <vt:lpstr>Example: fast food in Toronto</vt:lpstr>
      <vt:lpstr>Fast food in Toronto</vt:lpstr>
      <vt:lpstr>Fast food in Toronto (F)</vt:lpstr>
      <vt:lpstr>Fast food in Toronto (F)</vt:lpstr>
      <vt:lpstr>Fast food in Toronto (G)</vt:lpstr>
      <vt:lpstr>Fast food in Toronto (G)</vt:lpstr>
      <vt:lpstr>Fast Food in Toronto</vt:lpstr>
      <vt:lpstr>Distribution of Population</vt:lpstr>
      <vt:lpstr>Weighted F function</vt:lpstr>
      <vt:lpstr>Weighted F function (Population)</vt:lpstr>
      <vt:lpstr>Distribution of Employment</vt:lpstr>
      <vt:lpstr>Weighted F function (Employment)</vt:lpstr>
      <vt:lpstr>Weighted F function (Pop/Emp)</vt:lpstr>
      <vt:lpstr>Measuring Spatial Concentration</vt:lpstr>
      <vt:lpstr>Fast food – 1500 m concentration </vt:lpstr>
      <vt:lpstr>Population – 1500 m concentration </vt:lpstr>
      <vt:lpstr>Employment – 1500 m concentration </vt:lpstr>
      <vt:lpstr>Moving windows ratio of proportions</vt:lpstr>
      <vt:lpstr>Ratio of proportions – Food/Pop</vt:lpstr>
      <vt:lpstr>Ratio of proportions – Food/Emp</vt:lpstr>
      <vt:lpstr>Summary + 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 Paez</dc:creator>
  <cp:lastModifiedBy>Antonio Paez</cp:lastModifiedBy>
  <cp:revision>44</cp:revision>
  <dcterms:created xsi:type="dcterms:W3CDTF">2006-08-16T00:00:00Z</dcterms:created>
  <dcterms:modified xsi:type="dcterms:W3CDTF">2013-10-07T13:42:28Z</dcterms:modified>
</cp:coreProperties>
</file>