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7" r:id="rId3"/>
    <p:sldId id="271" r:id="rId4"/>
    <p:sldId id="272" r:id="rId5"/>
    <p:sldId id="273" r:id="rId6"/>
    <p:sldId id="274" r:id="rId7"/>
    <p:sldId id="275" r:id="rId8"/>
    <p:sldId id="277" r:id="rId9"/>
    <p:sldId id="276" r:id="rId10"/>
    <p:sldId id="278" r:id="rId11"/>
    <p:sldId id="288" r:id="rId12"/>
    <p:sldId id="270" r:id="rId13"/>
    <p:sldId id="280" r:id="rId14"/>
    <p:sldId id="279" r:id="rId15"/>
    <p:sldId id="281" r:id="rId16"/>
    <p:sldId id="282" r:id="rId17"/>
    <p:sldId id="283" r:id="rId18"/>
    <p:sldId id="284" r:id="rId19"/>
    <p:sldId id="287" r:id="rId20"/>
    <p:sldId id="290" r:id="rId21"/>
    <p:sldId id="300" r:id="rId22"/>
    <p:sldId id="301" r:id="rId23"/>
    <p:sldId id="302" r:id="rId24"/>
    <p:sldId id="303" r:id="rId25"/>
    <p:sldId id="304" r:id="rId26"/>
    <p:sldId id="305" r:id="rId27"/>
    <p:sldId id="306" r:id="rId28"/>
    <p:sldId id="307" r:id="rId29"/>
    <p:sldId id="30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07" autoAdjust="0"/>
  </p:normalViewPr>
  <p:slideViewPr>
    <p:cSldViewPr snapToGrid="0" showGuides="1">
      <p:cViewPr varScale="1">
        <p:scale>
          <a:sx n="120" d="100"/>
          <a:sy n="120" d="100"/>
        </p:scale>
        <p:origin x="1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47635-74EB-4A1B-91D2-74849F638503}" type="datetimeFigureOut">
              <a:rPr lang="en-CA" smtClean="0"/>
              <a:t>2020-01-10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1FAD6-C172-4F38-A430-A0095A942C49}" type="slidenum">
              <a:rPr lang="en-CA" smtClean="0"/>
              <a:t>‹#›</a:t>
            </a:fld>
            <a:endParaRPr lang="en-CA"/>
          </a:p>
        </p:txBody>
      </p:sp>
    </p:spTree>
    <p:extLst>
      <p:ext uri="{BB962C8B-B14F-4D97-AF65-F5344CB8AC3E}">
        <p14:creationId xmlns:p14="http://schemas.microsoft.com/office/powerpoint/2010/main" val="100422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3104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4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8064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mo Title">
    <p:spTree>
      <p:nvGrpSpPr>
        <p:cNvPr id="1" name=""/>
        <p:cNvGrpSpPr/>
        <p:nvPr/>
      </p:nvGrpSpPr>
      <p:grpSpPr>
        <a:xfrm>
          <a:off x="0" y="0"/>
          <a:ext cx="0" cy="0"/>
          <a:chOff x="0" y="0"/>
          <a:chExt cx="0" cy="0"/>
        </a:xfrm>
      </p:grpSpPr>
      <p:pic>
        <p:nvPicPr>
          <p:cNvPr id="4" name="Picture 3" descr="13634221copy_demo_bg.png"/>
          <p:cNvPicPr>
            <a:picLocks noChangeAspect="1"/>
          </p:cNvPicPr>
          <p:nvPr/>
        </p:nvPicPr>
        <p:blipFill>
          <a:blip r:embed="rId2" cstate="print">
            <a:duotone>
              <a:prstClr val="black"/>
              <a:schemeClr val="accent4">
                <a:tint val="45000"/>
                <a:satMod val="400000"/>
              </a:schemeClr>
            </a:duotone>
          </a:blip>
          <a:stretch>
            <a:fillRect/>
          </a:stretch>
        </p:blipFill>
        <p:spPr bwMode="ltGray">
          <a:xfrm>
            <a:off x="0" y="0"/>
            <a:ext cx="12192000" cy="6858000"/>
          </a:xfrm>
          <a:prstGeom prst="rect">
            <a:avLst/>
          </a:prstGeom>
        </p:spPr>
      </p:pic>
      <p:pic>
        <p:nvPicPr>
          <p:cNvPr id="6" name="Picture 4" descr="2011UC_agd_element.png"/>
          <p:cNvPicPr>
            <a:picLocks noChangeAspect="1"/>
          </p:cNvPicPr>
          <p:nvPr/>
        </p:nvPicPr>
        <p:blipFill>
          <a:blip r:embed="rId3" cstate="print"/>
          <a:srcRect/>
          <a:stretch>
            <a:fillRect/>
          </a:stretch>
        </p:blipFill>
        <p:spPr bwMode="auto">
          <a:xfrm>
            <a:off x="0" y="3657600"/>
            <a:ext cx="12192000" cy="3200400"/>
          </a:xfrm>
          <a:prstGeom prst="rect">
            <a:avLst/>
          </a:prstGeom>
          <a:noFill/>
          <a:ln w="9525">
            <a:noFill/>
            <a:miter lim="800000"/>
            <a:headEnd/>
            <a:tailEnd/>
          </a:ln>
        </p:spPr>
      </p:pic>
      <p:grpSp>
        <p:nvGrpSpPr>
          <p:cNvPr id="3" name="Group 20"/>
          <p:cNvGrpSpPr>
            <a:grpSpLocks/>
          </p:cNvGrpSpPr>
          <p:nvPr/>
        </p:nvGrpSpPr>
        <p:grpSpPr bwMode="auto">
          <a:xfrm>
            <a:off x="584200" y="695325"/>
            <a:ext cx="7907867" cy="5870575"/>
            <a:chOff x="437931" y="695202"/>
            <a:chExt cx="5931335" cy="5870448"/>
          </a:xfrm>
        </p:grpSpPr>
        <p:cxnSp>
          <p:nvCxnSpPr>
            <p:cNvPr id="9" name="Straight Connector 8"/>
            <p:cNvCxnSpPr/>
            <p:nvPr userDrawn="1"/>
          </p:nvCxnSpPr>
          <p:spPr bwMode="ltGray">
            <a:xfrm>
              <a:off x="853251" y="695202"/>
              <a:ext cx="0" cy="5870448"/>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0" name="Straight Connector 9"/>
            <p:cNvCxnSpPr/>
            <p:nvPr userDrawn="1"/>
          </p:nvCxnSpPr>
          <p:spPr bwMode="ltGray">
            <a:xfrm rot="10800000">
              <a:off x="437932" y="5636448"/>
              <a:ext cx="5931334" cy="1"/>
            </a:xfrm>
            <a:prstGeom prst="line">
              <a:avLst/>
            </a:prstGeom>
            <a:gradFill rotWithShape="0">
              <a:gsLst>
                <a:gs pos="0">
                  <a:srgbClr val="014687"/>
                </a:gs>
                <a:gs pos="100000">
                  <a:srgbClr val="3393C2"/>
                </a:gs>
              </a:gsLst>
              <a:lin ang="2700000" scaled="1"/>
            </a:gradFill>
            <a:ln w="12700" cap="flat" cmpd="sng" algn="ctr">
              <a:gradFill flip="none" rotWithShape="1">
                <a:gsLst>
                  <a:gs pos="17000">
                    <a:srgbClr val="5AC3FA"/>
                  </a:gs>
                  <a:gs pos="0">
                    <a:srgbClr val="FFFFFF">
                      <a:alpha val="0"/>
                    </a:srgbClr>
                  </a:gs>
                  <a:gs pos="100000">
                    <a:srgbClr val="5AC3FA">
                      <a:alpha val="0"/>
                    </a:srgbClr>
                  </a:gs>
                  <a:gs pos="75000">
                    <a:srgbClr val="5AC3FA"/>
                  </a:gs>
                </a:gsLst>
                <a:lin ang="10800000" scaled="0"/>
                <a:tileRect/>
              </a:gradFill>
              <a:prstDash val="solid"/>
              <a:round/>
              <a:headEnd type="none" w="med" len="med"/>
              <a:tailEnd type="none" w="med" len="med"/>
            </a:ln>
            <a:effectLst/>
          </p:spPr>
        </p:cxnSp>
        <p:cxnSp>
          <p:nvCxnSpPr>
            <p:cNvPr id="11" name="Straight Connector 10"/>
            <p:cNvCxnSpPr/>
            <p:nvPr userDrawn="1"/>
          </p:nvCxnSpPr>
          <p:spPr bwMode="ltGray">
            <a:xfrm rot="10800000">
              <a:off x="437932" y="4397869"/>
              <a:ext cx="5931334" cy="1"/>
            </a:xfrm>
            <a:prstGeom prst="line">
              <a:avLst/>
            </a:prstGeom>
            <a:gradFill rotWithShape="0">
              <a:gsLst>
                <a:gs pos="0">
                  <a:srgbClr val="014687"/>
                </a:gs>
                <a:gs pos="100000">
                  <a:srgbClr val="3393C2"/>
                </a:gs>
              </a:gsLst>
              <a:lin ang="2700000" scaled="1"/>
            </a:gradFill>
            <a:ln w="12700" cap="flat" cmpd="sng" algn="ctr">
              <a:gradFill flip="none" rotWithShape="1">
                <a:gsLst>
                  <a:gs pos="17000">
                    <a:srgbClr val="5AC3FA"/>
                  </a:gs>
                  <a:gs pos="0">
                    <a:srgbClr val="FFFFFF">
                      <a:alpha val="0"/>
                    </a:srgbClr>
                  </a:gs>
                  <a:gs pos="100000">
                    <a:srgbClr val="5AC3FA">
                      <a:alpha val="0"/>
                    </a:srgbClr>
                  </a:gs>
                  <a:gs pos="75000">
                    <a:srgbClr val="5AC3FA"/>
                  </a:gs>
                </a:gsLst>
                <a:lin ang="10800000" scaled="0"/>
                <a:tileRect/>
              </a:gradFill>
              <a:prstDash val="solid"/>
              <a:round/>
              <a:headEnd type="none" w="med" len="med"/>
              <a:tailEnd type="none" w="med" len="med"/>
            </a:ln>
            <a:effectLst/>
          </p:spPr>
        </p:cxnSp>
        <p:cxnSp>
          <p:nvCxnSpPr>
            <p:cNvPr id="12" name="Straight Connector 11"/>
            <p:cNvCxnSpPr/>
            <p:nvPr userDrawn="1"/>
          </p:nvCxnSpPr>
          <p:spPr bwMode="ltGray">
            <a:xfrm rot="10800000" flipV="1">
              <a:off x="437931" y="3159290"/>
              <a:ext cx="4002190" cy="1"/>
            </a:xfrm>
            <a:prstGeom prst="line">
              <a:avLst/>
            </a:prstGeom>
            <a:gradFill rotWithShape="0">
              <a:gsLst>
                <a:gs pos="0">
                  <a:srgbClr val="014687"/>
                </a:gs>
                <a:gs pos="100000">
                  <a:srgbClr val="3393C2"/>
                </a:gs>
              </a:gsLst>
              <a:lin ang="2700000" scaled="1"/>
            </a:gradFill>
            <a:ln w="12700" cap="flat" cmpd="sng" algn="ctr">
              <a:gradFill flip="none" rotWithShape="1">
                <a:gsLst>
                  <a:gs pos="80000">
                    <a:srgbClr val="5AC3FA"/>
                  </a:gs>
                  <a:gs pos="0">
                    <a:srgbClr val="FFFFFF">
                      <a:alpha val="0"/>
                    </a:srgbClr>
                  </a:gs>
                  <a:gs pos="100000">
                    <a:srgbClr val="5AC3FA">
                      <a:alpha val="0"/>
                    </a:srgbClr>
                  </a:gs>
                  <a:gs pos="20000">
                    <a:srgbClr val="5AC3FA"/>
                  </a:gs>
                </a:gsLst>
                <a:lin ang="10800000" scaled="0"/>
                <a:tileRect/>
              </a:gradFill>
              <a:prstDash val="solid"/>
              <a:round/>
              <a:headEnd type="none" w="med" len="med"/>
              <a:tailEnd type="none" w="med" len="med"/>
            </a:ln>
            <a:effectLst/>
          </p:spPr>
        </p:cxnSp>
        <p:cxnSp>
          <p:nvCxnSpPr>
            <p:cNvPr id="13" name="Straight Connector 12"/>
            <p:cNvCxnSpPr/>
            <p:nvPr userDrawn="1"/>
          </p:nvCxnSpPr>
          <p:spPr bwMode="ltGray">
            <a:xfrm rot="10800000">
              <a:off x="437935" y="1920709"/>
              <a:ext cx="2542147" cy="1588"/>
            </a:xfrm>
            <a:prstGeom prst="line">
              <a:avLst/>
            </a:prstGeom>
            <a:gradFill rotWithShape="0">
              <a:gsLst>
                <a:gs pos="0">
                  <a:srgbClr val="014687"/>
                </a:gs>
                <a:gs pos="100000">
                  <a:srgbClr val="3393C2"/>
                </a:gs>
              </a:gsLst>
              <a:lin ang="2700000" scaled="1"/>
            </a:gradFill>
            <a:ln w="12700" cap="flat" cmpd="sng" algn="ctr">
              <a:gradFill flip="none" rotWithShape="1">
                <a:gsLst>
                  <a:gs pos="50000">
                    <a:srgbClr val="5AC3FA"/>
                  </a:gs>
                  <a:gs pos="0">
                    <a:srgbClr val="FFFFFF">
                      <a:alpha val="0"/>
                    </a:srgbClr>
                  </a:gs>
                  <a:gs pos="100000">
                    <a:srgbClr val="5AC3FA">
                      <a:alpha val="0"/>
                    </a:srgbClr>
                  </a:gs>
                </a:gsLst>
                <a:lin ang="10800000" scaled="0"/>
                <a:tileRect/>
              </a:gradFill>
              <a:prstDash val="solid"/>
              <a:round/>
              <a:headEnd type="none" w="med" len="med"/>
              <a:tailEnd type="none" w="med" len="med"/>
            </a:ln>
            <a:effectLst/>
          </p:spPr>
        </p:cxnSp>
        <p:cxnSp>
          <p:nvCxnSpPr>
            <p:cNvPr id="14" name="Straight Connector 13"/>
            <p:cNvCxnSpPr/>
            <p:nvPr userDrawn="1"/>
          </p:nvCxnSpPr>
          <p:spPr bwMode="ltGray">
            <a:xfrm>
              <a:off x="2377363" y="1307850"/>
              <a:ext cx="0" cy="5257800"/>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5" name="Straight Connector 14"/>
            <p:cNvCxnSpPr/>
            <p:nvPr userDrawn="1"/>
          </p:nvCxnSpPr>
          <p:spPr bwMode="ltGray">
            <a:xfrm>
              <a:off x="3901475" y="2679450"/>
              <a:ext cx="0" cy="3886200"/>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6" name="Straight Connector 15"/>
            <p:cNvCxnSpPr/>
            <p:nvPr userDrawn="1"/>
          </p:nvCxnSpPr>
          <p:spPr bwMode="ltGray">
            <a:xfrm>
              <a:off x="5425587" y="3749298"/>
              <a:ext cx="0" cy="2816352"/>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grpSp>
      <p:sp>
        <p:nvSpPr>
          <p:cNvPr id="5" name="Text Placeholder 2"/>
          <p:cNvSpPr>
            <a:spLocks noGrp="1"/>
          </p:cNvSpPr>
          <p:nvPr>
            <p:ph type="body" idx="1"/>
          </p:nvPr>
        </p:nvSpPr>
        <p:spPr>
          <a:xfrm>
            <a:off x="4267200" y="2428259"/>
            <a:ext cx="6705600" cy="292608"/>
          </a:xfrm>
        </p:spPr>
        <p:txBody>
          <a:bodyPr>
            <a:noAutofit/>
          </a:bodyPr>
          <a:lstStyle>
            <a:lvl1pPr marL="0" indent="0" algn="r">
              <a:lnSpc>
                <a:spcPts val="2000"/>
              </a:lnSpc>
              <a:spcBef>
                <a:spcPts val="0"/>
              </a:spcBef>
              <a:buNone/>
              <a:defRPr sz="1600" b="0">
                <a:solidFill>
                  <a:schemeClr val="accent4">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4267200" y="1911774"/>
            <a:ext cx="6705600" cy="457200"/>
          </a:xfrm>
        </p:spPr>
        <p:txBody>
          <a:bodyPr/>
          <a:lstStyle>
            <a:lvl1pPr marL="0" indent="0" algn="r">
              <a:defRPr kumimoji="0" lang="en-US" sz="2800" b="1" i="0" u="none" strike="noStrike" kern="1200" cap="none" spc="0" normalizeH="0" baseline="0" noProof="0">
                <a:ln>
                  <a:noFill/>
                </a:ln>
                <a:solidFill>
                  <a:schemeClr val="tx1"/>
                </a:solidFill>
                <a:effectLst/>
                <a:uLnTx/>
                <a:uFillTx/>
                <a:latin typeface="+mj-lt"/>
                <a:ea typeface="+mj-ea"/>
                <a:cs typeface="Arial"/>
              </a:defRPr>
            </a:lvl1pPr>
          </a:lstStyle>
          <a:p>
            <a:pPr lvl="0"/>
            <a:r>
              <a:rPr lang="en-US"/>
              <a:t>Click to edit Master title style</a:t>
            </a:r>
          </a:p>
        </p:txBody>
      </p:sp>
    </p:spTree>
    <p:extLst>
      <p:ext uri="{BB962C8B-B14F-4D97-AF65-F5344CB8AC3E}">
        <p14:creationId xmlns:p14="http://schemas.microsoft.com/office/powerpoint/2010/main" val="1341530796"/>
      </p:ext>
    </p:extLst>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441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0162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22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08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816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03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9122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73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814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Toronto Subway" panose="020B05020202030203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oronto Subway" panose="020B05020202030203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oronto Subway" panose="020B05020202030203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oronto Subway" panose="020B05020202030203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oronto Subway" panose="020B05020202030203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oronto Subway" panose="020B05020202030203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ezha.github.io/applied_spatial_statistics/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Literate_programming" TargetMode="External"/><Relationship Id="rId2" Type="http://schemas.openxmlformats.org/officeDocument/2006/relationships/hyperlink" Target="https://en.wikipedia.org/wiki/Flipped_classroom" TargetMode="External"/><Relationship Id="rId1" Type="http://schemas.openxmlformats.org/officeDocument/2006/relationships/slideLayout" Target="../slideLayouts/slideLayout2.xml"/><Relationship Id="rId4" Type="http://schemas.openxmlformats.org/officeDocument/2006/relationships/hyperlink" Target="https://en.wikipedia.org/wiki/R_(programming_langu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mcmaster.ca/geo/gis/esri-award-winners.html" TargetMode="External"/><Relationship Id="rId2" Type="http://schemas.openxmlformats.org/officeDocument/2006/relationships/hyperlink" Target="https://www.science.mcmaster.ca/geo/esri-scholarship-application-information.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science.mcmaster.ca/geo/gis/esri-canada-centre-of-excellenc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lstStyle/>
          <a:p>
            <a:r>
              <a:rPr lang="en-CA" dirty="0"/>
              <a:t>GEOG 4GA3</a:t>
            </a:r>
            <a:br>
              <a:rPr lang="en-CA" dirty="0"/>
            </a:br>
            <a:r>
              <a:rPr lang="en-CA" dirty="0"/>
              <a:t>Applied Spatial Statistics</a:t>
            </a:r>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normAutofit lnSpcReduction="10000"/>
          </a:bodyPr>
          <a:lstStyle/>
          <a:p>
            <a:r>
              <a:rPr lang="en-CA" dirty="0"/>
              <a:t>School of Geography and Earth Sciences</a:t>
            </a:r>
          </a:p>
          <a:p>
            <a:r>
              <a:rPr lang="en-CA" dirty="0"/>
              <a:t>McMaster University</a:t>
            </a:r>
          </a:p>
          <a:p>
            <a:endParaRPr lang="en-CA" dirty="0"/>
          </a:p>
          <a:p>
            <a:r>
              <a:rPr lang="en-CA" dirty="0"/>
              <a:t>Antonio </a:t>
            </a:r>
            <a:r>
              <a:rPr lang="en-CA" dirty="0" err="1"/>
              <a:t>Páez</a:t>
            </a:r>
            <a:endParaRPr lang="en-CA"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7699" y="5548727"/>
            <a:ext cx="4736602" cy="746762"/>
          </a:xfrm>
          <a:prstGeom prst="rect">
            <a:avLst/>
          </a:prstGeom>
        </p:spPr>
      </p:pic>
    </p:spTree>
    <p:extLst>
      <p:ext uri="{BB962C8B-B14F-4D97-AF65-F5344CB8AC3E}">
        <p14:creationId xmlns:p14="http://schemas.microsoft.com/office/powerpoint/2010/main" val="203108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Flipped classroom</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normAutofit fontScale="92500" lnSpcReduction="10000"/>
          </a:bodyPr>
          <a:lstStyle/>
          <a:p>
            <a:r>
              <a:rPr lang="en-CA" dirty="0"/>
              <a:t>Students read/cover materials outside of the classroom </a:t>
            </a:r>
            <a:r>
              <a:rPr lang="en-CA" u="sng" dirty="0"/>
              <a:t>prior</a:t>
            </a:r>
            <a:r>
              <a:rPr lang="en-CA" dirty="0"/>
              <a:t> to each session</a:t>
            </a:r>
          </a:p>
          <a:p>
            <a:pPr lvl="1"/>
            <a:r>
              <a:rPr lang="en-CA" dirty="0"/>
              <a:t>Students are responsible for understanding contents</a:t>
            </a:r>
          </a:p>
          <a:p>
            <a:pPr marL="457200" lvl="1" indent="0">
              <a:buNone/>
            </a:pPr>
            <a:endParaRPr lang="en-CA" dirty="0"/>
          </a:p>
          <a:p>
            <a:pPr marL="457200" lvl="1" indent="0">
              <a:buNone/>
            </a:pPr>
            <a:r>
              <a:rPr lang="en-US" dirty="0">
                <a:hlinkClick r:id="rId2"/>
              </a:rPr>
              <a:t>https://paezha.github.io/applied_spatial_statistics/index.html</a:t>
            </a:r>
            <a:endParaRPr lang="en-CA" dirty="0"/>
          </a:p>
          <a:p>
            <a:pPr marL="457200" lvl="1" indent="0">
              <a:buNone/>
            </a:pPr>
            <a:endParaRPr lang="en-CA" dirty="0"/>
          </a:p>
          <a:p>
            <a:r>
              <a:rPr lang="en-CA" dirty="0"/>
              <a:t>Class time is used to engage with concepts in a collaborative way</a:t>
            </a:r>
          </a:p>
          <a:p>
            <a:pPr lvl="1"/>
            <a:r>
              <a:rPr lang="en-CA" dirty="0"/>
              <a:t>Instructor is responsible for verifying compliance by solving issues, clarifying concepts, assisting with activities</a:t>
            </a:r>
          </a:p>
          <a:p>
            <a:pPr lvl="1"/>
            <a:endParaRPr lang="en-CA" dirty="0"/>
          </a:p>
          <a:p>
            <a:r>
              <a:rPr lang="en-CA" dirty="0"/>
              <a:t>Further verification of compliance in the form of examinations/graded assignments</a:t>
            </a:r>
          </a:p>
        </p:txBody>
      </p:sp>
    </p:spTree>
    <p:extLst>
      <p:ext uri="{BB962C8B-B14F-4D97-AF65-F5344CB8AC3E}">
        <p14:creationId xmlns:p14="http://schemas.microsoft.com/office/powerpoint/2010/main" val="17640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Structure of a session</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Initial 5-10 minutes will be used for a mini-lecture to provide a high-level view of threshold concepts, and to discuss readings/practice, clarify concepts, etc.</a:t>
            </a:r>
          </a:p>
          <a:p>
            <a:pPr lvl="1"/>
            <a:r>
              <a:rPr lang="en-CA" dirty="0"/>
              <a:t>To optimize the use of time, take notes when you are completing your readings/practice, bring specific questions to the classroom</a:t>
            </a:r>
          </a:p>
          <a:p>
            <a:pPr lvl="1"/>
            <a:endParaRPr lang="en-CA" dirty="0"/>
          </a:p>
          <a:p>
            <a:r>
              <a:rPr lang="en-CA" dirty="0"/>
              <a:t>Next 30-35 minutes will be used for an in-class activity</a:t>
            </a:r>
          </a:p>
          <a:p>
            <a:pPr lvl="1"/>
            <a:r>
              <a:rPr lang="en-CA" dirty="0"/>
              <a:t>This may include discussion, problem-solving, or an exercise</a:t>
            </a:r>
          </a:p>
          <a:p>
            <a:pPr lvl="1"/>
            <a:endParaRPr lang="en-CA" dirty="0"/>
          </a:p>
          <a:p>
            <a:r>
              <a:rPr lang="en-CA" dirty="0"/>
              <a:t>Last 5-10 minutes will be used for discussion of the activity</a:t>
            </a:r>
          </a:p>
        </p:txBody>
      </p:sp>
    </p:spTree>
    <p:extLst>
      <p:ext uri="{BB962C8B-B14F-4D97-AF65-F5344CB8AC3E}">
        <p14:creationId xmlns:p14="http://schemas.microsoft.com/office/powerpoint/2010/main" val="63551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D304-B240-4238-B04E-5576FFE205D8}"/>
              </a:ext>
            </a:extLst>
          </p:cNvPr>
          <p:cNvSpPr>
            <a:spLocks noGrp="1"/>
          </p:cNvSpPr>
          <p:nvPr>
            <p:ph type="title"/>
          </p:nvPr>
        </p:nvSpPr>
        <p:spPr/>
        <p:txBody>
          <a:bodyPr/>
          <a:lstStyle/>
          <a:p>
            <a:r>
              <a:rPr lang="en-CA" dirty="0"/>
              <a:t>Suggested workflow (see outline)</a:t>
            </a:r>
          </a:p>
        </p:txBody>
      </p:sp>
      <p:sp>
        <p:nvSpPr>
          <p:cNvPr id="3" name="Content Placeholder 2">
            <a:extLst>
              <a:ext uri="{FF2B5EF4-FFF2-40B4-BE49-F238E27FC236}">
                <a16:creationId xmlns:a16="http://schemas.microsoft.com/office/drawing/2014/main" id="{EB108F65-72A7-49C4-9CC0-8CDEF56A5095}"/>
              </a:ext>
            </a:extLst>
          </p:cNvPr>
          <p:cNvSpPr>
            <a:spLocks noGrp="1"/>
          </p:cNvSpPr>
          <p:nvPr>
            <p:ph idx="1"/>
          </p:nvPr>
        </p:nvSpPr>
        <p:spPr/>
        <p:txBody>
          <a:bodyPr/>
          <a:lstStyle/>
          <a:p>
            <a:r>
              <a:rPr lang="en-CA" dirty="0"/>
              <a:t>Check Readings and Practice</a:t>
            </a:r>
          </a:p>
          <a:p>
            <a:pPr lvl="1"/>
            <a:r>
              <a:rPr lang="en-CA" dirty="0"/>
              <a:t>These are your assigned contents for the following session</a:t>
            </a:r>
          </a:p>
          <a:p>
            <a:endParaRPr lang="en-CA" dirty="0"/>
          </a:p>
          <a:p>
            <a:r>
              <a:rPr lang="en-CA" dirty="0"/>
              <a:t>Check In-class Activity</a:t>
            </a:r>
          </a:p>
          <a:p>
            <a:pPr lvl="1"/>
            <a:r>
              <a:rPr lang="en-CA" dirty="0"/>
              <a:t>This will be the activity for the class</a:t>
            </a:r>
          </a:p>
          <a:p>
            <a:endParaRPr lang="en-CA" dirty="0"/>
          </a:p>
        </p:txBody>
      </p:sp>
    </p:spTree>
    <p:extLst>
      <p:ext uri="{BB962C8B-B14F-4D97-AF65-F5344CB8AC3E}">
        <p14:creationId xmlns:p14="http://schemas.microsoft.com/office/powerpoint/2010/main" val="30832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a:t>
            </a:r>
            <a:br>
              <a:rPr lang="en-CA" dirty="0"/>
            </a:br>
            <a:r>
              <a:rPr lang="en-CA" dirty="0"/>
              <a:t>literate programming</a:t>
            </a:r>
            <a:r>
              <a:rPr lang="en-CA" sz="6600" dirty="0"/>
              <a:t>?</a:t>
            </a:r>
            <a:endParaRPr lang="en-CA" dirty="0"/>
          </a:p>
        </p:txBody>
      </p:sp>
    </p:spTree>
    <p:extLst>
      <p:ext uri="{BB962C8B-B14F-4D97-AF65-F5344CB8AC3E}">
        <p14:creationId xmlns:p14="http://schemas.microsoft.com/office/powerpoint/2010/main" val="238006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Code forms the core of a program</a:t>
            </a:r>
          </a:p>
          <a:p>
            <a:r>
              <a:rPr lang="en-CA" dirty="0"/>
              <a:t>Code is documented in natural language</a:t>
            </a:r>
          </a:p>
          <a:p>
            <a:endParaRPr lang="en-CA" dirty="0"/>
          </a:p>
        </p:txBody>
      </p:sp>
    </p:spTree>
    <p:extLst>
      <p:ext uri="{BB962C8B-B14F-4D97-AF65-F5344CB8AC3E}">
        <p14:creationId xmlns:p14="http://schemas.microsoft.com/office/powerpoint/2010/main" val="198744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Literate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Explanations of process in natural language form the core of a program</a:t>
            </a:r>
          </a:p>
          <a:p>
            <a:r>
              <a:rPr lang="en-CA" dirty="0"/>
              <a:t>Code is used to support explanations</a:t>
            </a:r>
          </a:p>
          <a:p>
            <a:endParaRPr lang="en-CA" dirty="0"/>
          </a:p>
        </p:txBody>
      </p:sp>
    </p:spTree>
    <p:extLst>
      <p:ext uri="{BB962C8B-B14F-4D97-AF65-F5344CB8AC3E}">
        <p14:creationId xmlns:p14="http://schemas.microsoft.com/office/powerpoint/2010/main" val="250359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DFF205-D1EB-40ED-A691-8AB35ED3009D}"/>
              </a:ext>
            </a:extLst>
          </p:cNvPr>
          <p:cNvSpPr>
            <a:spLocks noGrp="1"/>
          </p:cNvSpPr>
          <p:nvPr>
            <p:ph type="ctrTitle"/>
          </p:nvPr>
        </p:nvSpPr>
        <p:spPr/>
        <p:txBody>
          <a:bodyPr>
            <a:normAutofit fontScale="90000"/>
          </a:bodyPr>
          <a:lstStyle/>
          <a:p>
            <a:r>
              <a:rPr lang="en-CA" dirty="0"/>
              <a:t>How will literate programming be implemented?</a:t>
            </a:r>
          </a:p>
        </p:txBody>
      </p:sp>
    </p:spTree>
    <p:extLst>
      <p:ext uri="{BB962C8B-B14F-4D97-AF65-F5344CB8AC3E}">
        <p14:creationId xmlns:p14="http://schemas.microsoft.com/office/powerpoint/2010/main" val="82369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Literate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The R Project for Statistical Computing</a:t>
            </a:r>
          </a:p>
          <a:p>
            <a:r>
              <a:rPr lang="en-CA" dirty="0"/>
              <a:t>An open source language for statistics and computing</a:t>
            </a:r>
          </a:p>
          <a:p>
            <a:r>
              <a:rPr lang="en-CA" dirty="0"/>
              <a:t>Free</a:t>
            </a:r>
          </a:p>
          <a:p>
            <a:r>
              <a:rPr lang="en-CA" dirty="0"/>
              <a:t>Convenient</a:t>
            </a:r>
          </a:p>
          <a:p>
            <a:r>
              <a:rPr lang="en-CA" dirty="0"/>
              <a:t>Powerful</a:t>
            </a:r>
          </a:p>
          <a:p>
            <a:r>
              <a:rPr lang="en-CA" dirty="0"/>
              <a:t>Has become a backbone of data science and thus is increasingly required by employers</a:t>
            </a:r>
          </a:p>
          <a:p>
            <a:endParaRPr lang="en-CA" dirty="0"/>
          </a:p>
        </p:txBody>
      </p:sp>
    </p:spTree>
    <p:extLst>
      <p:ext uri="{BB962C8B-B14F-4D97-AF65-F5344CB8AC3E}">
        <p14:creationId xmlns:p14="http://schemas.microsoft.com/office/powerpoint/2010/main" val="424985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37CB-EE8B-4DA7-A6A3-65AD7340A474}"/>
              </a:ext>
            </a:extLst>
          </p:cNvPr>
          <p:cNvSpPr>
            <a:spLocks noGrp="1"/>
          </p:cNvSpPr>
          <p:nvPr>
            <p:ph type="title"/>
          </p:nvPr>
        </p:nvSpPr>
        <p:spPr/>
        <p:txBody>
          <a:bodyPr/>
          <a:lstStyle/>
          <a:p>
            <a:r>
              <a:rPr lang="en-CA" dirty="0"/>
              <a:t>Computers in classroom</a:t>
            </a:r>
          </a:p>
        </p:txBody>
      </p:sp>
      <p:sp>
        <p:nvSpPr>
          <p:cNvPr id="3" name="Content Placeholder 2">
            <a:extLst>
              <a:ext uri="{FF2B5EF4-FFF2-40B4-BE49-F238E27FC236}">
                <a16:creationId xmlns:a16="http://schemas.microsoft.com/office/drawing/2014/main" id="{924863EB-56F6-4ECA-8A8C-44114E9A6761}"/>
              </a:ext>
            </a:extLst>
          </p:cNvPr>
          <p:cNvSpPr>
            <a:spLocks noGrp="1"/>
          </p:cNvSpPr>
          <p:nvPr>
            <p:ph idx="1"/>
          </p:nvPr>
        </p:nvSpPr>
        <p:spPr/>
        <p:txBody>
          <a:bodyPr/>
          <a:lstStyle/>
          <a:p>
            <a:r>
              <a:rPr lang="en-CA" dirty="0"/>
              <a:t>Bring your personal computer to the classroom</a:t>
            </a:r>
          </a:p>
          <a:p>
            <a:r>
              <a:rPr lang="en-CA" dirty="0"/>
              <a:t>Make sure that you have internet connectivity</a:t>
            </a:r>
          </a:p>
          <a:p>
            <a:r>
              <a:rPr lang="en-CA" dirty="0"/>
              <a:t>No computer? No problem</a:t>
            </a:r>
          </a:p>
        </p:txBody>
      </p:sp>
    </p:spTree>
    <p:extLst>
      <p:ext uri="{BB962C8B-B14F-4D97-AF65-F5344CB8AC3E}">
        <p14:creationId xmlns:p14="http://schemas.microsoft.com/office/powerpoint/2010/main" val="106145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t>Suggested Readings</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CA" dirty="0"/>
              <a:t>Flipped classrooms</a:t>
            </a:r>
          </a:p>
          <a:p>
            <a:pPr marL="0" indent="0">
              <a:buNone/>
            </a:pPr>
            <a:r>
              <a:rPr lang="en-CA" dirty="0">
                <a:hlinkClick r:id="rId2"/>
              </a:rPr>
              <a:t>https://en.wikipedia.org/wiki/Flipped_classroom</a:t>
            </a:r>
            <a:endParaRPr lang="en-CA" dirty="0"/>
          </a:p>
          <a:p>
            <a:endParaRPr lang="en-CA" dirty="0"/>
          </a:p>
          <a:p>
            <a:r>
              <a:rPr lang="en-CA" dirty="0"/>
              <a:t>Literate programming</a:t>
            </a:r>
          </a:p>
          <a:p>
            <a:pPr marL="0" indent="0">
              <a:buNone/>
            </a:pPr>
            <a:r>
              <a:rPr lang="en-CA" dirty="0">
                <a:hlinkClick r:id="rId3"/>
              </a:rPr>
              <a:t>https://en.wikipedia.org/wiki/Literate_programming</a:t>
            </a:r>
            <a:endParaRPr lang="en-CA" dirty="0"/>
          </a:p>
          <a:p>
            <a:endParaRPr lang="en-CA" dirty="0"/>
          </a:p>
          <a:p>
            <a:r>
              <a:rPr lang="en-CA" dirty="0"/>
              <a:t>The R Project for Statistical Computing</a:t>
            </a:r>
          </a:p>
          <a:p>
            <a:pPr marL="0" indent="0">
              <a:buNone/>
            </a:pPr>
            <a:r>
              <a:rPr lang="en-CA" dirty="0">
                <a:hlinkClick r:id="rId4"/>
              </a:rPr>
              <a:t>https://en.wikipedia.org/wiki/R_(programming_language)</a:t>
            </a:r>
            <a:endParaRPr lang="en-CA" dirty="0"/>
          </a:p>
        </p:txBody>
      </p:sp>
    </p:spTree>
    <p:extLst>
      <p:ext uri="{BB962C8B-B14F-4D97-AF65-F5344CB8AC3E}">
        <p14:creationId xmlns:p14="http://schemas.microsoft.com/office/powerpoint/2010/main" val="411892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spatial statistics</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09855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0" y="1981200"/>
            <a:ext cx="6781800" cy="457200"/>
          </a:xfrm>
        </p:spPr>
        <p:txBody>
          <a:bodyPr>
            <a:normAutofit fontScale="90000"/>
          </a:bodyPr>
          <a:lstStyle/>
          <a:p>
            <a:pPr algn="ctr"/>
            <a:r>
              <a:rPr lang="en-US" sz="4000" dirty="0">
                <a:latin typeface="Calibri" pitchFamily="34" charset="0"/>
              </a:rPr>
              <a:t>THE GIS LABS: BSB 331 &amp; 332</a:t>
            </a:r>
            <a:endParaRPr lang="en-CA" sz="4000" dirty="0">
              <a:latin typeface="Calibri" pitchFamily="34" charset="0"/>
            </a:endParaRPr>
          </a:p>
        </p:txBody>
      </p:sp>
      <p:pic>
        <p:nvPicPr>
          <p:cNvPr id="9" name="Picture 8" descr="Image result for arcgis pro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1010" y="4465002"/>
            <a:ext cx="1038225" cy="1052195"/>
          </a:xfrm>
          <a:prstGeom prst="rect">
            <a:avLst/>
          </a:prstGeom>
          <a:noFill/>
          <a:ln>
            <a:noFill/>
          </a:ln>
        </p:spPr>
      </p:pic>
      <p:pic>
        <p:nvPicPr>
          <p:cNvPr id="10" name="Picture 9" descr="R"/>
          <p:cNvPicPr/>
          <p:nvPr/>
        </p:nvPicPr>
        <p:blipFill>
          <a:blip r:embed="rId3">
            <a:extLst>
              <a:ext uri="{28A0092B-C50C-407E-A947-70E740481C1C}">
                <a14:useLocalDpi xmlns:a14="http://schemas.microsoft.com/office/drawing/2010/main" val="0"/>
              </a:ext>
            </a:extLst>
          </a:blip>
          <a:srcRect/>
          <a:stretch>
            <a:fillRect/>
          </a:stretch>
        </p:blipFill>
        <p:spPr bwMode="auto">
          <a:xfrm>
            <a:off x="1553308" y="2146374"/>
            <a:ext cx="990600" cy="767715"/>
          </a:xfrm>
          <a:prstGeom prst="rect">
            <a:avLst/>
          </a:prstGeom>
          <a:noFill/>
          <a:ln>
            <a:noFill/>
          </a:ln>
        </p:spPr>
      </p:pic>
      <p:pic>
        <p:nvPicPr>
          <p:cNvPr id="11" name="Picture 10" descr="Image result for geoda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4498" y="4593272"/>
            <a:ext cx="923925" cy="923925"/>
          </a:xfrm>
          <a:prstGeom prst="rect">
            <a:avLst/>
          </a:prstGeom>
          <a:noFill/>
          <a:ln>
            <a:no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3484" y="3620124"/>
            <a:ext cx="1750886" cy="276041"/>
          </a:xfrm>
          <a:prstGeom prst="rect">
            <a:avLst/>
          </a:prstGeom>
        </p:spPr>
      </p:pic>
    </p:spTree>
    <p:extLst>
      <p:ext uri="{BB962C8B-B14F-4D97-AF65-F5344CB8AC3E}">
        <p14:creationId xmlns:p14="http://schemas.microsoft.com/office/powerpoint/2010/main" val="384701574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latin typeface="Toronto Subway"/>
              </a:rPr>
              <a:t>About the Lab &amp; GIS @ Mac</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CA" dirty="0">
                <a:latin typeface="Toronto Subway"/>
              </a:rPr>
              <a:t>One of 12 Centres of Excellence for GIS across Canada </a:t>
            </a:r>
          </a:p>
          <a:p>
            <a:pPr lvl="1"/>
            <a:r>
              <a:rPr lang="en-CA" dirty="0">
                <a:latin typeface="Toronto Subway"/>
              </a:rPr>
              <a:t>Opportunities for student recognition (Awards, Scholarships)</a:t>
            </a:r>
          </a:p>
          <a:p>
            <a:pPr lvl="2"/>
            <a:r>
              <a:rPr lang="en-CA" dirty="0">
                <a:latin typeface="Toronto Subway"/>
                <a:hlinkClick r:id="rId2"/>
              </a:rPr>
              <a:t>Esri Canada Higher Education Scholarship in GIS</a:t>
            </a:r>
            <a:r>
              <a:rPr lang="en-CA" dirty="0">
                <a:latin typeface="Toronto Subway"/>
              </a:rPr>
              <a:t> (Deadline March 20)</a:t>
            </a:r>
          </a:p>
          <a:p>
            <a:pPr lvl="2"/>
            <a:r>
              <a:rPr lang="en-CA" dirty="0">
                <a:latin typeface="Toronto Subway"/>
                <a:hlinkClick r:id="rId3"/>
              </a:rPr>
              <a:t>Esri Canada Young Scholar Award </a:t>
            </a:r>
            <a:r>
              <a:rPr lang="en-CA" dirty="0">
                <a:latin typeface="Toronto Subway"/>
              </a:rPr>
              <a:t>(Deadline February 28)</a:t>
            </a:r>
            <a:endParaRPr lang="en-CA" dirty="0">
              <a:latin typeface="Toronto Subway"/>
              <a:hlinkClick r:id="rId3"/>
            </a:endParaRPr>
          </a:p>
          <a:p>
            <a:pPr lvl="1"/>
            <a:r>
              <a:rPr lang="en-CA" dirty="0">
                <a:latin typeface="Toronto Subway"/>
              </a:rPr>
              <a:t>App Challenge 2020 and other competitions</a:t>
            </a:r>
          </a:p>
          <a:p>
            <a:pPr lvl="2"/>
            <a:r>
              <a:rPr lang="en-CA" dirty="0">
                <a:latin typeface="Toronto Subway"/>
                <a:hlinkClick r:id="rId4"/>
              </a:rPr>
              <a:t>https://www.science.mcmaster.ca/geo/gis/esri-canada-centre-of-excellence.html</a:t>
            </a:r>
            <a:endParaRPr lang="en-CA" dirty="0">
              <a:latin typeface="Toronto Subway"/>
            </a:endParaRPr>
          </a:p>
          <a:p>
            <a:pPr lvl="1"/>
            <a:r>
              <a:rPr lang="en-CA" dirty="0">
                <a:latin typeface="Toronto Subway"/>
              </a:rPr>
              <a:t>Networking opportunities at User Conferences</a:t>
            </a:r>
          </a:p>
          <a:p>
            <a:pPr lvl="2"/>
            <a:r>
              <a:rPr lang="en-CA" dirty="0">
                <a:latin typeface="Toronto Subway"/>
                <a:hlinkClick r:id="rId3"/>
              </a:rPr>
              <a:t>GIS In Education and Research Conference </a:t>
            </a:r>
            <a:r>
              <a:rPr lang="en-CA" dirty="0">
                <a:latin typeface="Toronto Subway"/>
              </a:rPr>
              <a:t>(March 4,5 at UofT)</a:t>
            </a:r>
            <a:endParaRPr lang="en-CA" dirty="0">
              <a:latin typeface="Toronto Subway"/>
              <a:hlinkClick r:id="rId3"/>
            </a:endParaRPr>
          </a:p>
          <a:p>
            <a:endParaRPr lang="en-CA" dirty="0">
              <a:latin typeface="Toronto Subway"/>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8152" y="681037"/>
            <a:ext cx="4082827" cy="643690"/>
          </a:xfrm>
          <a:prstGeom prst="rect">
            <a:avLst/>
          </a:prstGeom>
        </p:spPr>
      </p:pic>
    </p:spTree>
    <p:extLst>
      <p:ext uri="{BB962C8B-B14F-4D97-AF65-F5344CB8AC3E}">
        <p14:creationId xmlns:p14="http://schemas.microsoft.com/office/powerpoint/2010/main" val="33634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latin typeface="Toronto Subway"/>
              </a:rPr>
              <a:t>About the Lab</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US" dirty="0">
                <a:latin typeface="Toronto Subway"/>
              </a:rPr>
              <a:t>Updated GIS Lab information can be found on the GIS Bulletin Board outside the labs</a:t>
            </a:r>
          </a:p>
          <a:p>
            <a:pPr lvl="1"/>
            <a:r>
              <a:rPr lang="en-US" dirty="0">
                <a:latin typeface="Toronto Subway"/>
              </a:rPr>
              <a:t>Up-to-date information about the Labs</a:t>
            </a:r>
          </a:p>
          <a:p>
            <a:pPr lvl="1"/>
            <a:r>
              <a:rPr lang="en-US" dirty="0">
                <a:latin typeface="Toronto Subway"/>
              </a:rPr>
              <a:t>GIS in the News</a:t>
            </a:r>
          </a:p>
          <a:p>
            <a:pPr lvl="1"/>
            <a:r>
              <a:rPr lang="en-US" dirty="0">
                <a:latin typeface="Toronto Subway"/>
              </a:rPr>
              <a:t>Program information</a:t>
            </a:r>
          </a:p>
          <a:p>
            <a:pPr lvl="1"/>
            <a:r>
              <a:rPr lang="en-US" dirty="0">
                <a:latin typeface="Toronto Subway"/>
              </a:rPr>
              <a:t>Employment Opportunities</a:t>
            </a:r>
            <a:r>
              <a:rPr lang="en-CA" dirty="0">
                <a:latin typeface="Toronto Subway"/>
              </a:rPr>
              <a:t> (including internships, Coops </a:t>
            </a:r>
            <a:r>
              <a:rPr lang="en-CA" dirty="0" err="1">
                <a:latin typeface="Toronto Subway"/>
              </a:rPr>
              <a:t>etc</a:t>
            </a:r>
            <a:r>
              <a:rPr lang="en-CA" dirty="0">
                <a:latin typeface="Toronto Subway"/>
              </a:rPr>
              <a:t>)</a:t>
            </a:r>
          </a:p>
          <a:p>
            <a:endParaRPr lang="en-CA" dirty="0">
              <a:latin typeface="Calibri" panose="020F0502020204030204" pitchFamily="34" charset="0"/>
            </a:endParaRPr>
          </a:p>
        </p:txBody>
      </p:sp>
    </p:spTree>
    <p:extLst>
      <p:ext uri="{BB962C8B-B14F-4D97-AF65-F5344CB8AC3E}">
        <p14:creationId xmlns:p14="http://schemas.microsoft.com/office/powerpoint/2010/main" val="179143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the Lab</a:t>
            </a:r>
          </a:p>
        </p:txBody>
      </p:sp>
      <p:sp>
        <p:nvSpPr>
          <p:cNvPr id="3" name="Content Placeholder 2"/>
          <p:cNvSpPr>
            <a:spLocks noGrp="1"/>
          </p:cNvSpPr>
          <p:nvPr>
            <p:ph idx="1"/>
          </p:nvPr>
        </p:nvSpPr>
        <p:spPr/>
        <p:txBody>
          <a:bodyPr/>
          <a:lstStyle/>
          <a:p>
            <a:r>
              <a:rPr lang="en-CA" dirty="0"/>
              <a:t>Current Hardware Environment</a:t>
            </a:r>
          </a:p>
          <a:p>
            <a:pPr lvl="1"/>
            <a:r>
              <a:rPr lang="en-CA" dirty="0"/>
              <a:t>Windows 2012 R2 Server</a:t>
            </a:r>
          </a:p>
          <a:p>
            <a:pPr lvl="1"/>
            <a:r>
              <a:rPr lang="en-CA" dirty="0"/>
              <a:t>52 Windows 10 x64 Clients</a:t>
            </a:r>
          </a:p>
          <a:p>
            <a:pPr lvl="1"/>
            <a:endParaRPr lang="en-CA" dirty="0"/>
          </a:p>
          <a:p>
            <a:r>
              <a:rPr lang="en-CA" dirty="0"/>
              <a:t>Primary Software used this term</a:t>
            </a:r>
          </a:p>
          <a:p>
            <a:pPr lvl="1"/>
            <a:r>
              <a:rPr lang="en-CA" dirty="0"/>
              <a:t>ArcGIS Pro 2.4.3</a:t>
            </a:r>
          </a:p>
          <a:p>
            <a:pPr lvl="1"/>
            <a:r>
              <a:rPr lang="en-CA" dirty="0"/>
              <a:t>R and R Studio</a:t>
            </a:r>
          </a:p>
          <a:p>
            <a:pPr lvl="1"/>
            <a:r>
              <a:rPr lang="en-CA" dirty="0"/>
              <a:t>GeoDa</a:t>
            </a:r>
          </a:p>
        </p:txBody>
      </p:sp>
    </p:spTree>
    <p:extLst>
      <p:ext uri="{BB962C8B-B14F-4D97-AF65-F5344CB8AC3E}">
        <p14:creationId xmlns:p14="http://schemas.microsoft.com/office/powerpoint/2010/main" val="179642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Software and Ownership Policies</a:t>
            </a:r>
          </a:p>
        </p:txBody>
      </p:sp>
      <p:sp>
        <p:nvSpPr>
          <p:cNvPr id="3" name="Content Placeholder 2"/>
          <p:cNvSpPr>
            <a:spLocks noGrp="1"/>
          </p:cNvSpPr>
          <p:nvPr>
            <p:ph idx="1"/>
          </p:nvPr>
        </p:nvSpPr>
        <p:spPr/>
        <p:txBody>
          <a:bodyPr/>
          <a:lstStyle/>
          <a:p>
            <a:r>
              <a:rPr lang="en-CA" dirty="0"/>
              <a:t>Academic Site License for ArcGIS Pro</a:t>
            </a:r>
          </a:p>
          <a:p>
            <a:pPr lvl="1"/>
            <a:r>
              <a:rPr lang="en-US" dirty="0">
                <a:latin typeface="Toronto Subway" panose="020B0502020203020304"/>
              </a:rPr>
              <a:t>You retain rights to your original work, but once course is done you have no rights to access the software in the GIS Lab, you must obtain additional permissions, or you can use the Map Library, OR</a:t>
            </a:r>
          </a:p>
          <a:p>
            <a:pPr lvl="1"/>
            <a:r>
              <a:rPr lang="en-US" dirty="0">
                <a:latin typeface="Toronto Subway" panose="020B0502020203020304"/>
              </a:rPr>
              <a:t>Can obtain a student version of ArcGIS (good for 1 year from activation date)</a:t>
            </a:r>
          </a:p>
          <a:p>
            <a:pPr lvl="2"/>
            <a:r>
              <a:rPr lang="en-US" dirty="0">
                <a:latin typeface="Toronto Subway" panose="020B0502020203020304"/>
              </a:rPr>
              <a:t>If interested, please download form from Avenue, fill it out and bring to Pat in BSB 331A</a:t>
            </a:r>
          </a:p>
          <a:p>
            <a:endParaRPr lang="en-CA" dirty="0">
              <a:latin typeface="Toronto Subway" panose="020B0502020203020304"/>
            </a:endParaRPr>
          </a:p>
        </p:txBody>
      </p:sp>
    </p:spTree>
    <p:extLst>
      <p:ext uri="{BB962C8B-B14F-4D97-AF65-F5344CB8AC3E}">
        <p14:creationId xmlns:p14="http://schemas.microsoft.com/office/powerpoint/2010/main" val="209582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(1)</a:t>
            </a:r>
          </a:p>
        </p:txBody>
      </p:sp>
      <p:pic>
        <p:nvPicPr>
          <p:cNvPr id="4" name="Picture 2" descr="nofoodsign"/>
          <p:cNvPicPr>
            <a:picLocks noChangeAspect="1" noChangeArrowheads="1"/>
          </p:cNvPicPr>
          <p:nvPr/>
        </p:nvPicPr>
        <p:blipFill>
          <a:blip r:embed="rId2" cstate="print"/>
          <a:srcRect b="21538"/>
          <a:stretch>
            <a:fillRect/>
          </a:stretch>
        </p:blipFill>
        <p:spPr bwMode="auto">
          <a:xfrm>
            <a:off x="3929185" y="1746739"/>
            <a:ext cx="4111625" cy="3886200"/>
          </a:xfrm>
          <a:prstGeom prst="rect">
            <a:avLst/>
          </a:prstGeom>
          <a:noFill/>
          <a:ln w="9525">
            <a:noFill/>
            <a:miter lim="800000"/>
            <a:headEnd/>
            <a:tailEnd/>
          </a:ln>
        </p:spPr>
      </p:pic>
    </p:spTree>
    <p:extLst>
      <p:ext uri="{BB962C8B-B14F-4D97-AF65-F5344CB8AC3E}">
        <p14:creationId xmlns:p14="http://schemas.microsoft.com/office/powerpoint/2010/main" val="109511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(2)</a:t>
            </a:r>
          </a:p>
        </p:txBody>
      </p:sp>
      <p:sp>
        <p:nvSpPr>
          <p:cNvPr id="3" name="Content Placeholder 2"/>
          <p:cNvSpPr>
            <a:spLocks noGrp="1"/>
          </p:cNvSpPr>
          <p:nvPr>
            <p:ph idx="1"/>
          </p:nvPr>
        </p:nvSpPr>
        <p:spPr/>
        <p:txBody>
          <a:bodyPr/>
          <a:lstStyle/>
          <a:p>
            <a:r>
              <a:rPr lang="en-US" dirty="0">
                <a:latin typeface="Toronto Subway" panose="020B0502020203020304"/>
              </a:rPr>
              <a:t>FOR ACADEMIC USE ONLY!</a:t>
            </a:r>
          </a:p>
          <a:p>
            <a:r>
              <a:rPr lang="en-US" dirty="0">
                <a:latin typeface="Toronto Subway" panose="020B0502020203020304"/>
              </a:rPr>
              <a:t>Primarily for: 3GI3, 3SR3, 4GA3, GEO 710, Arts &amp; Sci 3AB3</a:t>
            </a:r>
          </a:p>
          <a:p>
            <a:r>
              <a:rPr lang="en-US" dirty="0">
                <a:latin typeface="Toronto Subway" panose="020B0502020203020304"/>
              </a:rPr>
              <a:t>User Accounts are your own, please don’t share them</a:t>
            </a:r>
          </a:p>
          <a:p>
            <a:r>
              <a:rPr lang="en-US" dirty="0">
                <a:latin typeface="Toronto Subway" panose="020B0502020203020304"/>
              </a:rPr>
              <a:t>Disk Storage is not provided, please use a USB drive</a:t>
            </a:r>
          </a:p>
          <a:p>
            <a:r>
              <a:rPr lang="en-US" dirty="0">
                <a:latin typeface="Toronto Subway" panose="020B0502020203020304"/>
              </a:rPr>
              <a:t>Please be aware that PCs in the labs may need to be re-formatted from time-to-time.</a:t>
            </a:r>
            <a:endParaRPr lang="en-CA" dirty="0"/>
          </a:p>
        </p:txBody>
      </p:sp>
    </p:spTree>
    <p:extLst>
      <p:ext uri="{BB962C8B-B14F-4D97-AF65-F5344CB8AC3E}">
        <p14:creationId xmlns:p14="http://schemas.microsoft.com/office/powerpoint/2010/main" val="156773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(3)</a:t>
            </a:r>
          </a:p>
        </p:txBody>
      </p:sp>
      <p:sp>
        <p:nvSpPr>
          <p:cNvPr id="3" name="Content Placeholder 2"/>
          <p:cNvSpPr>
            <a:spLocks noGrp="1"/>
          </p:cNvSpPr>
          <p:nvPr>
            <p:ph idx="1"/>
          </p:nvPr>
        </p:nvSpPr>
        <p:spPr/>
        <p:txBody>
          <a:bodyPr/>
          <a:lstStyle/>
          <a:p>
            <a:r>
              <a:rPr lang="en-US" dirty="0">
                <a:latin typeface="Toronto Subway" panose="020B0502020203020304"/>
              </a:rPr>
              <a:t>Reporting bugs with software/hardware</a:t>
            </a:r>
          </a:p>
          <a:p>
            <a:pPr lvl="1"/>
            <a:r>
              <a:rPr lang="en-US" dirty="0">
                <a:latin typeface="Toronto Subway" panose="020B0502020203020304"/>
              </a:rPr>
              <a:t>Please email any issues to Patrick DeLuca</a:t>
            </a:r>
          </a:p>
          <a:p>
            <a:pPr lvl="1">
              <a:buNone/>
            </a:pPr>
            <a:r>
              <a:rPr lang="en-US" dirty="0">
                <a:latin typeface="Toronto Subway" panose="020B0502020203020304"/>
              </a:rPr>
              <a:t>	delucapf@mcmaster.ca</a:t>
            </a:r>
          </a:p>
          <a:p>
            <a:r>
              <a:rPr lang="en-US" dirty="0">
                <a:latin typeface="Toronto Subway" panose="020B0502020203020304"/>
              </a:rPr>
              <a:t>Student access is available as long as the building is open. </a:t>
            </a:r>
          </a:p>
          <a:p>
            <a:r>
              <a:rPr lang="en-US" dirty="0">
                <a:latin typeface="Toronto Subway" panose="020B0502020203020304"/>
              </a:rPr>
              <a:t>Login ID/Password</a:t>
            </a:r>
          </a:p>
          <a:p>
            <a:r>
              <a:rPr lang="en-US" dirty="0">
                <a:latin typeface="Toronto Subway" panose="020B0502020203020304"/>
              </a:rPr>
              <a:t>Change password immediately upon first logon</a:t>
            </a:r>
          </a:p>
          <a:p>
            <a:r>
              <a:rPr lang="en-US" dirty="0">
                <a:latin typeface="Toronto Subway" panose="020B0502020203020304"/>
              </a:rPr>
              <a:t>Room maintenance</a:t>
            </a:r>
          </a:p>
          <a:p>
            <a:pPr lvl="1"/>
            <a:r>
              <a:rPr lang="en-US" dirty="0">
                <a:latin typeface="Toronto Subway" panose="020B0502020203020304"/>
              </a:rPr>
              <a:t>Please keep the lab clean, remember you are on camera!</a:t>
            </a:r>
          </a:p>
          <a:p>
            <a:endParaRPr lang="en-CA" dirty="0">
              <a:latin typeface="Toronto Subway" panose="020B0502020203020304"/>
            </a:endParaRPr>
          </a:p>
        </p:txBody>
      </p:sp>
    </p:spTree>
    <p:extLst>
      <p:ext uri="{BB962C8B-B14F-4D97-AF65-F5344CB8AC3E}">
        <p14:creationId xmlns:p14="http://schemas.microsoft.com/office/powerpoint/2010/main" val="78194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Schedule</a:t>
            </a:r>
          </a:p>
        </p:txBody>
      </p:sp>
      <p:pic>
        <p:nvPicPr>
          <p:cNvPr id="5" name="Picture 4">
            <a:extLst>
              <a:ext uri="{FF2B5EF4-FFF2-40B4-BE49-F238E27FC236}">
                <a16:creationId xmlns:a16="http://schemas.microsoft.com/office/drawing/2014/main" id="{4CF8B3CC-0774-4BAE-80D6-AC01CC5CF345}"/>
              </a:ext>
            </a:extLst>
          </p:cNvPr>
          <p:cNvPicPr>
            <a:picLocks noChangeAspect="1"/>
          </p:cNvPicPr>
          <p:nvPr/>
        </p:nvPicPr>
        <p:blipFill rotWithShape="1">
          <a:blip r:embed="rId2"/>
          <a:srcRect l="3813" t="57903" r="73485" b="10308"/>
          <a:stretch/>
        </p:blipFill>
        <p:spPr>
          <a:xfrm>
            <a:off x="1434682" y="1573033"/>
            <a:ext cx="9324926" cy="4080344"/>
          </a:xfrm>
          <a:prstGeom prst="rect">
            <a:avLst/>
          </a:prstGeom>
        </p:spPr>
      </p:pic>
    </p:spTree>
    <p:extLst>
      <p:ext uri="{BB962C8B-B14F-4D97-AF65-F5344CB8AC3E}">
        <p14:creationId xmlns:p14="http://schemas.microsoft.com/office/powerpoint/2010/main" val="358387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Pat’s Office Hours</a:t>
            </a:r>
          </a:p>
        </p:txBody>
      </p:sp>
      <p:pic>
        <p:nvPicPr>
          <p:cNvPr id="5" name="Picture 4">
            <a:extLst>
              <a:ext uri="{FF2B5EF4-FFF2-40B4-BE49-F238E27FC236}">
                <a16:creationId xmlns:a16="http://schemas.microsoft.com/office/drawing/2014/main" id="{0ABB7B84-31AE-4020-955A-C91DD6730B94}"/>
              </a:ext>
            </a:extLst>
          </p:cNvPr>
          <p:cNvPicPr>
            <a:picLocks noChangeAspect="1"/>
          </p:cNvPicPr>
          <p:nvPr/>
        </p:nvPicPr>
        <p:blipFill rotWithShape="1">
          <a:blip r:embed="rId2"/>
          <a:srcRect l="51693" t="44557" r="28993" b="27923"/>
          <a:stretch/>
        </p:blipFill>
        <p:spPr>
          <a:xfrm>
            <a:off x="1420257" y="1582308"/>
            <a:ext cx="9321278" cy="4150581"/>
          </a:xfrm>
          <a:prstGeom prst="rect">
            <a:avLst/>
          </a:prstGeom>
        </p:spPr>
      </p:pic>
    </p:spTree>
    <p:extLst>
      <p:ext uri="{BB962C8B-B14F-4D97-AF65-F5344CB8AC3E}">
        <p14:creationId xmlns:p14="http://schemas.microsoft.com/office/powerpoint/2010/main" val="373655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Applications of spatial statistics</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Geosciences </a:t>
            </a:r>
          </a:p>
          <a:p>
            <a:r>
              <a:rPr lang="en-CA" dirty="0"/>
              <a:t>Ecology</a:t>
            </a:r>
          </a:p>
          <a:p>
            <a:r>
              <a:rPr lang="en-CA" dirty="0"/>
              <a:t>Economics</a:t>
            </a:r>
          </a:p>
          <a:p>
            <a:r>
              <a:rPr lang="en-CA" dirty="0"/>
              <a:t>Business intelligence</a:t>
            </a:r>
          </a:p>
          <a:p>
            <a:r>
              <a:rPr lang="en-CA" dirty="0"/>
              <a:t>Policy analysis</a:t>
            </a:r>
          </a:p>
          <a:p>
            <a:r>
              <a:rPr lang="en-CA" dirty="0"/>
              <a:t>Transportation planning</a:t>
            </a:r>
          </a:p>
          <a:p>
            <a:r>
              <a:rPr lang="en-CA" dirty="0"/>
              <a:t>Etc.</a:t>
            </a:r>
          </a:p>
        </p:txBody>
      </p:sp>
    </p:spTree>
    <p:extLst>
      <p:ext uri="{BB962C8B-B14F-4D97-AF65-F5344CB8AC3E}">
        <p14:creationId xmlns:p14="http://schemas.microsoft.com/office/powerpoint/2010/main" val="18667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Applied spatial statistics @ Mac</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Complement to GIS suite of courses</a:t>
            </a:r>
          </a:p>
          <a:p>
            <a:r>
              <a:rPr lang="en-CA" dirty="0"/>
              <a:t>Follow up to GEOG 3MB3: Emphasis on spatial data and effects</a:t>
            </a:r>
          </a:p>
        </p:txBody>
      </p:sp>
    </p:spTree>
    <p:extLst>
      <p:ext uri="{BB962C8B-B14F-4D97-AF65-F5344CB8AC3E}">
        <p14:creationId xmlns:p14="http://schemas.microsoft.com/office/powerpoint/2010/main" val="305356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Applied spatial statistics @ Mac</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Instructors</a:t>
            </a:r>
          </a:p>
          <a:p>
            <a:pPr lvl="1"/>
            <a:r>
              <a:rPr lang="en-CA" dirty="0"/>
              <a:t>Antonio </a:t>
            </a:r>
            <a:r>
              <a:rPr lang="en-CA" dirty="0" err="1"/>
              <a:t>Páez</a:t>
            </a:r>
            <a:r>
              <a:rPr lang="en-CA" dirty="0"/>
              <a:t> </a:t>
            </a:r>
          </a:p>
          <a:p>
            <a:pPr lvl="1"/>
            <a:r>
              <a:rPr lang="en-CA" dirty="0"/>
              <a:t>Patrick De Luca</a:t>
            </a:r>
          </a:p>
          <a:p>
            <a:r>
              <a:rPr lang="en-CA" dirty="0"/>
              <a:t>Style of course</a:t>
            </a:r>
          </a:p>
          <a:p>
            <a:pPr lvl="1"/>
            <a:r>
              <a:rPr lang="en-CA" dirty="0"/>
              <a:t>Flipped classroom</a:t>
            </a:r>
          </a:p>
          <a:p>
            <a:pPr lvl="1"/>
            <a:r>
              <a:rPr lang="en-CA" dirty="0"/>
              <a:t>Literate programming</a:t>
            </a:r>
          </a:p>
        </p:txBody>
      </p:sp>
    </p:spTree>
    <p:extLst>
      <p:ext uri="{BB962C8B-B14F-4D97-AF65-F5344CB8AC3E}">
        <p14:creationId xmlns:p14="http://schemas.microsoft.com/office/powerpoint/2010/main" val="73037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a:t>
            </a:r>
            <a:br>
              <a:rPr lang="en-CA" dirty="0"/>
            </a:br>
            <a:r>
              <a:rPr lang="en-CA" dirty="0"/>
              <a:t>a flipped classroom</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24532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classroom</a:t>
            </a:r>
          </a:p>
        </p:txBody>
      </p:sp>
      <p:sp>
        <p:nvSpPr>
          <p:cNvPr id="4" name="Rectangle: Rounded Corners 3">
            <a:extLst>
              <a:ext uri="{FF2B5EF4-FFF2-40B4-BE49-F238E27FC236}">
                <a16:creationId xmlns:a16="http://schemas.microsoft.com/office/drawing/2014/main" id="{F6565F5E-B1D7-4D1F-8C26-AB5D6022171D}"/>
              </a:ext>
            </a:extLst>
          </p:cNvPr>
          <p:cNvSpPr/>
          <p:nvPr/>
        </p:nvSpPr>
        <p:spPr>
          <a:xfrm>
            <a:off x="3844575" y="3207999"/>
            <a:ext cx="480291" cy="849746"/>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Oval 4">
            <a:extLst>
              <a:ext uri="{FF2B5EF4-FFF2-40B4-BE49-F238E27FC236}">
                <a16:creationId xmlns:a16="http://schemas.microsoft.com/office/drawing/2014/main" id="{0EF83C56-4EF7-413E-B71A-7EA5BB21579D}"/>
              </a:ext>
            </a:extLst>
          </p:cNvPr>
          <p:cNvSpPr/>
          <p:nvPr/>
        </p:nvSpPr>
        <p:spPr>
          <a:xfrm>
            <a:off x="4930750" y="2350748"/>
            <a:ext cx="1154546" cy="2290620"/>
          </a:xfrm>
          <a:prstGeom prst="wedgeEllipseCallout">
            <a:avLst>
              <a:gd name="adj1" fmla="val -77558"/>
              <a:gd name="adj2" fmla="val -2505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Yak, yak, yak,</a:t>
            </a:r>
          </a:p>
          <a:p>
            <a:pPr algn="ctr"/>
            <a:r>
              <a:rPr lang="en-CA" dirty="0"/>
              <a:t>yak,</a:t>
            </a:r>
          </a:p>
          <a:p>
            <a:pPr algn="ctr"/>
            <a:r>
              <a:rPr lang="en-CA" dirty="0"/>
              <a:t>yak,</a:t>
            </a:r>
          </a:p>
          <a:p>
            <a:pPr algn="ctr"/>
            <a:r>
              <a:rPr lang="en-CA" dirty="0"/>
              <a:t>yak…</a:t>
            </a:r>
          </a:p>
        </p:txBody>
      </p:sp>
      <p:sp>
        <p:nvSpPr>
          <p:cNvPr id="10" name="Rectangle 9">
            <a:extLst>
              <a:ext uri="{FF2B5EF4-FFF2-40B4-BE49-F238E27FC236}">
                <a16:creationId xmlns:a16="http://schemas.microsoft.com/office/drawing/2014/main" id="{D8E48B73-46B5-4285-BA6F-DE1C3483AE31}"/>
              </a:ext>
            </a:extLst>
          </p:cNvPr>
          <p:cNvSpPr/>
          <p:nvPr/>
        </p:nvSpPr>
        <p:spPr>
          <a:xfrm>
            <a:off x="838200" y="2212204"/>
            <a:ext cx="2493818" cy="123767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0E9C2A02-2BE8-465E-A909-DBF33E5E16BB}"/>
              </a:ext>
            </a:extLst>
          </p:cNvPr>
          <p:cNvCxnSpPr/>
          <p:nvPr/>
        </p:nvCxnSpPr>
        <p:spPr>
          <a:xfrm>
            <a:off x="810491" y="3625367"/>
            <a:ext cx="25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CEBF29-705B-4BBD-A819-85D4500562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869" y="2304856"/>
            <a:ext cx="1262986" cy="1061603"/>
          </a:xfrm>
          <a:prstGeom prst="rect">
            <a:avLst/>
          </a:prstGeom>
        </p:spPr>
      </p:pic>
      <p:sp>
        <p:nvSpPr>
          <p:cNvPr id="15" name="TextBox 14">
            <a:extLst>
              <a:ext uri="{FF2B5EF4-FFF2-40B4-BE49-F238E27FC236}">
                <a16:creationId xmlns:a16="http://schemas.microsoft.com/office/drawing/2014/main" id="{CD12B57C-9513-4EFD-A29A-5258298EFC28}"/>
              </a:ext>
            </a:extLst>
          </p:cNvPr>
          <p:cNvSpPr txBox="1"/>
          <p:nvPr/>
        </p:nvSpPr>
        <p:spPr>
          <a:xfrm>
            <a:off x="2302077" y="2461708"/>
            <a:ext cx="881395" cy="369332"/>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Y = </a:t>
            </a:r>
            <a:r>
              <a:rPr lang="en-CA" dirty="0" err="1">
                <a:latin typeface="Times New Roman" panose="02020603050405020304" pitchFamily="18" charset="0"/>
                <a:cs typeface="Times New Roman" panose="02020603050405020304" pitchFamily="18" charset="0"/>
              </a:rPr>
              <a:t>X</a:t>
            </a:r>
            <a:r>
              <a:rPr lang="en-CA" dirty="0" err="1">
                <a:latin typeface="Symbol" panose="05050102010706020507" pitchFamily="18" charset="2"/>
              </a:rPr>
              <a:t>b</a:t>
            </a:r>
            <a:endParaRPr lang="en-CA" dirty="0">
              <a:latin typeface="Symbol" panose="05050102010706020507" pitchFamily="18" charset="2"/>
            </a:endParaRPr>
          </a:p>
        </p:txBody>
      </p:sp>
      <p:sp>
        <p:nvSpPr>
          <p:cNvPr id="16" name="TextBox 15">
            <a:extLst>
              <a:ext uri="{FF2B5EF4-FFF2-40B4-BE49-F238E27FC236}">
                <a16:creationId xmlns:a16="http://schemas.microsoft.com/office/drawing/2014/main" id="{5E039CBF-59EC-4E53-BB82-B650EA2B131A}"/>
              </a:ext>
            </a:extLst>
          </p:cNvPr>
          <p:cNvSpPr txBox="1"/>
          <p:nvPr/>
        </p:nvSpPr>
        <p:spPr>
          <a:xfrm>
            <a:off x="2409746" y="2838667"/>
            <a:ext cx="582211"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W</a:t>
            </a:r>
            <a:r>
              <a:rPr lang="en-CA" dirty="0">
                <a:latin typeface="Times New Roman" panose="02020603050405020304" pitchFamily="18" charset="0"/>
                <a:cs typeface="Times New Roman" panose="02020603050405020304" pitchFamily="18" charset="0"/>
              </a:rPr>
              <a:t>Y</a:t>
            </a:r>
            <a:endParaRPr lang="en-CA" dirty="0">
              <a:latin typeface="Symbol" panose="05050102010706020507" pitchFamily="18" charset="2"/>
            </a:endParaRPr>
          </a:p>
        </p:txBody>
      </p:sp>
      <p:grpSp>
        <p:nvGrpSpPr>
          <p:cNvPr id="27" name="Group 26">
            <a:extLst>
              <a:ext uri="{FF2B5EF4-FFF2-40B4-BE49-F238E27FC236}">
                <a16:creationId xmlns:a16="http://schemas.microsoft.com/office/drawing/2014/main" id="{3FB09429-0BF6-4529-884B-7C2050344493}"/>
              </a:ext>
            </a:extLst>
          </p:cNvPr>
          <p:cNvGrpSpPr/>
          <p:nvPr/>
        </p:nvGrpSpPr>
        <p:grpSpPr>
          <a:xfrm>
            <a:off x="1039091" y="3993231"/>
            <a:ext cx="364837" cy="1210544"/>
            <a:chOff x="1140690" y="4966419"/>
            <a:chExt cx="364837" cy="1210544"/>
          </a:xfrm>
        </p:grpSpPr>
        <p:sp>
          <p:nvSpPr>
            <p:cNvPr id="6" name="Rectangle: Rounded Corners 5">
              <a:extLst>
                <a:ext uri="{FF2B5EF4-FFF2-40B4-BE49-F238E27FC236}">
                  <a16:creationId xmlns:a16="http://schemas.microsoft.com/office/drawing/2014/main" id="{FBD4235A-6FB2-4A5F-8F6B-4BD43B604B10}"/>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2557C7D3-38DB-4D21-8330-8625FD930475}"/>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247DD57E-02FB-4810-A779-329572601E79}"/>
              </a:ext>
            </a:extLst>
          </p:cNvPr>
          <p:cNvGrpSpPr/>
          <p:nvPr/>
        </p:nvGrpSpPr>
        <p:grpSpPr>
          <a:xfrm>
            <a:off x="1676400" y="3997045"/>
            <a:ext cx="364837" cy="1210544"/>
            <a:chOff x="1140690" y="4966419"/>
            <a:chExt cx="364837" cy="1210544"/>
          </a:xfrm>
        </p:grpSpPr>
        <p:sp>
          <p:nvSpPr>
            <p:cNvPr id="29" name="Rectangle: Rounded Corners 28">
              <a:extLst>
                <a:ext uri="{FF2B5EF4-FFF2-40B4-BE49-F238E27FC236}">
                  <a16:creationId xmlns:a16="http://schemas.microsoft.com/office/drawing/2014/main" id="{4EF783A3-5C74-4367-88A9-1F7C7DADAFB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A3269695-B2BE-489B-8A42-22FF33FA9503}"/>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08EF9CD4-85A6-45DD-A00C-1743D7ED6EC4}"/>
              </a:ext>
            </a:extLst>
          </p:cNvPr>
          <p:cNvGrpSpPr/>
          <p:nvPr/>
        </p:nvGrpSpPr>
        <p:grpSpPr>
          <a:xfrm>
            <a:off x="2302163" y="3993231"/>
            <a:ext cx="364837" cy="1210544"/>
            <a:chOff x="1140690" y="4966419"/>
            <a:chExt cx="364837" cy="1210544"/>
          </a:xfrm>
        </p:grpSpPr>
        <p:sp>
          <p:nvSpPr>
            <p:cNvPr id="32" name="Rectangle: Rounded Corners 31">
              <a:extLst>
                <a:ext uri="{FF2B5EF4-FFF2-40B4-BE49-F238E27FC236}">
                  <a16:creationId xmlns:a16="http://schemas.microsoft.com/office/drawing/2014/main" id="{787E7F36-4B01-42F5-A92E-590C5E5459C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96E30F48-CCA8-46C2-B51A-4BB3F05EA000}"/>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81E56AE0-77FA-48A7-8974-9E27D3FD2DC0}"/>
              </a:ext>
            </a:extLst>
          </p:cNvPr>
          <p:cNvGrpSpPr/>
          <p:nvPr/>
        </p:nvGrpSpPr>
        <p:grpSpPr>
          <a:xfrm>
            <a:off x="2867891" y="3998426"/>
            <a:ext cx="364837" cy="1210544"/>
            <a:chOff x="1140690" y="4966419"/>
            <a:chExt cx="364837" cy="1210544"/>
          </a:xfrm>
        </p:grpSpPr>
        <p:sp>
          <p:nvSpPr>
            <p:cNvPr id="35" name="Rectangle: Rounded Corners 34">
              <a:extLst>
                <a:ext uri="{FF2B5EF4-FFF2-40B4-BE49-F238E27FC236}">
                  <a16:creationId xmlns:a16="http://schemas.microsoft.com/office/drawing/2014/main" id="{FA063F79-5323-4D86-9158-25987FBB0236}"/>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A00DE01-8E34-4B6F-B7D3-82D2BB460CFA}"/>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8" name="Picture 37">
            <a:extLst>
              <a:ext uri="{FF2B5EF4-FFF2-40B4-BE49-F238E27FC236}">
                <a16:creationId xmlns:a16="http://schemas.microsoft.com/office/drawing/2014/main" id="{B1EF5B11-7333-4A90-9713-00719273F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07" y="2102489"/>
            <a:ext cx="1496197" cy="1512200"/>
          </a:xfrm>
          <a:prstGeom prst="rect">
            <a:avLst/>
          </a:prstGeom>
        </p:spPr>
      </p:pic>
      <p:grpSp>
        <p:nvGrpSpPr>
          <p:cNvPr id="59" name="Group 58">
            <a:extLst>
              <a:ext uri="{FF2B5EF4-FFF2-40B4-BE49-F238E27FC236}">
                <a16:creationId xmlns:a16="http://schemas.microsoft.com/office/drawing/2014/main" id="{A6B37C54-3189-4641-BD6F-4F2E6E689A00}"/>
              </a:ext>
            </a:extLst>
          </p:cNvPr>
          <p:cNvGrpSpPr/>
          <p:nvPr/>
        </p:nvGrpSpPr>
        <p:grpSpPr>
          <a:xfrm>
            <a:off x="1221509" y="4940753"/>
            <a:ext cx="364837" cy="1210544"/>
            <a:chOff x="1020618" y="5388622"/>
            <a:chExt cx="364837" cy="1210544"/>
          </a:xfrm>
        </p:grpSpPr>
        <p:grpSp>
          <p:nvGrpSpPr>
            <p:cNvPr id="39" name="Group 38">
              <a:extLst>
                <a:ext uri="{FF2B5EF4-FFF2-40B4-BE49-F238E27FC236}">
                  <a16:creationId xmlns:a16="http://schemas.microsoft.com/office/drawing/2014/main" id="{EA8FF7DA-7A56-4A4A-840C-4A9E5AAAAEC6}"/>
                </a:ext>
              </a:extLst>
            </p:cNvPr>
            <p:cNvGrpSpPr/>
            <p:nvPr/>
          </p:nvGrpSpPr>
          <p:grpSpPr>
            <a:xfrm>
              <a:off x="1020618" y="5388622"/>
              <a:ext cx="364837" cy="1210544"/>
              <a:chOff x="1140690" y="4966419"/>
              <a:chExt cx="364837" cy="1210544"/>
            </a:xfrm>
          </p:grpSpPr>
          <p:sp>
            <p:nvSpPr>
              <p:cNvPr id="40" name="Rectangle: Rounded Corners 39">
                <a:extLst>
                  <a:ext uri="{FF2B5EF4-FFF2-40B4-BE49-F238E27FC236}">
                    <a16:creationId xmlns:a16="http://schemas.microsoft.com/office/drawing/2014/main" id="{8741B3D2-8E40-4F64-82A3-970CEC5ABAAF}"/>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7F39F5D-3482-498B-BF35-AF6867F34F51}"/>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Oval 50">
              <a:extLst>
                <a:ext uri="{FF2B5EF4-FFF2-40B4-BE49-F238E27FC236}">
                  <a16:creationId xmlns:a16="http://schemas.microsoft.com/office/drawing/2014/main" id="{8E685236-37E0-4E73-A1E9-772CD62389EE}"/>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1C09F8A3-E302-43F9-AAD1-02548F284135}"/>
              </a:ext>
            </a:extLst>
          </p:cNvPr>
          <p:cNvGrpSpPr/>
          <p:nvPr/>
        </p:nvGrpSpPr>
        <p:grpSpPr>
          <a:xfrm>
            <a:off x="1836880" y="4940753"/>
            <a:ext cx="364837" cy="1210544"/>
            <a:chOff x="1020618" y="5388622"/>
            <a:chExt cx="364837" cy="1210544"/>
          </a:xfrm>
        </p:grpSpPr>
        <p:grpSp>
          <p:nvGrpSpPr>
            <p:cNvPr id="61" name="Group 60">
              <a:extLst>
                <a:ext uri="{FF2B5EF4-FFF2-40B4-BE49-F238E27FC236}">
                  <a16:creationId xmlns:a16="http://schemas.microsoft.com/office/drawing/2014/main" id="{42237E35-DC4B-4CEA-89DE-9191ADCE0E23}"/>
                </a:ext>
              </a:extLst>
            </p:cNvPr>
            <p:cNvGrpSpPr/>
            <p:nvPr/>
          </p:nvGrpSpPr>
          <p:grpSpPr>
            <a:xfrm>
              <a:off x="1020618" y="5388622"/>
              <a:ext cx="364837" cy="1210544"/>
              <a:chOff x="1140690" y="4966419"/>
              <a:chExt cx="364837" cy="1210544"/>
            </a:xfrm>
          </p:grpSpPr>
          <p:sp>
            <p:nvSpPr>
              <p:cNvPr id="63" name="Rectangle: Rounded Corners 62">
                <a:extLst>
                  <a:ext uri="{FF2B5EF4-FFF2-40B4-BE49-F238E27FC236}">
                    <a16:creationId xmlns:a16="http://schemas.microsoft.com/office/drawing/2014/main" id="{90E3886E-2ECC-4963-BB83-3A210C3AAA8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830E33C1-947B-48F8-A656-2628215C2B17}"/>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2" name="Oval 61">
              <a:extLst>
                <a:ext uri="{FF2B5EF4-FFF2-40B4-BE49-F238E27FC236}">
                  <a16:creationId xmlns:a16="http://schemas.microsoft.com/office/drawing/2014/main" id="{D093BDBF-E34A-4BE5-AC45-FD4C0E01D2C7}"/>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BD7471D9-6AE5-4F64-9A8D-0980C5A91930}"/>
              </a:ext>
            </a:extLst>
          </p:cNvPr>
          <p:cNvGrpSpPr/>
          <p:nvPr/>
        </p:nvGrpSpPr>
        <p:grpSpPr>
          <a:xfrm>
            <a:off x="2401863" y="4936716"/>
            <a:ext cx="364837" cy="1210544"/>
            <a:chOff x="1020618" y="5388622"/>
            <a:chExt cx="364837" cy="1210544"/>
          </a:xfrm>
        </p:grpSpPr>
        <p:grpSp>
          <p:nvGrpSpPr>
            <p:cNvPr id="66" name="Group 65">
              <a:extLst>
                <a:ext uri="{FF2B5EF4-FFF2-40B4-BE49-F238E27FC236}">
                  <a16:creationId xmlns:a16="http://schemas.microsoft.com/office/drawing/2014/main" id="{86F793DB-13D7-4559-971D-56382C54F60E}"/>
                </a:ext>
              </a:extLst>
            </p:cNvPr>
            <p:cNvGrpSpPr/>
            <p:nvPr/>
          </p:nvGrpSpPr>
          <p:grpSpPr>
            <a:xfrm>
              <a:off x="1020618" y="5388622"/>
              <a:ext cx="364837" cy="1210544"/>
              <a:chOff x="1140690" y="4966419"/>
              <a:chExt cx="364837" cy="1210544"/>
            </a:xfrm>
          </p:grpSpPr>
          <p:sp>
            <p:nvSpPr>
              <p:cNvPr id="68" name="Rectangle: Rounded Corners 67">
                <a:extLst>
                  <a:ext uri="{FF2B5EF4-FFF2-40B4-BE49-F238E27FC236}">
                    <a16:creationId xmlns:a16="http://schemas.microsoft.com/office/drawing/2014/main" id="{5D93FA8D-E53D-4FF6-9B4B-B1DFA03042B9}"/>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CA99B734-ED73-4174-9EA6-3E4EC9A3EB1F}"/>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7" name="Oval 66">
              <a:extLst>
                <a:ext uri="{FF2B5EF4-FFF2-40B4-BE49-F238E27FC236}">
                  <a16:creationId xmlns:a16="http://schemas.microsoft.com/office/drawing/2014/main" id="{F6E65DF0-1B1B-4142-9672-CA693C2A4683}"/>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A99A1868-E063-452C-9154-953D132CA715}"/>
              </a:ext>
            </a:extLst>
          </p:cNvPr>
          <p:cNvGrpSpPr/>
          <p:nvPr/>
        </p:nvGrpSpPr>
        <p:grpSpPr>
          <a:xfrm>
            <a:off x="3017234" y="4936716"/>
            <a:ext cx="364837" cy="1210544"/>
            <a:chOff x="1020618" y="5388622"/>
            <a:chExt cx="364837" cy="1210544"/>
          </a:xfrm>
        </p:grpSpPr>
        <p:grpSp>
          <p:nvGrpSpPr>
            <p:cNvPr id="71" name="Group 70">
              <a:extLst>
                <a:ext uri="{FF2B5EF4-FFF2-40B4-BE49-F238E27FC236}">
                  <a16:creationId xmlns:a16="http://schemas.microsoft.com/office/drawing/2014/main" id="{EB3F6102-4505-4FE1-89A9-A879E1AACF17}"/>
                </a:ext>
              </a:extLst>
            </p:cNvPr>
            <p:cNvGrpSpPr/>
            <p:nvPr/>
          </p:nvGrpSpPr>
          <p:grpSpPr>
            <a:xfrm>
              <a:off x="1020618" y="5388622"/>
              <a:ext cx="364837" cy="1210544"/>
              <a:chOff x="1140690" y="4966419"/>
              <a:chExt cx="364837" cy="1210544"/>
            </a:xfrm>
          </p:grpSpPr>
          <p:sp>
            <p:nvSpPr>
              <p:cNvPr id="73" name="Rectangle: Rounded Corners 72">
                <a:extLst>
                  <a:ext uri="{FF2B5EF4-FFF2-40B4-BE49-F238E27FC236}">
                    <a16:creationId xmlns:a16="http://schemas.microsoft.com/office/drawing/2014/main" id="{E7CBB803-9462-4BEA-AA3B-1A790A47A20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4" name="Oval 73">
                <a:extLst>
                  <a:ext uri="{FF2B5EF4-FFF2-40B4-BE49-F238E27FC236}">
                    <a16:creationId xmlns:a16="http://schemas.microsoft.com/office/drawing/2014/main" id="{6FCF9305-61A5-4542-B111-217A281CF4C6}"/>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2" name="Oval 71">
              <a:extLst>
                <a:ext uri="{FF2B5EF4-FFF2-40B4-BE49-F238E27FC236}">
                  <a16:creationId xmlns:a16="http://schemas.microsoft.com/office/drawing/2014/main" id="{DDEE36FB-BF10-4703-8B55-661A8C860EFD}"/>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5" name="TextBox 74">
            <a:extLst>
              <a:ext uri="{FF2B5EF4-FFF2-40B4-BE49-F238E27FC236}">
                <a16:creationId xmlns:a16="http://schemas.microsoft.com/office/drawing/2014/main" id="{CA845134-D0B4-4A81-B907-007D129C54A9}"/>
              </a:ext>
            </a:extLst>
          </p:cNvPr>
          <p:cNvSpPr txBox="1"/>
          <p:nvPr/>
        </p:nvSpPr>
        <p:spPr>
          <a:xfrm>
            <a:off x="6938718" y="2258744"/>
            <a:ext cx="4808881" cy="3170099"/>
          </a:xfrm>
          <a:prstGeom prst="rect">
            <a:avLst/>
          </a:prstGeom>
          <a:noFill/>
        </p:spPr>
        <p:txBody>
          <a:bodyPr wrap="none" rtlCol="0">
            <a:spAutoFit/>
          </a:bodyPr>
          <a:lstStyle/>
          <a:p>
            <a:r>
              <a:rPr lang="en-CA" sz="4000" dirty="0">
                <a:latin typeface="Toronto Subway" panose="020B0502020203020304" pitchFamily="34" charset="0"/>
              </a:rPr>
              <a:t>Instructor is:</a:t>
            </a:r>
          </a:p>
          <a:p>
            <a:pPr marL="285750" indent="-285750">
              <a:buFont typeface="Arial" panose="020B0604020202020204" pitchFamily="34" charset="0"/>
              <a:buChar char="•"/>
            </a:pPr>
            <a:r>
              <a:rPr lang="en-CA" sz="4000" dirty="0">
                <a:latin typeface="Toronto Subway" panose="020B0502020203020304" pitchFamily="34" charset="0"/>
              </a:rPr>
              <a:t>Performer</a:t>
            </a:r>
          </a:p>
          <a:p>
            <a:pPr marL="285750" indent="-285750">
              <a:buFont typeface="Arial" panose="020B0604020202020204" pitchFamily="34" charset="0"/>
              <a:buChar char="•"/>
            </a:pPr>
            <a:r>
              <a:rPr lang="en-CA" sz="4000" dirty="0">
                <a:latin typeface="Toronto Subway" panose="020B0502020203020304" pitchFamily="34" charset="0"/>
              </a:rPr>
              <a:t>Entertainer</a:t>
            </a:r>
          </a:p>
          <a:p>
            <a:pPr marL="285750" indent="-285750">
              <a:buFont typeface="Arial" panose="020B0604020202020204" pitchFamily="34" charset="0"/>
              <a:buChar char="•"/>
            </a:pPr>
            <a:r>
              <a:rPr lang="en-CA" sz="4000" dirty="0">
                <a:latin typeface="Toronto Subway" panose="020B0502020203020304" pitchFamily="34" charset="0"/>
              </a:rPr>
              <a:t>Sage</a:t>
            </a:r>
          </a:p>
          <a:p>
            <a:pPr marL="285750" indent="-285750">
              <a:buFont typeface="Arial" panose="020B0604020202020204" pitchFamily="34" charset="0"/>
              <a:buChar char="•"/>
            </a:pPr>
            <a:r>
              <a:rPr lang="en-CA" sz="4000" dirty="0">
                <a:latin typeface="Toronto Subway" panose="020B0502020203020304" pitchFamily="34" charset="0"/>
              </a:rPr>
              <a:t>Granter of wisdom</a:t>
            </a:r>
          </a:p>
        </p:txBody>
      </p:sp>
    </p:spTree>
    <p:extLst>
      <p:ext uri="{BB962C8B-B14F-4D97-AF65-F5344CB8AC3E}">
        <p14:creationId xmlns:p14="http://schemas.microsoft.com/office/powerpoint/2010/main" val="230672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classroom</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Class time is used by the instructor to deliver contents, typically in a lecture format</a:t>
            </a:r>
          </a:p>
          <a:p>
            <a:pPr lvl="1"/>
            <a:r>
              <a:rPr lang="en-CA" dirty="0"/>
              <a:t>Instructor is responsible for delivering contents</a:t>
            </a:r>
          </a:p>
          <a:p>
            <a:pPr lvl="1"/>
            <a:endParaRPr lang="en-CA" dirty="0"/>
          </a:p>
          <a:p>
            <a:r>
              <a:rPr lang="en-CA" dirty="0"/>
              <a:t>Students read/cover materials outside of the classroom </a:t>
            </a:r>
            <a:r>
              <a:rPr lang="en-CA" u="sng" dirty="0"/>
              <a:t>after</a:t>
            </a:r>
            <a:r>
              <a:rPr lang="en-CA" dirty="0"/>
              <a:t> each session (in the form of homework, assignments, etc.)</a:t>
            </a:r>
          </a:p>
          <a:p>
            <a:pPr lvl="1"/>
            <a:r>
              <a:rPr lang="en-CA" dirty="0"/>
              <a:t>Students are responsible for understanding contents</a:t>
            </a:r>
          </a:p>
          <a:p>
            <a:pPr lvl="1"/>
            <a:endParaRPr lang="en-CA" dirty="0"/>
          </a:p>
          <a:p>
            <a:r>
              <a:rPr lang="en-CA" dirty="0"/>
              <a:t>Verification of compliance happens periodically, in the form of examinations/graded assignments</a:t>
            </a:r>
          </a:p>
        </p:txBody>
      </p:sp>
    </p:spTree>
    <p:extLst>
      <p:ext uri="{BB962C8B-B14F-4D97-AF65-F5344CB8AC3E}">
        <p14:creationId xmlns:p14="http://schemas.microsoft.com/office/powerpoint/2010/main" val="13713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Flipped classroom</a:t>
            </a:r>
          </a:p>
        </p:txBody>
      </p:sp>
      <p:sp>
        <p:nvSpPr>
          <p:cNvPr id="75" name="TextBox 74">
            <a:extLst>
              <a:ext uri="{FF2B5EF4-FFF2-40B4-BE49-F238E27FC236}">
                <a16:creationId xmlns:a16="http://schemas.microsoft.com/office/drawing/2014/main" id="{CA845134-D0B4-4A81-B907-007D129C54A9}"/>
              </a:ext>
            </a:extLst>
          </p:cNvPr>
          <p:cNvSpPr txBox="1"/>
          <p:nvPr/>
        </p:nvSpPr>
        <p:spPr>
          <a:xfrm>
            <a:off x="7709074" y="2513799"/>
            <a:ext cx="2937022" cy="2554545"/>
          </a:xfrm>
          <a:prstGeom prst="rect">
            <a:avLst/>
          </a:prstGeom>
          <a:noFill/>
        </p:spPr>
        <p:txBody>
          <a:bodyPr wrap="none" rtlCol="0">
            <a:spAutoFit/>
          </a:bodyPr>
          <a:lstStyle/>
          <a:p>
            <a:r>
              <a:rPr lang="en-CA" sz="4000" dirty="0">
                <a:latin typeface="Toronto Subway" panose="020B0502020203020304" pitchFamily="34" charset="0"/>
              </a:rPr>
              <a:t>Instructor is:</a:t>
            </a:r>
          </a:p>
          <a:p>
            <a:pPr marL="285750" indent="-285750">
              <a:buFont typeface="Arial" panose="020B0604020202020204" pitchFamily="34" charset="0"/>
              <a:buChar char="•"/>
            </a:pPr>
            <a:r>
              <a:rPr lang="en-CA" sz="4000" dirty="0">
                <a:latin typeface="Toronto Subway" panose="020B0502020203020304" pitchFamily="34" charset="0"/>
              </a:rPr>
              <a:t>Expert</a:t>
            </a:r>
          </a:p>
          <a:p>
            <a:pPr marL="285750" indent="-285750">
              <a:buFont typeface="Arial" panose="020B0604020202020204" pitchFamily="34" charset="0"/>
              <a:buChar char="•"/>
            </a:pPr>
            <a:r>
              <a:rPr lang="en-CA" sz="4000" dirty="0">
                <a:latin typeface="Toronto Subway" panose="020B0502020203020304" pitchFamily="34" charset="0"/>
              </a:rPr>
              <a:t>Guide</a:t>
            </a:r>
          </a:p>
          <a:p>
            <a:pPr marL="285750" indent="-285750">
              <a:buFont typeface="Arial" panose="020B0604020202020204" pitchFamily="34" charset="0"/>
              <a:buChar char="•"/>
            </a:pPr>
            <a:r>
              <a:rPr lang="en-CA" sz="4000" dirty="0">
                <a:latin typeface="Toronto Subway" panose="020B0502020203020304" pitchFamily="34" charset="0"/>
              </a:rPr>
              <a:t>Partner</a:t>
            </a:r>
          </a:p>
        </p:txBody>
      </p:sp>
      <p:grpSp>
        <p:nvGrpSpPr>
          <p:cNvPr id="8" name="Group 7">
            <a:extLst>
              <a:ext uri="{FF2B5EF4-FFF2-40B4-BE49-F238E27FC236}">
                <a16:creationId xmlns:a16="http://schemas.microsoft.com/office/drawing/2014/main" id="{D0A4B919-9A03-4C00-B339-01F1DD787DCE}"/>
              </a:ext>
            </a:extLst>
          </p:cNvPr>
          <p:cNvGrpSpPr/>
          <p:nvPr/>
        </p:nvGrpSpPr>
        <p:grpSpPr>
          <a:xfrm>
            <a:off x="676481" y="1894963"/>
            <a:ext cx="5103059" cy="4259724"/>
            <a:chOff x="387232" y="2212204"/>
            <a:chExt cx="5103059" cy="4259724"/>
          </a:xfrm>
        </p:grpSpPr>
        <p:sp>
          <p:nvSpPr>
            <p:cNvPr id="10" name="Rectangle 9">
              <a:extLst>
                <a:ext uri="{FF2B5EF4-FFF2-40B4-BE49-F238E27FC236}">
                  <a16:creationId xmlns:a16="http://schemas.microsoft.com/office/drawing/2014/main" id="{D8E48B73-46B5-4285-BA6F-DE1C3483AE31}"/>
                </a:ext>
              </a:extLst>
            </p:cNvPr>
            <p:cNvSpPr/>
            <p:nvPr/>
          </p:nvSpPr>
          <p:spPr>
            <a:xfrm>
              <a:off x="838200" y="2212204"/>
              <a:ext cx="2493818" cy="123767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0E9C2A02-2BE8-465E-A909-DBF33E5E16BB}"/>
                </a:ext>
              </a:extLst>
            </p:cNvPr>
            <p:cNvCxnSpPr/>
            <p:nvPr/>
          </p:nvCxnSpPr>
          <p:spPr>
            <a:xfrm>
              <a:off x="810491" y="3625367"/>
              <a:ext cx="25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12B57C-9513-4EFD-A29A-5258298EFC28}"/>
                </a:ext>
              </a:extLst>
            </p:cNvPr>
            <p:cNvSpPr txBox="1"/>
            <p:nvPr/>
          </p:nvSpPr>
          <p:spPr>
            <a:xfrm>
              <a:off x="937561" y="2390850"/>
              <a:ext cx="1662635" cy="923330"/>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Today’s activity</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X</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Y</a:t>
              </a:r>
              <a:endParaRPr lang="en-CA" dirty="0">
                <a:latin typeface="Symbol" panose="05050102010706020507" pitchFamily="18" charset="2"/>
              </a:endParaRPr>
            </a:p>
          </p:txBody>
        </p:sp>
        <p:sp>
          <p:nvSpPr>
            <p:cNvPr id="16" name="TextBox 15">
              <a:extLst>
                <a:ext uri="{FF2B5EF4-FFF2-40B4-BE49-F238E27FC236}">
                  <a16:creationId xmlns:a16="http://schemas.microsoft.com/office/drawing/2014/main" id="{5E039CBF-59EC-4E53-BB82-B650EA2B131A}"/>
                </a:ext>
              </a:extLst>
            </p:cNvPr>
            <p:cNvSpPr txBox="1"/>
            <p:nvPr/>
          </p:nvSpPr>
          <p:spPr>
            <a:xfrm>
              <a:off x="2258416" y="2939101"/>
              <a:ext cx="1007007" cy="461665"/>
            </a:xfrm>
            <a:prstGeom prst="rect">
              <a:avLst/>
            </a:prstGeom>
            <a:noFill/>
          </p:spPr>
          <p:txBody>
            <a:bodyPr wrap="none" rtlCol="0">
              <a:spAutoFit/>
            </a:bodyPr>
            <a:lstStyle/>
            <a:p>
              <a:r>
                <a:rPr lang="en-CA" sz="1200" dirty="0">
                  <a:latin typeface="Times New Roman" panose="02020603050405020304" pitchFamily="18" charset="0"/>
                  <a:cs typeface="Times New Roman" panose="02020603050405020304" pitchFamily="18" charset="0"/>
                </a:rPr>
                <a:t>Readings </a:t>
              </a:r>
            </a:p>
            <a:p>
              <a:r>
                <a:rPr lang="en-CA" sz="1200" dirty="0">
                  <a:latin typeface="Times New Roman" panose="02020603050405020304" pitchFamily="18" charset="0"/>
                  <a:cs typeface="Times New Roman" panose="02020603050405020304" pitchFamily="18" charset="0"/>
                </a:rPr>
                <a:t>for next class</a:t>
              </a:r>
              <a:endParaRPr lang="en-CA" sz="1200" dirty="0">
                <a:latin typeface="Symbol" panose="05050102010706020507" pitchFamily="18" charset="2"/>
              </a:endParaRPr>
            </a:p>
          </p:txBody>
        </p:sp>
        <p:grpSp>
          <p:nvGrpSpPr>
            <p:cNvPr id="27" name="Group 26">
              <a:extLst>
                <a:ext uri="{FF2B5EF4-FFF2-40B4-BE49-F238E27FC236}">
                  <a16:creationId xmlns:a16="http://schemas.microsoft.com/office/drawing/2014/main" id="{3FB09429-0BF6-4529-884B-7C2050344493}"/>
                </a:ext>
              </a:extLst>
            </p:cNvPr>
            <p:cNvGrpSpPr/>
            <p:nvPr/>
          </p:nvGrpSpPr>
          <p:grpSpPr>
            <a:xfrm>
              <a:off x="968748" y="4273335"/>
              <a:ext cx="364837" cy="1210544"/>
              <a:chOff x="1140690" y="4966419"/>
              <a:chExt cx="364837" cy="1210544"/>
            </a:xfrm>
          </p:grpSpPr>
          <p:sp>
            <p:nvSpPr>
              <p:cNvPr id="6" name="Rectangle: Rounded Corners 5">
                <a:extLst>
                  <a:ext uri="{FF2B5EF4-FFF2-40B4-BE49-F238E27FC236}">
                    <a16:creationId xmlns:a16="http://schemas.microsoft.com/office/drawing/2014/main" id="{FBD4235A-6FB2-4A5F-8F6B-4BD43B604B10}"/>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2557C7D3-38DB-4D21-8330-8625FD930475}"/>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247DD57E-02FB-4810-A779-329572601E79}"/>
                </a:ext>
              </a:extLst>
            </p:cNvPr>
            <p:cNvGrpSpPr/>
            <p:nvPr/>
          </p:nvGrpSpPr>
          <p:grpSpPr>
            <a:xfrm>
              <a:off x="5125454" y="4820509"/>
              <a:ext cx="364837" cy="1210544"/>
              <a:chOff x="1140690" y="4966419"/>
              <a:chExt cx="364837" cy="1210544"/>
            </a:xfrm>
          </p:grpSpPr>
          <p:sp>
            <p:nvSpPr>
              <p:cNvPr id="29" name="Rectangle: Rounded Corners 28">
                <a:extLst>
                  <a:ext uri="{FF2B5EF4-FFF2-40B4-BE49-F238E27FC236}">
                    <a16:creationId xmlns:a16="http://schemas.microsoft.com/office/drawing/2014/main" id="{4EF783A3-5C74-4367-88A9-1F7C7DADAFB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A3269695-B2BE-489B-8A42-22FF33FA9503}"/>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08EF9CD4-85A6-45DD-A00C-1743D7ED6EC4}"/>
                </a:ext>
              </a:extLst>
            </p:cNvPr>
            <p:cNvGrpSpPr/>
            <p:nvPr/>
          </p:nvGrpSpPr>
          <p:grpSpPr>
            <a:xfrm>
              <a:off x="1947739" y="3862431"/>
              <a:ext cx="364837" cy="1210544"/>
              <a:chOff x="1140690" y="4966419"/>
              <a:chExt cx="364837" cy="1210544"/>
            </a:xfrm>
          </p:grpSpPr>
          <p:sp>
            <p:nvSpPr>
              <p:cNvPr id="32" name="Rectangle: Rounded Corners 31">
                <a:extLst>
                  <a:ext uri="{FF2B5EF4-FFF2-40B4-BE49-F238E27FC236}">
                    <a16:creationId xmlns:a16="http://schemas.microsoft.com/office/drawing/2014/main" id="{787E7F36-4B01-42F5-A92E-590C5E5459C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96E30F48-CCA8-46C2-B51A-4BB3F05EA000}"/>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81E56AE0-77FA-48A7-8974-9E27D3FD2DC0}"/>
                </a:ext>
              </a:extLst>
            </p:cNvPr>
            <p:cNvGrpSpPr/>
            <p:nvPr/>
          </p:nvGrpSpPr>
          <p:grpSpPr>
            <a:xfrm>
              <a:off x="2513467" y="3867626"/>
              <a:ext cx="364837" cy="1210544"/>
              <a:chOff x="1140690" y="4966419"/>
              <a:chExt cx="364837" cy="1210544"/>
            </a:xfrm>
          </p:grpSpPr>
          <p:sp>
            <p:nvSpPr>
              <p:cNvPr id="35" name="Rectangle: Rounded Corners 34">
                <a:extLst>
                  <a:ext uri="{FF2B5EF4-FFF2-40B4-BE49-F238E27FC236}">
                    <a16:creationId xmlns:a16="http://schemas.microsoft.com/office/drawing/2014/main" id="{FA063F79-5323-4D86-9158-25987FBB0236}"/>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A00DE01-8E34-4B6F-B7D3-82D2BB460CFA}"/>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 name="Group 6">
              <a:extLst>
                <a:ext uri="{FF2B5EF4-FFF2-40B4-BE49-F238E27FC236}">
                  <a16:creationId xmlns:a16="http://schemas.microsoft.com/office/drawing/2014/main" id="{446ACC46-555B-4C0F-B3B5-DFEFF98A1B68}"/>
                </a:ext>
              </a:extLst>
            </p:cNvPr>
            <p:cNvGrpSpPr/>
            <p:nvPr/>
          </p:nvGrpSpPr>
          <p:grpSpPr>
            <a:xfrm>
              <a:off x="2958739" y="4335008"/>
              <a:ext cx="1496197" cy="1955256"/>
              <a:chOff x="3350707" y="2102489"/>
              <a:chExt cx="1496197" cy="1955256"/>
            </a:xfrm>
          </p:grpSpPr>
          <p:sp>
            <p:nvSpPr>
              <p:cNvPr id="4" name="Rectangle: Rounded Corners 3">
                <a:extLst>
                  <a:ext uri="{FF2B5EF4-FFF2-40B4-BE49-F238E27FC236}">
                    <a16:creationId xmlns:a16="http://schemas.microsoft.com/office/drawing/2014/main" id="{F6565F5E-B1D7-4D1F-8C26-AB5D6022171D}"/>
                  </a:ext>
                </a:extLst>
              </p:cNvPr>
              <p:cNvSpPr/>
              <p:nvPr/>
            </p:nvSpPr>
            <p:spPr>
              <a:xfrm>
                <a:off x="3844575" y="3207999"/>
                <a:ext cx="480291" cy="849746"/>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a:extLst>
                  <a:ext uri="{FF2B5EF4-FFF2-40B4-BE49-F238E27FC236}">
                    <a16:creationId xmlns:a16="http://schemas.microsoft.com/office/drawing/2014/main" id="{B1EF5B11-7333-4A90-9713-00719273F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7" y="2102489"/>
                <a:ext cx="1496197" cy="1512200"/>
              </a:xfrm>
              <a:prstGeom prst="rect">
                <a:avLst/>
              </a:prstGeom>
            </p:spPr>
          </p:pic>
        </p:grpSp>
        <p:grpSp>
          <p:nvGrpSpPr>
            <p:cNvPr id="59" name="Group 58">
              <a:extLst>
                <a:ext uri="{FF2B5EF4-FFF2-40B4-BE49-F238E27FC236}">
                  <a16:creationId xmlns:a16="http://schemas.microsoft.com/office/drawing/2014/main" id="{A6B37C54-3189-4641-BD6F-4F2E6E689A00}"/>
                </a:ext>
              </a:extLst>
            </p:cNvPr>
            <p:cNvGrpSpPr/>
            <p:nvPr/>
          </p:nvGrpSpPr>
          <p:grpSpPr>
            <a:xfrm>
              <a:off x="387232" y="5261384"/>
              <a:ext cx="364837" cy="1210544"/>
              <a:chOff x="1020618" y="5388622"/>
              <a:chExt cx="364837" cy="1210544"/>
            </a:xfrm>
          </p:grpSpPr>
          <p:grpSp>
            <p:nvGrpSpPr>
              <p:cNvPr id="39" name="Group 38">
                <a:extLst>
                  <a:ext uri="{FF2B5EF4-FFF2-40B4-BE49-F238E27FC236}">
                    <a16:creationId xmlns:a16="http://schemas.microsoft.com/office/drawing/2014/main" id="{EA8FF7DA-7A56-4A4A-840C-4A9E5AAAAEC6}"/>
                  </a:ext>
                </a:extLst>
              </p:cNvPr>
              <p:cNvGrpSpPr/>
              <p:nvPr/>
            </p:nvGrpSpPr>
            <p:grpSpPr>
              <a:xfrm>
                <a:off x="1020618" y="5388622"/>
                <a:ext cx="364837" cy="1210544"/>
                <a:chOff x="1140690" y="4966419"/>
                <a:chExt cx="364837" cy="1210544"/>
              </a:xfrm>
            </p:grpSpPr>
            <p:sp>
              <p:nvSpPr>
                <p:cNvPr id="40" name="Rectangle: Rounded Corners 39">
                  <a:extLst>
                    <a:ext uri="{FF2B5EF4-FFF2-40B4-BE49-F238E27FC236}">
                      <a16:creationId xmlns:a16="http://schemas.microsoft.com/office/drawing/2014/main" id="{8741B3D2-8E40-4F64-82A3-970CEC5ABAAF}"/>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7F39F5D-3482-498B-BF35-AF6867F34F51}"/>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Oval 50">
                <a:extLst>
                  <a:ext uri="{FF2B5EF4-FFF2-40B4-BE49-F238E27FC236}">
                    <a16:creationId xmlns:a16="http://schemas.microsoft.com/office/drawing/2014/main" id="{8E685236-37E0-4E73-A1E9-772CD62389EE}"/>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1C09F8A3-E302-43F9-AAD1-02548F284135}"/>
                </a:ext>
              </a:extLst>
            </p:cNvPr>
            <p:cNvGrpSpPr/>
            <p:nvPr/>
          </p:nvGrpSpPr>
          <p:grpSpPr>
            <a:xfrm>
              <a:off x="2329825" y="4777004"/>
              <a:ext cx="364837" cy="1210544"/>
              <a:chOff x="1020618" y="5388622"/>
              <a:chExt cx="364837" cy="1210544"/>
            </a:xfrm>
          </p:grpSpPr>
          <p:grpSp>
            <p:nvGrpSpPr>
              <p:cNvPr id="61" name="Group 60">
                <a:extLst>
                  <a:ext uri="{FF2B5EF4-FFF2-40B4-BE49-F238E27FC236}">
                    <a16:creationId xmlns:a16="http://schemas.microsoft.com/office/drawing/2014/main" id="{42237E35-DC4B-4CEA-89DE-9191ADCE0E23}"/>
                  </a:ext>
                </a:extLst>
              </p:cNvPr>
              <p:cNvGrpSpPr/>
              <p:nvPr/>
            </p:nvGrpSpPr>
            <p:grpSpPr>
              <a:xfrm>
                <a:off x="1020618" y="5388622"/>
                <a:ext cx="364837" cy="1210544"/>
                <a:chOff x="1140690" y="4966419"/>
                <a:chExt cx="364837" cy="1210544"/>
              </a:xfrm>
            </p:grpSpPr>
            <p:sp>
              <p:nvSpPr>
                <p:cNvPr id="63" name="Rectangle: Rounded Corners 62">
                  <a:extLst>
                    <a:ext uri="{FF2B5EF4-FFF2-40B4-BE49-F238E27FC236}">
                      <a16:creationId xmlns:a16="http://schemas.microsoft.com/office/drawing/2014/main" id="{90E3886E-2ECC-4963-BB83-3A210C3AAA8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830E33C1-947B-48F8-A656-2628215C2B17}"/>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2" name="Oval 61">
                <a:extLst>
                  <a:ext uri="{FF2B5EF4-FFF2-40B4-BE49-F238E27FC236}">
                    <a16:creationId xmlns:a16="http://schemas.microsoft.com/office/drawing/2014/main" id="{D093BDBF-E34A-4BE5-AC45-FD4C0E01D2C7}"/>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BD7471D9-6AE5-4F64-9A8D-0980C5A91930}"/>
                </a:ext>
              </a:extLst>
            </p:cNvPr>
            <p:cNvGrpSpPr/>
            <p:nvPr/>
          </p:nvGrpSpPr>
          <p:grpSpPr>
            <a:xfrm>
              <a:off x="1153917" y="5261384"/>
              <a:ext cx="364837" cy="1210544"/>
              <a:chOff x="1020618" y="5388622"/>
              <a:chExt cx="364837" cy="1210544"/>
            </a:xfrm>
          </p:grpSpPr>
          <p:grpSp>
            <p:nvGrpSpPr>
              <p:cNvPr id="66" name="Group 65">
                <a:extLst>
                  <a:ext uri="{FF2B5EF4-FFF2-40B4-BE49-F238E27FC236}">
                    <a16:creationId xmlns:a16="http://schemas.microsoft.com/office/drawing/2014/main" id="{86F793DB-13D7-4559-971D-56382C54F60E}"/>
                  </a:ext>
                </a:extLst>
              </p:cNvPr>
              <p:cNvGrpSpPr/>
              <p:nvPr/>
            </p:nvGrpSpPr>
            <p:grpSpPr>
              <a:xfrm>
                <a:off x="1020618" y="5388622"/>
                <a:ext cx="364837" cy="1210544"/>
                <a:chOff x="1140690" y="4966419"/>
                <a:chExt cx="364837" cy="1210544"/>
              </a:xfrm>
            </p:grpSpPr>
            <p:sp>
              <p:nvSpPr>
                <p:cNvPr id="68" name="Rectangle: Rounded Corners 67">
                  <a:extLst>
                    <a:ext uri="{FF2B5EF4-FFF2-40B4-BE49-F238E27FC236}">
                      <a16:creationId xmlns:a16="http://schemas.microsoft.com/office/drawing/2014/main" id="{5D93FA8D-E53D-4FF6-9B4B-B1DFA03042B9}"/>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CA99B734-ED73-4174-9EA6-3E4EC9A3EB1F}"/>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7" name="Oval 66">
                <a:extLst>
                  <a:ext uri="{FF2B5EF4-FFF2-40B4-BE49-F238E27FC236}">
                    <a16:creationId xmlns:a16="http://schemas.microsoft.com/office/drawing/2014/main" id="{F6E65DF0-1B1B-4142-9672-CA693C2A4683}"/>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A99A1868-E063-452C-9154-953D132CA715}"/>
                </a:ext>
              </a:extLst>
            </p:cNvPr>
            <p:cNvGrpSpPr/>
            <p:nvPr/>
          </p:nvGrpSpPr>
          <p:grpSpPr>
            <a:xfrm>
              <a:off x="4505649" y="4215237"/>
              <a:ext cx="364837" cy="1210544"/>
              <a:chOff x="1020618" y="5388622"/>
              <a:chExt cx="364837" cy="1210544"/>
            </a:xfrm>
          </p:grpSpPr>
          <p:grpSp>
            <p:nvGrpSpPr>
              <p:cNvPr id="71" name="Group 70">
                <a:extLst>
                  <a:ext uri="{FF2B5EF4-FFF2-40B4-BE49-F238E27FC236}">
                    <a16:creationId xmlns:a16="http://schemas.microsoft.com/office/drawing/2014/main" id="{EB3F6102-4505-4FE1-89A9-A879E1AACF17}"/>
                  </a:ext>
                </a:extLst>
              </p:cNvPr>
              <p:cNvGrpSpPr/>
              <p:nvPr/>
            </p:nvGrpSpPr>
            <p:grpSpPr>
              <a:xfrm>
                <a:off x="1020618" y="5388622"/>
                <a:ext cx="364837" cy="1210544"/>
                <a:chOff x="1140690" y="4966419"/>
                <a:chExt cx="364837" cy="1210544"/>
              </a:xfrm>
            </p:grpSpPr>
            <p:sp>
              <p:nvSpPr>
                <p:cNvPr id="73" name="Rectangle: Rounded Corners 72">
                  <a:extLst>
                    <a:ext uri="{FF2B5EF4-FFF2-40B4-BE49-F238E27FC236}">
                      <a16:creationId xmlns:a16="http://schemas.microsoft.com/office/drawing/2014/main" id="{E7CBB803-9462-4BEA-AA3B-1A790A47A20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4" name="Oval 73">
                  <a:extLst>
                    <a:ext uri="{FF2B5EF4-FFF2-40B4-BE49-F238E27FC236}">
                      <a16:creationId xmlns:a16="http://schemas.microsoft.com/office/drawing/2014/main" id="{6FCF9305-61A5-4542-B111-217A281CF4C6}"/>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2" name="Oval 71">
                <a:extLst>
                  <a:ext uri="{FF2B5EF4-FFF2-40B4-BE49-F238E27FC236}">
                    <a16:creationId xmlns:a16="http://schemas.microsoft.com/office/drawing/2014/main" id="{DDEE36FB-BF10-4703-8B55-661A8C860EFD}"/>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Rectangle 2">
              <a:extLst>
                <a:ext uri="{FF2B5EF4-FFF2-40B4-BE49-F238E27FC236}">
                  <a16:creationId xmlns:a16="http://schemas.microsoft.com/office/drawing/2014/main" id="{70D0CAD2-8EA5-4830-90A6-559D46426D37}"/>
                </a:ext>
              </a:extLst>
            </p:cNvPr>
            <p:cNvSpPr/>
            <p:nvPr/>
          </p:nvSpPr>
          <p:spPr>
            <a:xfrm>
              <a:off x="2258416" y="2939101"/>
              <a:ext cx="1072942" cy="5023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89640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4719</TotalTime>
  <Words>930</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Symbol</vt:lpstr>
      <vt:lpstr>Times New Roman</vt:lpstr>
      <vt:lpstr>Toronto Subway</vt:lpstr>
      <vt:lpstr>Office Theme</vt:lpstr>
      <vt:lpstr>GEOG 4GA3 Applied Spatial Statistics</vt:lpstr>
      <vt:lpstr>What is spatial statistics?</vt:lpstr>
      <vt:lpstr>Applications of spatial statistics</vt:lpstr>
      <vt:lpstr>Applied spatial statistics @ Mac</vt:lpstr>
      <vt:lpstr>Applied spatial statistics @ Mac</vt:lpstr>
      <vt:lpstr>What is  a flipped classroom?</vt:lpstr>
      <vt:lpstr>Traditional classroom</vt:lpstr>
      <vt:lpstr>Traditional classroom</vt:lpstr>
      <vt:lpstr>Flipped classroom</vt:lpstr>
      <vt:lpstr>Flipped classroom</vt:lpstr>
      <vt:lpstr>Structure of a session</vt:lpstr>
      <vt:lpstr>Suggested workflow (see outline)</vt:lpstr>
      <vt:lpstr>What is  literate programming?</vt:lpstr>
      <vt:lpstr>Traditional programming</vt:lpstr>
      <vt:lpstr>Literate programming</vt:lpstr>
      <vt:lpstr>How will literate programming be implemented?</vt:lpstr>
      <vt:lpstr>Literate programming</vt:lpstr>
      <vt:lpstr>Computers in classroom</vt:lpstr>
      <vt:lpstr>Suggested Readings</vt:lpstr>
      <vt:lpstr>THE GIS LABS: BSB 331 &amp; 332</vt:lpstr>
      <vt:lpstr>About the Lab &amp; GIS @ Mac</vt:lpstr>
      <vt:lpstr>About the Lab</vt:lpstr>
      <vt:lpstr>About the Lab</vt:lpstr>
      <vt:lpstr>Lab Software and Ownership Policies</vt:lpstr>
      <vt:lpstr>Lab Policies (1)</vt:lpstr>
      <vt:lpstr>Lab Policies (2)</vt:lpstr>
      <vt:lpstr>Lab Policies (3)</vt:lpstr>
      <vt:lpstr>Lab Schedule</vt:lpstr>
      <vt:lpstr>Pat’s Office Hours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dc:creator>
  <cp:lastModifiedBy>Patrick Deluca</cp:lastModifiedBy>
  <cp:revision>30</cp:revision>
  <dcterms:created xsi:type="dcterms:W3CDTF">2017-07-01T01:31:30Z</dcterms:created>
  <dcterms:modified xsi:type="dcterms:W3CDTF">2020-01-10T14:53:08Z</dcterms:modified>
</cp:coreProperties>
</file>