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9"/>
  </p:notesMasterIdLst>
  <p:handoutMasterIdLst>
    <p:handoutMasterId r:id="rId30"/>
  </p:handoutMasterIdLst>
  <p:sldIdLst>
    <p:sldId id="289" r:id="rId2"/>
    <p:sldId id="271" r:id="rId3"/>
    <p:sldId id="268" r:id="rId4"/>
    <p:sldId id="269" r:id="rId5"/>
    <p:sldId id="270" r:id="rId6"/>
    <p:sldId id="293" r:id="rId7"/>
    <p:sldId id="267" r:id="rId8"/>
    <p:sldId id="263" r:id="rId9"/>
    <p:sldId id="295" r:id="rId10"/>
    <p:sldId id="297" r:id="rId11"/>
    <p:sldId id="266" r:id="rId12"/>
    <p:sldId id="294" r:id="rId13"/>
    <p:sldId id="298" r:id="rId14"/>
    <p:sldId id="299" r:id="rId15"/>
    <p:sldId id="258" r:id="rId16"/>
    <p:sldId id="260" r:id="rId17"/>
    <p:sldId id="272" r:id="rId18"/>
    <p:sldId id="296" r:id="rId19"/>
    <p:sldId id="274" r:id="rId20"/>
    <p:sldId id="275" r:id="rId21"/>
    <p:sldId id="276" r:id="rId22"/>
    <p:sldId id="277" r:id="rId23"/>
    <p:sldId id="278" r:id="rId24"/>
    <p:sldId id="279" r:id="rId25"/>
    <p:sldId id="280" r:id="rId26"/>
    <p:sldId id="281" r:id="rId27"/>
    <p:sldId id="288" r:id="rId2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66FF"/>
    <a:srgbClr val="33CCCC"/>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autoAdjust="0"/>
    <p:restoredTop sz="94678" autoAdjust="0"/>
  </p:normalViewPr>
  <p:slideViewPr>
    <p:cSldViewPr snapToGrid="0">
      <p:cViewPr varScale="1">
        <p:scale>
          <a:sx n="107" d="100"/>
          <a:sy n="107" d="100"/>
        </p:scale>
        <p:origin x="-1638" y="-84"/>
      </p:cViewPr>
      <p:guideLst>
        <p:guide orient="horz" pos="2562"/>
        <p:guide pos="288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62467"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Times New Roman" pitchFamily="18" charset="0"/>
              </a:defRPr>
            </a:lvl1pPr>
          </a:lstStyle>
          <a:p>
            <a:endParaRPr lang="en-US"/>
          </a:p>
        </p:txBody>
      </p:sp>
      <p:sp>
        <p:nvSpPr>
          <p:cNvPr id="62468"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62469"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Times New Roman" pitchFamily="18" charset="0"/>
              </a:defRPr>
            </a:lvl1pPr>
          </a:lstStyle>
          <a:p>
            <a:fld id="{B1781D87-B7B8-4FF4-B972-C502A7E92513}" type="slidenum">
              <a:rPr lang="en-US"/>
              <a:pPr/>
              <a:t>‹#›</a:t>
            </a:fld>
            <a:endParaRPr lang="en-US"/>
          </a:p>
        </p:txBody>
      </p:sp>
    </p:spTree>
    <p:extLst>
      <p:ext uri="{BB962C8B-B14F-4D97-AF65-F5344CB8AC3E}">
        <p14:creationId xmlns:p14="http://schemas.microsoft.com/office/powerpoint/2010/main" val="4152129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4099"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Times New Roman" pitchFamily="18" charset="0"/>
              </a:defRPr>
            </a:lvl1pPr>
          </a:lstStyle>
          <a:p>
            <a:endParaRPr lang="en-US"/>
          </a:p>
        </p:txBody>
      </p:sp>
      <p:sp>
        <p:nvSpPr>
          <p:cNvPr id="4100" name="Rectangle 4"/>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Times New Roman" pitchFamily="18" charset="0"/>
              </a:defRPr>
            </a:lvl1pPr>
          </a:lstStyle>
          <a:p>
            <a:endParaRPr lang="en-US"/>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Times New Roman" pitchFamily="18" charset="0"/>
              </a:defRPr>
            </a:lvl1pPr>
          </a:lstStyle>
          <a:p>
            <a:fld id="{359C9D12-A503-458C-824E-798D11212F5A}" type="slidenum">
              <a:rPr lang="en-US"/>
              <a:pPr/>
              <a:t>‹#›</a:t>
            </a:fld>
            <a:endParaRPr lang="en-US"/>
          </a:p>
        </p:txBody>
      </p:sp>
    </p:spTree>
    <p:extLst>
      <p:ext uri="{BB962C8B-B14F-4D97-AF65-F5344CB8AC3E}">
        <p14:creationId xmlns:p14="http://schemas.microsoft.com/office/powerpoint/2010/main" val="23475867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2ADFC-12E8-4A73-ACE9-F7C7684A0375}" type="slidenum">
              <a:rPr lang="en-US"/>
              <a:pPr/>
              <a:t>11</a:t>
            </a:fld>
            <a:endParaRPr lang="en-US"/>
          </a:p>
        </p:txBody>
      </p:sp>
      <p:sp>
        <p:nvSpPr>
          <p:cNvPr id="20482" name="Rectangle 2"/>
          <p:cNvSpPr>
            <a:spLocks noChangeArrowheads="1" noTextEdit="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20483" name="Rectangle 3"/>
          <p:cNvSpPr>
            <a:spLocks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t>African independence (obs = left, random = right)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685F37-E28D-44EA-929E-978B9B54ED1E}" type="slidenum">
              <a:rPr lang="en-US"/>
              <a:pPr/>
              <a:t>15</a:t>
            </a:fld>
            <a:endParaRPr lang="en-US"/>
          </a:p>
        </p:txBody>
      </p:sp>
      <p:sp>
        <p:nvSpPr>
          <p:cNvPr id="7170" name="Rectangle 2"/>
          <p:cNvSpPr>
            <a:spLocks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7171" name="Rectangle 3"/>
          <p:cNvSpPr>
            <a:spLocks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r>
              <a:rPr lang="en-US"/>
              <a:t>Book uses example of ozone level. While ozone concentration will differ from location to location, ozone levels at neighboring locations are likely to be related somehow. Similarly, house prices will vary over space, but neighboring ones are related.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686134-9CBE-4C1F-91A8-827315DE4DC2}" type="slidenum">
              <a:rPr lang="en-US"/>
              <a:pPr/>
              <a:t>16</a:t>
            </a:fld>
            <a:endParaRPr lang="en-US"/>
          </a:p>
        </p:txBody>
      </p:sp>
      <p:sp>
        <p:nvSpPr>
          <p:cNvPr id="11266" name="Rectangle 2"/>
          <p:cNvSpPr>
            <a:spLocks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11267" name="Rectangle 3"/>
          <p:cNvSpPr>
            <a:spLocks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6661" tIns="48331" rIns="96661" bIns="48331"/>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682" name="Group 2"/>
          <p:cNvGrpSpPr>
            <a:grpSpLocks/>
          </p:cNvGrpSpPr>
          <p:nvPr userDrawn="1"/>
        </p:nvGrpSpPr>
        <p:grpSpPr bwMode="auto">
          <a:xfrm>
            <a:off x="-3222625" y="304800"/>
            <a:ext cx="11909425" cy="4724400"/>
            <a:chOff x="-2030" y="192"/>
            <a:chExt cx="7502" cy="2976"/>
          </a:xfrm>
        </p:grpSpPr>
        <p:sp>
          <p:nvSpPr>
            <p:cNvPr id="71683" name="Line 3"/>
            <p:cNvSpPr>
              <a:spLocks noChangeShapeType="1"/>
            </p:cNvSpPr>
            <p:nvPr userDrawn="1"/>
          </p:nvSpPr>
          <p:spPr bwMode="auto">
            <a:xfrm>
              <a:off x="912" y="1584"/>
              <a:ext cx="4560"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4" name="AutoShape 4"/>
            <p:cNvSpPr>
              <a:spLocks noChangeArrowheads="1"/>
            </p:cNvSpPr>
            <p:nvPr userDrawn="1"/>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2083 -32000"/>
                <a:gd name="T13" fmla="*/ T12 w 64000"/>
                <a:gd name="T14" fmla="+- 0 -29632 -32000"/>
                <a:gd name="T15" fmla="*/ -29632 h 64000"/>
                <a:gd name="T16" fmla="+- 0 32000 -32000"/>
                <a:gd name="T17" fmla="*/ T16 w 64000"/>
                <a:gd name="T18" fmla="+- 0 0 -32000"/>
                <a:gd name="T19" fmla="*/ 0 h 64000"/>
                <a:gd name="T20" fmla="+- 0 12083 -32000"/>
                <a:gd name="T21" fmla="*/ T20 w 64000"/>
                <a:gd name="T22" fmla="+- 0 29631 -32000"/>
                <a:gd name="T23" fmla="*/ 29631 h 64000"/>
                <a:gd name="T24" fmla="+- 0 12083 -32000"/>
                <a:gd name="T25" fmla="*/ T24 w 64000"/>
                <a:gd name="T26" fmla="+- 0 29631 -32000"/>
                <a:gd name="T27" fmla="*/ 29631 h 64000"/>
                <a:gd name="T28" fmla="+- 0 12082 -32000"/>
                <a:gd name="T29" fmla="*/ T28 w 64000"/>
                <a:gd name="T30" fmla="+- 0 29631 -32000"/>
                <a:gd name="T31" fmla="*/ 29631 h 64000"/>
                <a:gd name="T32" fmla="+- 0 12083 -32000"/>
                <a:gd name="T33" fmla="*/ T32 w 64000"/>
                <a:gd name="T34" fmla="+- 0 29632 -32000"/>
                <a:gd name="T35" fmla="*/ 29632 h 64000"/>
                <a:gd name="T36" fmla="+- 0 12083 -32000"/>
                <a:gd name="T37" fmla="*/ T36 w 64000"/>
                <a:gd name="T38" fmla="+- 0 -29632 -32000"/>
                <a:gd name="T39" fmla="*/ -29632 h 64000"/>
                <a:gd name="T40" fmla="+- 0 12082 -32000"/>
                <a:gd name="T41" fmla="*/ T40 w 64000"/>
                <a:gd name="T42" fmla="+- 0 -29632 -32000"/>
                <a:gd name="T43" fmla="*/ -29632 h 64000"/>
                <a:gd name="T44" fmla="+- 0 12083 -32000"/>
                <a:gd name="T45" fmla="*/ T44 w 64000"/>
                <a:gd name="T46" fmla="+- 0 -29632 -32000"/>
                <a:gd name="T47" fmla="*/ -29632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71685" name="AutoShape 5"/>
            <p:cNvSpPr>
              <a:spLocks noChangeArrowheads="1"/>
            </p:cNvSpPr>
            <p:nvPr userDrawn="1"/>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18994 -32000"/>
                <a:gd name="T13" fmla="*/ T12 w 64000"/>
                <a:gd name="T14" fmla="+- 0 -25754 -32000"/>
                <a:gd name="T15" fmla="*/ -25754 h 64000"/>
                <a:gd name="T16" fmla="+- 0 32000 -32000"/>
                <a:gd name="T17" fmla="*/ T16 w 64000"/>
                <a:gd name="T18" fmla="+- 0 0 -32000"/>
                <a:gd name="T19" fmla="*/ 0 h 64000"/>
                <a:gd name="T20" fmla="+- 0 18994 -32000"/>
                <a:gd name="T21" fmla="*/ T20 w 64000"/>
                <a:gd name="T22" fmla="+- 0 25753 -32000"/>
                <a:gd name="T23" fmla="*/ 25753 h 64000"/>
                <a:gd name="T24" fmla="+- 0 18994 -32000"/>
                <a:gd name="T25" fmla="*/ T24 w 64000"/>
                <a:gd name="T26" fmla="+- 0 25753 -32000"/>
                <a:gd name="T27" fmla="*/ 25753 h 64000"/>
                <a:gd name="T28" fmla="+- 0 18993 -32000"/>
                <a:gd name="T29" fmla="*/ T28 w 64000"/>
                <a:gd name="T30" fmla="+- 0 25753 -32000"/>
                <a:gd name="T31" fmla="*/ 25753 h 64000"/>
                <a:gd name="T32" fmla="+- 0 18994 -32000"/>
                <a:gd name="T33" fmla="*/ T32 w 64000"/>
                <a:gd name="T34" fmla="+- 0 25754 -32000"/>
                <a:gd name="T35" fmla="*/ 25754 h 64000"/>
                <a:gd name="T36" fmla="+- 0 18994 -32000"/>
                <a:gd name="T37" fmla="*/ T36 w 64000"/>
                <a:gd name="T38" fmla="+- 0 -25754 -32000"/>
                <a:gd name="T39" fmla="*/ -25754 h 64000"/>
                <a:gd name="T40" fmla="+- 0 18993 -32000"/>
                <a:gd name="T41" fmla="*/ T40 w 64000"/>
                <a:gd name="T42" fmla="+- 0 -25754 -32000"/>
                <a:gd name="T43" fmla="*/ -25754 h 64000"/>
                <a:gd name="T44" fmla="+- 0 18994 -32000"/>
                <a:gd name="T45" fmla="*/ T44 w 64000"/>
                <a:gd name="T46" fmla="+- 0 -25754 -32000"/>
                <a:gd name="T47" fmla="*/ -25754 h 64000"/>
                <a:gd name="T48" fmla="+- 0 G27 -32000"/>
                <a:gd name="T49" fmla="*/ T48 w 64000"/>
                <a:gd name="T50" fmla="+- 0 G11 -32000"/>
                <a:gd name="T51" fmla="*/ G11 h 64000"/>
                <a:gd name="T52" fmla="+- 0 G25 -32000"/>
                <a:gd name="T53" fmla="*/ T52 w 64000"/>
                <a:gd name="T54" fmla="+- 0 G14 -32000"/>
                <a:gd name="T55" fmla="*/ G14 h 64000"/>
              </a:gdLst>
              <a:ahLst/>
              <a:cxnLst>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T49" t="T51" r="T53" b="T55"/>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grpSp>
      <p:sp>
        <p:nvSpPr>
          <p:cNvPr id="71686" name="Rectangle 6"/>
          <p:cNvSpPr>
            <a:spLocks noGrp="1" noChangeArrowheads="1"/>
          </p:cNvSpPr>
          <p:nvPr>
            <p:ph type="ctrTitle"/>
          </p:nvPr>
        </p:nvSpPr>
        <p:spPr>
          <a:xfrm>
            <a:off x="1443038" y="985838"/>
            <a:ext cx="7239000" cy="1444625"/>
          </a:xfrm>
        </p:spPr>
        <p:txBody>
          <a:bodyPr/>
          <a:lstStyle>
            <a:lvl1pPr>
              <a:defRPr sz="4000"/>
            </a:lvl1pPr>
          </a:lstStyle>
          <a:p>
            <a:pPr lvl="0"/>
            <a:r>
              <a:rPr lang="en-US" noProof="0" smtClean="0"/>
              <a:t>Click to edit Master title style</a:t>
            </a:r>
          </a:p>
        </p:txBody>
      </p:sp>
      <p:sp>
        <p:nvSpPr>
          <p:cNvPr id="71687"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pPr lvl="0"/>
            <a:r>
              <a:rPr lang="en-US" noProof="0" smtClean="0"/>
              <a:t>Click to edit Master subtitle style</a:t>
            </a:r>
          </a:p>
        </p:txBody>
      </p:sp>
      <p:sp>
        <p:nvSpPr>
          <p:cNvPr id="71688" name="Rectangle 8"/>
          <p:cNvSpPr>
            <a:spLocks noGrp="1" noChangeArrowheads="1"/>
          </p:cNvSpPr>
          <p:nvPr>
            <p:ph type="dt" sz="half" idx="2"/>
          </p:nvPr>
        </p:nvSpPr>
        <p:spPr/>
        <p:txBody>
          <a:bodyPr/>
          <a:lstStyle>
            <a:lvl1pPr>
              <a:defRPr/>
            </a:lvl1pPr>
          </a:lstStyle>
          <a:p>
            <a:endParaRPr lang="en-US"/>
          </a:p>
        </p:txBody>
      </p:sp>
      <p:sp>
        <p:nvSpPr>
          <p:cNvPr id="71689" name="Rectangle 9"/>
          <p:cNvSpPr>
            <a:spLocks noGrp="1" noChangeArrowheads="1"/>
          </p:cNvSpPr>
          <p:nvPr>
            <p:ph type="ftr" sz="quarter" idx="3"/>
          </p:nvPr>
        </p:nvSpPr>
        <p:spPr/>
        <p:txBody>
          <a:bodyPr/>
          <a:lstStyle>
            <a:lvl1pPr>
              <a:defRPr/>
            </a:lvl1pPr>
          </a:lstStyle>
          <a:p>
            <a:endParaRPr lang="en-US"/>
          </a:p>
        </p:txBody>
      </p:sp>
      <p:sp>
        <p:nvSpPr>
          <p:cNvPr id="71690" name="Rectangle 10"/>
          <p:cNvSpPr>
            <a:spLocks noGrp="1" noChangeArrowheads="1"/>
          </p:cNvSpPr>
          <p:nvPr>
            <p:ph type="sldNum" sz="quarter" idx="4"/>
          </p:nvPr>
        </p:nvSpPr>
        <p:spPr/>
        <p:txBody>
          <a:bodyPr/>
          <a:lstStyle>
            <a:lvl1pPr>
              <a:defRPr/>
            </a:lvl1pPr>
          </a:lstStyle>
          <a:p>
            <a:fld id="{FEBE6324-0B31-4466-ACEA-5E26D3F7E85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2C5AD3-FE3A-4D20-BE96-0D962F57B964}" type="slidenum">
              <a:rPr lang="en-US"/>
              <a:pPr/>
              <a:t>‹#›</a:t>
            </a:fld>
            <a:endParaRPr lang="en-US"/>
          </a:p>
        </p:txBody>
      </p:sp>
    </p:spTree>
    <p:extLst>
      <p:ext uri="{BB962C8B-B14F-4D97-AF65-F5344CB8AC3E}">
        <p14:creationId xmlns:p14="http://schemas.microsoft.com/office/powerpoint/2010/main" val="306085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12713"/>
            <a:ext cx="2085975"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5763" y="112713"/>
            <a:ext cx="6110287"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6FF78F-EB7B-40A5-8358-D206B2C8B1CC}" type="slidenum">
              <a:rPr lang="en-US"/>
              <a:pPr/>
              <a:t>‹#›</a:t>
            </a:fld>
            <a:endParaRPr lang="en-US"/>
          </a:p>
        </p:txBody>
      </p:sp>
    </p:spTree>
    <p:extLst>
      <p:ext uri="{BB962C8B-B14F-4D97-AF65-F5344CB8AC3E}">
        <p14:creationId xmlns:p14="http://schemas.microsoft.com/office/powerpoint/2010/main" val="115304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7413F8-90AA-40B4-9E3C-1831FC028987}" type="slidenum">
              <a:rPr lang="en-US"/>
              <a:pPr/>
              <a:t>‹#›</a:t>
            </a:fld>
            <a:endParaRPr lang="en-US"/>
          </a:p>
        </p:txBody>
      </p:sp>
    </p:spTree>
    <p:extLst>
      <p:ext uri="{BB962C8B-B14F-4D97-AF65-F5344CB8AC3E}">
        <p14:creationId xmlns:p14="http://schemas.microsoft.com/office/powerpoint/2010/main" val="267891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E607AD-C93D-4971-9419-107EF92A1221}" type="slidenum">
              <a:rPr lang="en-US"/>
              <a:pPr/>
              <a:t>‹#›</a:t>
            </a:fld>
            <a:endParaRPr lang="en-US"/>
          </a:p>
        </p:txBody>
      </p:sp>
    </p:spTree>
    <p:extLst>
      <p:ext uri="{BB962C8B-B14F-4D97-AF65-F5344CB8AC3E}">
        <p14:creationId xmlns:p14="http://schemas.microsoft.com/office/powerpoint/2010/main" val="12944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5763" y="1560513"/>
            <a:ext cx="40973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0" y="1560513"/>
            <a:ext cx="409892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7963745-7E55-4458-9AB4-F001FF91779B}" type="slidenum">
              <a:rPr lang="en-US"/>
              <a:pPr/>
              <a:t>‹#›</a:t>
            </a:fld>
            <a:endParaRPr lang="en-US"/>
          </a:p>
        </p:txBody>
      </p:sp>
    </p:spTree>
    <p:extLst>
      <p:ext uri="{BB962C8B-B14F-4D97-AF65-F5344CB8AC3E}">
        <p14:creationId xmlns:p14="http://schemas.microsoft.com/office/powerpoint/2010/main" val="357230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1133112-E70B-4654-854E-C31C5F7BE75E}" type="slidenum">
              <a:rPr lang="en-US"/>
              <a:pPr/>
              <a:t>‹#›</a:t>
            </a:fld>
            <a:endParaRPr lang="en-US"/>
          </a:p>
        </p:txBody>
      </p:sp>
    </p:spTree>
    <p:extLst>
      <p:ext uri="{BB962C8B-B14F-4D97-AF65-F5344CB8AC3E}">
        <p14:creationId xmlns:p14="http://schemas.microsoft.com/office/powerpoint/2010/main" val="248422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7FCEB15-7AF1-49D8-A5C4-D83582CB5BF2}" type="slidenum">
              <a:rPr lang="en-US"/>
              <a:pPr/>
              <a:t>‹#›</a:t>
            </a:fld>
            <a:endParaRPr lang="en-US"/>
          </a:p>
        </p:txBody>
      </p:sp>
    </p:spTree>
    <p:extLst>
      <p:ext uri="{BB962C8B-B14F-4D97-AF65-F5344CB8AC3E}">
        <p14:creationId xmlns:p14="http://schemas.microsoft.com/office/powerpoint/2010/main" val="45222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4304C37-CB2B-43C5-B49F-DEF6AA4B0CCD}" type="slidenum">
              <a:rPr lang="en-US"/>
              <a:pPr/>
              <a:t>‹#›</a:t>
            </a:fld>
            <a:endParaRPr lang="en-US"/>
          </a:p>
        </p:txBody>
      </p:sp>
    </p:spTree>
    <p:extLst>
      <p:ext uri="{BB962C8B-B14F-4D97-AF65-F5344CB8AC3E}">
        <p14:creationId xmlns:p14="http://schemas.microsoft.com/office/powerpoint/2010/main" val="185353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5D39604-0A8B-46F4-9793-09FFEC473995}" type="slidenum">
              <a:rPr lang="en-US"/>
              <a:pPr/>
              <a:t>‹#›</a:t>
            </a:fld>
            <a:endParaRPr lang="en-US"/>
          </a:p>
        </p:txBody>
      </p:sp>
    </p:spTree>
    <p:extLst>
      <p:ext uri="{BB962C8B-B14F-4D97-AF65-F5344CB8AC3E}">
        <p14:creationId xmlns:p14="http://schemas.microsoft.com/office/powerpoint/2010/main" val="391722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09D62EC-ABEA-4D0B-9156-A34139103782}" type="slidenum">
              <a:rPr lang="en-US"/>
              <a:pPr/>
              <a:t>‹#›</a:t>
            </a:fld>
            <a:endParaRPr lang="en-US"/>
          </a:p>
        </p:txBody>
      </p:sp>
    </p:spTree>
    <p:extLst>
      <p:ext uri="{BB962C8B-B14F-4D97-AF65-F5344CB8AC3E}">
        <p14:creationId xmlns:p14="http://schemas.microsoft.com/office/powerpoint/2010/main" val="259494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914400" y="112713"/>
            <a:ext cx="73136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70659" name="Rectangle 3"/>
          <p:cNvSpPr>
            <a:spLocks noGrp="1" noChangeArrowheads="1"/>
          </p:cNvSpPr>
          <p:nvPr>
            <p:ph type="body" idx="1"/>
          </p:nvPr>
        </p:nvSpPr>
        <p:spPr bwMode="auto">
          <a:xfrm>
            <a:off x="385763" y="1560513"/>
            <a:ext cx="83486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0660"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7066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70662"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F4AE5424-D1DF-491C-BE0E-A5E3C8B764CE}" type="slidenum">
              <a:rPr lang="en-US"/>
              <a:pPr/>
              <a:t>‹#›</a:t>
            </a:fld>
            <a:endParaRPr lang="en-US"/>
          </a:p>
        </p:txBody>
      </p:sp>
      <p:sp>
        <p:nvSpPr>
          <p:cNvPr id="70663" name="Line 7"/>
          <p:cNvSpPr>
            <a:spLocks noChangeShapeType="1"/>
          </p:cNvSpPr>
          <p:nvPr userDrawn="1"/>
        </p:nvSpPr>
        <p:spPr bwMode="auto">
          <a:xfrm>
            <a:off x="833438" y="1254125"/>
            <a:ext cx="7491412" cy="0"/>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cs typeface="Arial" charset="0"/>
        </a:defRPr>
      </a:lvl2pPr>
      <a:lvl3pPr algn="l" rtl="0" fontAlgn="base">
        <a:spcBef>
          <a:spcPct val="0"/>
        </a:spcBef>
        <a:spcAft>
          <a:spcPct val="0"/>
        </a:spcAft>
        <a:defRPr sz="3600">
          <a:solidFill>
            <a:schemeClr val="tx2"/>
          </a:solidFill>
          <a:latin typeface="Arial" charset="0"/>
          <a:cs typeface="Arial" charset="0"/>
        </a:defRPr>
      </a:lvl3pPr>
      <a:lvl4pPr algn="l" rtl="0" fontAlgn="base">
        <a:spcBef>
          <a:spcPct val="0"/>
        </a:spcBef>
        <a:spcAft>
          <a:spcPct val="0"/>
        </a:spcAft>
        <a:defRPr sz="3600">
          <a:solidFill>
            <a:schemeClr val="tx2"/>
          </a:solidFill>
          <a:latin typeface="Arial" charset="0"/>
          <a:cs typeface="Arial" charset="0"/>
        </a:defRPr>
      </a:lvl4pPr>
      <a:lvl5pPr algn="l" rtl="0" fontAlgn="base">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l" rtl="0" fontAlgn="base">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7.tif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6"/>
          <p:cNvSpPr>
            <a:spLocks noGrp="1" noChangeArrowheads="1"/>
          </p:cNvSpPr>
          <p:nvPr>
            <p:ph type="body" idx="1"/>
          </p:nvPr>
        </p:nvSpPr>
        <p:spPr>
          <a:xfrm>
            <a:off x="628650" y="1827213"/>
            <a:ext cx="7886700" cy="4368800"/>
          </a:xfrm>
        </p:spPr>
        <p:txBody>
          <a:bodyPr/>
          <a:lstStyle/>
          <a:p>
            <a:pPr algn="ctr">
              <a:buFont typeface="Wingdings" pitchFamily="2" charset="2"/>
              <a:buNone/>
            </a:pPr>
            <a:r>
              <a:rPr lang="en-US" sz="3700" b="1" dirty="0"/>
              <a:t>WELCOME TO</a:t>
            </a:r>
          </a:p>
          <a:p>
            <a:pPr algn="ctr"/>
            <a:endParaRPr lang="en-US" b="1" dirty="0"/>
          </a:p>
          <a:p>
            <a:pPr algn="ctr">
              <a:buFont typeface="Wingdings" pitchFamily="2" charset="2"/>
              <a:buNone/>
            </a:pPr>
            <a:r>
              <a:rPr lang="en-US" sz="5500" b="1" dirty="0"/>
              <a:t>GEO </a:t>
            </a:r>
            <a:r>
              <a:rPr lang="en-US" sz="5500" b="1" dirty="0" smtClean="0"/>
              <a:t>4GA3</a:t>
            </a:r>
            <a:endParaRPr lang="en-US" sz="5500" b="1" dirty="0"/>
          </a:p>
          <a:p>
            <a:pPr algn="ctr">
              <a:buFont typeface="Wingdings" pitchFamily="2" charset="2"/>
              <a:buNone/>
            </a:pPr>
            <a:r>
              <a:rPr lang="en-US" sz="3300" dirty="0" smtClean="0"/>
              <a:t>Applied </a:t>
            </a:r>
            <a:r>
              <a:rPr lang="en-US" sz="3300" dirty="0"/>
              <a:t>Spatial </a:t>
            </a:r>
            <a:r>
              <a:rPr lang="en-US" sz="3300" dirty="0" smtClean="0"/>
              <a:t>Statistics</a:t>
            </a:r>
            <a:endParaRPr lang="en-US" dirty="0"/>
          </a:p>
        </p:txBody>
      </p:sp>
      <p:sp>
        <p:nvSpPr>
          <p:cNvPr id="52232" name="Rectangle 8"/>
          <p:cNvSpPr>
            <a:spLocks noGrp="1" noChangeArrowheads="1"/>
          </p:cNvSpPr>
          <p:nvPr>
            <p:ph type="title"/>
          </p:nvPr>
        </p:nvSpPr>
        <p:spPr/>
        <p:txBody>
          <a:bodyPr/>
          <a:lstStyle/>
          <a:p>
            <a:r>
              <a:rPr lang="en-US" sz="3200"/>
              <a:t>School of Geography and Geology</a:t>
            </a:r>
            <a:br>
              <a:rPr lang="en-US" sz="3200"/>
            </a:br>
            <a:r>
              <a:rPr lang="en-US" sz="3200"/>
              <a:t>McMaster University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5"/>
          <p:cNvSpPr>
            <a:spLocks noGrp="1" noChangeArrowheads="1"/>
          </p:cNvSpPr>
          <p:nvPr>
            <p:ph type="title"/>
          </p:nvPr>
        </p:nvSpPr>
        <p:spPr/>
        <p:txBody>
          <a:bodyPr/>
          <a:lstStyle/>
          <a:p>
            <a:r>
              <a:rPr lang="en-US" dirty="0" smtClean="0"/>
              <a:t>Lines (</a:t>
            </a:r>
            <a:r>
              <a:rPr lang="en-US" i="1" dirty="0" smtClean="0"/>
              <a:t>L</a:t>
            </a:r>
            <a:r>
              <a:rPr lang="en-US" baseline="30000" dirty="0" smtClean="0"/>
              <a:t>1</a:t>
            </a:r>
            <a:r>
              <a:rPr lang="en-US" dirty="0" smtClean="0"/>
              <a:t>)</a:t>
            </a:r>
            <a:endParaRPr lang="en-US" dirty="0"/>
          </a:p>
        </p:txBody>
      </p:sp>
      <p:pic>
        <p:nvPicPr>
          <p:cNvPr id="84995" name="Picture 3" descr="C:\Antonio\Courses\GEOG 4GA3 - Applied Spatial Analysis\Lecture Slides\1.Introduction and Preliminaries\Lines (Rivers GTH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742" y="1607296"/>
            <a:ext cx="7170039" cy="491975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896645" y="1607296"/>
            <a:ext cx="7265136" cy="4919758"/>
          </a:xfrm>
          <a:prstGeom prst="rect">
            <a:avLst/>
          </a:prstGeom>
          <a:noFill/>
          <a:ln w="9525" cap="flat" cmpd="sng" algn="ctr">
            <a:solidFill>
              <a:schemeClr val="bg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78073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1981200" y="762000"/>
            <a:ext cx="563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2400">
              <a:latin typeface="Arial" charset="0"/>
            </a:endParaRPr>
          </a:p>
        </p:txBody>
      </p:sp>
      <p:sp>
        <p:nvSpPr>
          <p:cNvPr id="19464" name="Rectangle 8"/>
          <p:cNvSpPr>
            <a:spLocks noGrp="1" noChangeArrowheads="1"/>
          </p:cNvSpPr>
          <p:nvPr>
            <p:ph type="title"/>
          </p:nvPr>
        </p:nvSpPr>
        <p:spPr/>
        <p:txBody>
          <a:bodyPr/>
          <a:lstStyle/>
          <a:p>
            <a:r>
              <a:rPr lang="en-US" dirty="0"/>
              <a:t>Area </a:t>
            </a:r>
            <a:r>
              <a:rPr lang="en-US" dirty="0" smtClean="0"/>
              <a:t>Objects </a:t>
            </a:r>
            <a:r>
              <a:rPr lang="en-US" dirty="0" smtClean="0"/>
              <a:t>(</a:t>
            </a:r>
            <a:r>
              <a:rPr lang="en-US" i="1" dirty="0" smtClean="0"/>
              <a:t>L</a:t>
            </a:r>
            <a:r>
              <a:rPr lang="en-US" baseline="30000" dirty="0" smtClean="0"/>
              <a:t>2</a:t>
            </a:r>
            <a:r>
              <a:rPr lang="en-US" dirty="0" smtClean="0"/>
              <a:t>)</a:t>
            </a:r>
            <a:endParaRPr lang="en-US" dirty="0"/>
          </a:p>
        </p:txBody>
      </p:sp>
      <p:pic>
        <p:nvPicPr>
          <p:cNvPr id="10" name="Picture 2" descr="C:\Antonio\Cases 2011\Walk the Talk\Accessibility Score\Power Point Files\Proportion of Senio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435" y="1381125"/>
            <a:ext cx="6464427" cy="537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t>Fields </a:t>
            </a:r>
            <a:r>
              <a:rPr lang="en-US" dirty="0" smtClean="0"/>
              <a:t>(</a:t>
            </a:r>
            <a:r>
              <a:rPr lang="en-US" i="1" dirty="0" smtClean="0"/>
              <a:t>L</a:t>
            </a:r>
            <a:r>
              <a:rPr lang="en-US" baseline="30000" dirty="0" smtClean="0"/>
              <a:t>3</a:t>
            </a:r>
            <a:r>
              <a:rPr lang="en-US" dirty="0" smtClean="0"/>
              <a:t>)</a:t>
            </a:r>
            <a:endParaRPr lang="en-US" dirty="0"/>
          </a:p>
        </p:txBody>
      </p:sp>
      <p:pic>
        <p:nvPicPr>
          <p:cNvPr id="74756" name="Picture 4" descr="sfc_con_temp-12"/>
          <p:cNvPicPr>
            <a:picLocks noChangeAspect="1" noChangeArrowheads="1"/>
          </p:cNvPicPr>
          <p:nvPr/>
        </p:nvPicPr>
        <p:blipFill rotWithShape="1">
          <a:blip r:embed="rId2">
            <a:extLst>
              <a:ext uri="{28A0092B-C50C-407E-A947-70E740481C1C}">
                <a14:useLocalDpi xmlns:a14="http://schemas.microsoft.com/office/drawing/2010/main" val="0"/>
              </a:ext>
            </a:extLst>
          </a:blip>
          <a:srcRect t="8408"/>
          <a:stretch/>
        </p:blipFill>
        <p:spPr bwMode="auto">
          <a:xfrm>
            <a:off x="1294391" y="1662074"/>
            <a:ext cx="6564744" cy="4810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t>Fields </a:t>
            </a:r>
            <a:r>
              <a:rPr lang="en-US" dirty="0" smtClean="0"/>
              <a:t>(</a:t>
            </a:r>
            <a:r>
              <a:rPr lang="en-US" i="1" dirty="0" smtClean="0"/>
              <a:t>L</a:t>
            </a:r>
            <a:r>
              <a:rPr lang="en-US" baseline="30000" dirty="0" smtClean="0"/>
              <a:t>3</a:t>
            </a:r>
            <a:r>
              <a:rPr lang="en-US" dirty="0" smtClean="0"/>
              <a:t>)</a:t>
            </a:r>
            <a:endParaRPr lang="en-US" dirty="0"/>
          </a:p>
        </p:txBody>
      </p:sp>
      <p:pic>
        <p:nvPicPr>
          <p:cNvPr id="86022" name="Picture 6" descr="C:\Antonio\Courses\GEOG 4GA3 - Applied Spatial Analysis\Lecture Slides\1.Introduction and Preliminaries\Field.jpg"/>
          <p:cNvPicPr>
            <a:picLocks noChangeAspect="1" noChangeArrowheads="1"/>
          </p:cNvPicPr>
          <p:nvPr/>
        </p:nvPicPr>
        <p:blipFill rotWithShape="1">
          <a:blip r:embed="rId2">
            <a:extLst>
              <a:ext uri="{28A0092B-C50C-407E-A947-70E740481C1C}">
                <a14:useLocalDpi xmlns:a14="http://schemas.microsoft.com/office/drawing/2010/main" val="0"/>
              </a:ext>
            </a:extLst>
          </a:blip>
          <a:srcRect l="12110" t="6007" r="10026" b="4389"/>
          <a:stretch/>
        </p:blipFill>
        <p:spPr bwMode="auto">
          <a:xfrm>
            <a:off x="1079477" y="1728690"/>
            <a:ext cx="6994572" cy="467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36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Scale</a:t>
            </a:r>
            <a:endParaRPr lang="en-US" dirty="0"/>
          </a:p>
        </p:txBody>
      </p:sp>
    </p:spTree>
    <p:extLst>
      <p:ext uri="{BB962C8B-B14F-4D97-AF65-F5344CB8AC3E}">
        <p14:creationId xmlns:p14="http://schemas.microsoft.com/office/powerpoint/2010/main" val="332223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endParaRPr lang="en-US" sz="2500" dirty="0"/>
          </a:p>
        </p:txBody>
      </p:sp>
      <p:sp>
        <p:nvSpPr>
          <p:cNvPr id="6148" name="Rectangle 4"/>
          <p:cNvSpPr>
            <a:spLocks noGrp="1" noChangeArrowheads="1"/>
          </p:cNvSpPr>
          <p:nvPr>
            <p:ph type="title"/>
          </p:nvPr>
        </p:nvSpPr>
        <p:spPr/>
        <p:txBody>
          <a:bodyPr/>
          <a:lstStyle/>
          <a:p>
            <a:r>
              <a:rPr lang="en-US" dirty="0" smtClean="0"/>
              <a:t>Potential of Spatial Data</a:t>
            </a:r>
            <a:endParaRPr lang="en-US" dirty="0"/>
          </a:p>
        </p:txBody>
      </p:sp>
      <p:pic>
        <p:nvPicPr>
          <p:cNvPr id="6152" name="Picture 8" descr="C:\Antonio\Cases 2009\Population Segregation Historical\Newark Annals Paper\Figures\Figures v2.1_Page_10.tif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933" r="18519"/>
          <a:stretch/>
        </p:blipFill>
        <p:spPr bwMode="auto">
          <a:xfrm>
            <a:off x="123726" y="2318385"/>
            <a:ext cx="2876360" cy="3497580"/>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C:\Antonio\Cases 2009\Population Segregation Historical\Newark Annals Paper\Figures\Figures v2.1_Page_11.tif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933" r="18519"/>
          <a:stretch/>
        </p:blipFill>
        <p:spPr bwMode="auto">
          <a:xfrm>
            <a:off x="6204931" y="2318385"/>
            <a:ext cx="2876360" cy="349758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C:\Antonio\Cases 2009\Population Segregation Historical\Newark Annals Paper\Figures\Figures v2.1_Page_12.tiff"/>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462" r="17769"/>
          <a:stretch/>
        </p:blipFill>
        <p:spPr bwMode="auto">
          <a:xfrm>
            <a:off x="3159327" y="2318385"/>
            <a:ext cx="2886363" cy="34975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lstStyle/>
          <a:p>
            <a:r>
              <a:rPr lang="en-US" sz="2500"/>
              <a:t>Formally test </a:t>
            </a:r>
            <a:r>
              <a:rPr lang="en-US" sz="2500" b="1"/>
              <a:t>hypotheses</a:t>
            </a:r>
            <a:r>
              <a:rPr lang="en-US" sz="2500"/>
              <a:t> through statistical methods</a:t>
            </a:r>
          </a:p>
          <a:p>
            <a:r>
              <a:rPr lang="en-US" sz="2500"/>
              <a:t>Estimate extent and form of </a:t>
            </a:r>
            <a:r>
              <a:rPr lang="en-US" sz="2500" b="1"/>
              <a:t>relationships</a:t>
            </a:r>
          </a:p>
          <a:p>
            <a:r>
              <a:rPr lang="en-US" sz="2500"/>
              <a:t>Usually proceeds by identifying any </a:t>
            </a:r>
            <a:r>
              <a:rPr lang="en-US" sz="2500" b="1"/>
              <a:t>heterogeneities</a:t>
            </a:r>
            <a:r>
              <a:rPr lang="en-US" sz="2500"/>
              <a:t> in mean value and then modeling residuals or deviations from this trend.</a:t>
            </a:r>
          </a:p>
        </p:txBody>
      </p:sp>
      <p:sp>
        <p:nvSpPr>
          <p:cNvPr id="10245" name="Rectangle 5"/>
          <p:cNvSpPr>
            <a:spLocks noGrp="1" noChangeArrowheads="1"/>
          </p:cNvSpPr>
          <p:nvPr>
            <p:ph type="title"/>
          </p:nvPr>
        </p:nvSpPr>
        <p:spPr/>
        <p:txBody>
          <a:bodyPr/>
          <a:lstStyle/>
          <a:p>
            <a:r>
              <a:rPr lang="en-US" dirty="0" smtClean="0"/>
              <a:t>Potential of Spatial Data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Course Outline</a:t>
            </a:r>
          </a:p>
        </p:txBody>
      </p:sp>
      <p:sp>
        <p:nvSpPr>
          <p:cNvPr id="34819" name="Rectangle 3"/>
          <p:cNvSpPr>
            <a:spLocks noGrp="1" noChangeArrowheads="1"/>
          </p:cNvSpPr>
          <p:nvPr>
            <p:ph type="body" idx="1"/>
          </p:nvPr>
        </p:nvSpPr>
        <p:spPr/>
        <p:txBody>
          <a:bodyPr/>
          <a:lstStyle/>
          <a:p>
            <a:pPr marL="552450" indent="-552450">
              <a:lnSpc>
                <a:spcPct val="90000"/>
              </a:lnSpc>
            </a:pPr>
            <a:r>
              <a:rPr lang="en-US" dirty="0"/>
              <a:t>Course </a:t>
            </a:r>
            <a:r>
              <a:rPr lang="en-US" dirty="0" smtClean="0"/>
              <a:t>objectives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Course Outline</a:t>
            </a:r>
          </a:p>
        </p:txBody>
      </p:sp>
      <p:sp>
        <p:nvSpPr>
          <p:cNvPr id="34819" name="Rectangle 3"/>
          <p:cNvSpPr>
            <a:spLocks noGrp="1" noChangeArrowheads="1"/>
          </p:cNvSpPr>
          <p:nvPr>
            <p:ph type="body" idx="1"/>
          </p:nvPr>
        </p:nvSpPr>
        <p:spPr/>
        <p:txBody>
          <a:bodyPr/>
          <a:lstStyle/>
          <a:p>
            <a:pPr marL="552450" indent="-552450">
              <a:lnSpc>
                <a:spcPct val="90000"/>
              </a:lnSpc>
            </a:pPr>
            <a:r>
              <a:rPr lang="en-US" dirty="0" smtClean="0"/>
              <a:t>Evaluation</a:t>
            </a:r>
            <a:endParaRPr lang="en-US" dirty="0"/>
          </a:p>
        </p:txBody>
      </p:sp>
    </p:spTree>
    <p:extLst>
      <p:ext uri="{BB962C8B-B14F-4D97-AF65-F5344CB8AC3E}">
        <p14:creationId xmlns:p14="http://schemas.microsoft.com/office/powerpoint/2010/main" val="2529112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200"/>
              <a:t>Course Guidelines and Regulations</a:t>
            </a:r>
          </a:p>
        </p:txBody>
      </p:sp>
      <p:sp>
        <p:nvSpPr>
          <p:cNvPr id="36867" name="Rectangle 3"/>
          <p:cNvSpPr>
            <a:spLocks noGrp="1" noChangeArrowheads="1"/>
          </p:cNvSpPr>
          <p:nvPr>
            <p:ph type="body" idx="1"/>
          </p:nvPr>
        </p:nvSpPr>
        <p:spPr/>
        <p:txBody>
          <a:bodyPr/>
          <a:lstStyle/>
          <a:p>
            <a:r>
              <a:rPr lang="en-US" dirty="0"/>
              <a:t>Contacting the </a:t>
            </a:r>
            <a:r>
              <a:rPr lang="en-US" dirty="0" smtClean="0"/>
              <a:t>instructor</a:t>
            </a:r>
            <a:endParaRPr lang="en-US" dirty="0"/>
          </a:p>
          <a:p>
            <a:pPr lvl="1"/>
            <a:r>
              <a:rPr lang="en-US" dirty="0"/>
              <a:t> Office hours</a:t>
            </a:r>
          </a:p>
          <a:p>
            <a:pPr lvl="1"/>
            <a:r>
              <a:rPr lang="en-US" dirty="0"/>
              <a:t> E-mail </a:t>
            </a:r>
            <a:r>
              <a:rPr lang="en-US" dirty="0" smtClean="0"/>
              <a:t>to </a:t>
            </a:r>
            <a:r>
              <a:rPr lang="en-US" dirty="0"/>
              <a:t>set an </a:t>
            </a:r>
            <a:r>
              <a:rPr lang="en-US" dirty="0" smtClean="0"/>
              <a:t>appointment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This </a:t>
            </a:r>
            <a:r>
              <a:rPr lang="en-US" dirty="0" smtClean="0"/>
              <a:t>session</a:t>
            </a:r>
            <a:endParaRPr lang="en-US" dirty="0"/>
          </a:p>
        </p:txBody>
      </p:sp>
      <p:sp>
        <p:nvSpPr>
          <p:cNvPr id="33795" name="Rectangle 3"/>
          <p:cNvSpPr>
            <a:spLocks noGrp="1" noChangeArrowheads="1"/>
          </p:cNvSpPr>
          <p:nvPr>
            <p:ph type="body" idx="1"/>
          </p:nvPr>
        </p:nvSpPr>
        <p:spPr>
          <a:xfrm>
            <a:off x="385763" y="1560513"/>
            <a:ext cx="8313737" cy="4114800"/>
          </a:xfrm>
        </p:spPr>
        <p:txBody>
          <a:bodyPr/>
          <a:lstStyle/>
          <a:p>
            <a:pPr>
              <a:lnSpc>
                <a:spcPct val="80000"/>
              </a:lnSpc>
            </a:pPr>
            <a:r>
              <a:rPr lang="en-US" dirty="0"/>
              <a:t>Course Outline</a:t>
            </a:r>
          </a:p>
          <a:p>
            <a:pPr marL="457200" lvl="1" indent="0">
              <a:lnSpc>
                <a:spcPct val="80000"/>
              </a:lnSpc>
              <a:buNone/>
            </a:pPr>
            <a:endParaRPr lang="en-US" sz="2900" dirty="0" smtClean="0"/>
          </a:p>
          <a:p>
            <a:pPr marL="457200" lvl="1" indent="0">
              <a:lnSpc>
                <a:spcPct val="80000"/>
              </a:lnSpc>
              <a:buNone/>
            </a:pPr>
            <a:endParaRPr lang="en-US" sz="2900" dirty="0"/>
          </a:p>
          <a:p>
            <a:pPr marL="457200" lvl="1" indent="0">
              <a:lnSpc>
                <a:spcPct val="80000"/>
              </a:lnSpc>
              <a:buNone/>
            </a:pPr>
            <a:endParaRPr lang="en-US" sz="2900" dirty="0"/>
          </a:p>
          <a:p>
            <a:pPr>
              <a:lnSpc>
                <a:spcPct val="80000"/>
              </a:lnSpc>
            </a:pPr>
            <a:r>
              <a:rPr lang="en-US" dirty="0" smtClean="0"/>
              <a:t>Exercise</a:t>
            </a:r>
            <a:r>
              <a:rPr lang="en-US" dirty="0"/>
              <a:t>: Student/instructor 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200"/>
              <a:t>Course Guidelines and Regulations</a:t>
            </a:r>
          </a:p>
        </p:txBody>
      </p:sp>
      <p:sp>
        <p:nvSpPr>
          <p:cNvPr id="37891" name="Rectangle 3"/>
          <p:cNvSpPr>
            <a:spLocks noGrp="1" noChangeArrowheads="1"/>
          </p:cNvSpPr>
          <p:nvPr>
            <p:ph type="body" idx="1"/>
          </p:nvPr>
        </p:nvSpPr>
        <p:spPr/>
        <p:txBody>
          <a:bodyPr/>
          <a:lstStyle/>
          <a:p>
            <a:r>
              <a:rPr lang="en-US" dirty="0"/>
              <a:t>Course </a:t>
            </a:r>
            <a:r>
              <a:rPr lang="en-US" dirty="0" smtClean="0"/>
              <a:t>preparation</a:t>
            </a:r>
            <a:endParaRPr lang="en-US" dirty="0"/>
          </a:p>
          <a:p>
            <a:pPr lvl="1"/>
            <a:r>
              <a:rPr lang="en-US" dirty="0"/>
              <a:t> 3 hours of prep/study time for each hour of lecture</a:t>
            </a:r>
          </a:p>
          <a:p>
            <a:pPr lvl="1"/>
            <a:r>
              <a:rPr lang="en-US" dirty="0"/>
              <a:t> More preparation = higher grades</a:t>
            </a:r>
          </a:p>
          <a:p>
            <a:pPr lvl="1"/>
            <a:r>
              <a:rPr lang="en-US" dirty="0"/>
              <a:t> Problems with the course? See me or a TA. Early identification of problems may help to solve them</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200"/>
              <a:t>Course Guidelines and Regulations</a:t>
            </a:r>
          </a:p>
        </p:txBody>
      </p:sp>
      <p:sp>
        <p:nvSpPr>
          <p:cNvPr id="38915" name="Rectangle 3"/>
          <p:cNvSpPr>
            <a:spLocks noGrp="1" noChangeArrowheads="1"/>
          </p:cNvSpPr>
          <p:nvPr>
            <p:ph type="body" idx="1"/>
          </p:nvPr>
        </p:nvSpPr>
        <p:spPr/>
        <p:txBody>
          <a:bodyPr/>
          <a:lstStyle/>
          <a:p>
            <a:r>
              <a:rPr lang="en-US" dirty="0"/>
              <a:t>Handing in the </a:t>
            </a:r>
            <a:r>
              <a:rPr lang="en-US" dirty="0" smtClean="0"/>
              <a:t>projects</a:t>
            </a:r>
            <a:endParaRPr lang="en-US" dirty="0"/>
          </a:p>
          <a:p>
            <a:pPr lvl="1"/>
            <a:r>
              <a:rPr lang="en-US" dirty="0"/>
              <a:t> </a:t>
            </a:r>
            <a:r>
              <a:rPr lang="en-US" dirty="0" smtClean="0"/>
              <a:t>As per outline</a:t>
            </a:r>
            <a:endParaRPr lang="en-US" dirty="0"/>
          </a:p>
          <a:p>
            <a:pPr lvl="1"/>
            <a:r>
              <a:rPr lang="en-US" dirty="0"/>
              <a:t> Drop box in </a:t>
            </a:r>
            <a:r>
              <a:rPr lang="en-US" dirty="0" smtClean="0"/>
              <a:t>General Science Building</a:t>
            </a:r>
            <a:endParaRPr lang="en-US" dirty="0"/>
          </a:p>
          <a:p>
            <a:pPr lvl="1"/>
            <a:r>
              <a:rPr lang="en-US" dirty="0"/>
              <a:t> Late submissions</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a:t>Course Guidelines and Regulations</a:t>
            </a:r>
          </a:p>
        </p:txBody>
      </p:sp>
      <p:sp>
        <p:nvSpPr>
          <p:cNvPr id="39939" name="Rectangle 3"/>
          <p:cNvSpPr>
            <a:spLocks noGrp="1" noChangeArrowheads="1"/>
          </p:cNvSpPr>
          <p:nvPr>
            <p:ph type="body" idx="1"/>
          </p:nvPr>
        </p:nvSpPr>
        <p:spPr>
          <a:xfrm>
            <a:off x="396875" y="1560513"/>
            <a:ext cx="8302625" cy="4114800"/>
          </a:xfrm>
        </p:spPr>
        <p:txBody>
          <a:bodyPr/>
          <a:lstStyle/>
          <a:p>
            <a:pPr>
              <a:lnSpc>
                <a:spcPct val="90000"/>
              </a:lnSpc>
            </a:pPr>
            <a:r>
              <a:rPr lang="en-US"/>
              <a:t>Mark appeals:</a:t>
            </a:r>
          </a:p>
          <a:p>
            <a:pPr lvl="1">
              <a:lnSpc>
                <a:spcPct val="90000"/>
              </a:lnSpc>
            </a:pPr>
            <a:r>
              <a:rPr lang="en-US"/>
              <a:t> Appeal directly to the person who marked your work</a:t>
            </a:r>
          </a:p>
          <a:p>
            <a:pPr lvl="1">
              <a:lnSpc>
                <a:spcPct val="90000"/>
              </a:lnSpc>
            </a:pPr>
            <a:r>
              <a:rPr lang="en-US"/>
              <a:t> Appeals in writing: 24 hours rule (Within 15 days of receiving the work back)</a:t>
            </a:r>
          </a:p>
          <a:p>
            <a:pPr lvl="1">
              <a:lnSpc>
                <a:spcPct val="90000"/>
              </a:lnSpc>
            </a:pPr>
            <a:r>
              <a:rPr lang="en-US"/>
              <a:t> Re-marking may result in a </a:t>
            </a:r>
            <a:r>
              <a:rPr lang="en-US" b="1"/>
              <a:t>higher</a:t>
            </a:r>
            <a:r>
              <a:rPr lang="en-US"/>
              <a:t> or </a:t>
            </a:r>
            <a:r>
              <a:rPr lang="en-US" b="1"/>
              <a:t>lower</a:t>
            </a:r>
            <a:r>
              <a:rPr lang="en-US"/>
              <a:t> grade!</a:t>
            </a:r>
            <a:endParaRPr lang="en-US"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200"/>
              <a:t>Course Guidelines and Regulations</a:t>
            </a:r>
          </a:p>
        </p:txBody>
      </p:sp>
      <p:sp>
        <p:nvSpPr>
          <p:cNvPr id="40963" name="Rectangle 3"/>
          <p:cNvSpPr>
            <a:spLocks noGrp="1" noChangeArrowheads="1"/>
          </p:cNvSpPr>
          <p:nvPr>
            <p:ph type="body" idx="1"/>
          </p:nvPr>
        </p:nvSpPr>
        <p:spPr>
          <a:xfrm>
            <a:off x="1028700" y="1600200"/>
            <a:ext cx="7842250" cy="4838700"/>
          </a:xfrm>
        </p:spPr>
        <p:txBody>
          <a:bodyPr/>
          <a:lstStyle/>
          <a:p>
            <a:r>
              <a:rPr lang="en-US" dirty="0"/>
              <a:t>Students with special </a:t>
            </a:r>
            <a:r>
              <a:rPr lang="en-US" dirty="0" smtClean="0"/>
              <a:t>needs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200"/>
              <a:t>Course Guidelines and Regulations</a:t>
            </a:r>
          </a:p>
        </p:txBody>
      </p:sp>
      <p:sp>
        <p:nvSpPr>
          <p:cNvPr id="41987" name="Rectangle 3"/>
          <p:cNvSpPr>
            <a:spLocks noGrp="1" noChangeArrowheads="1"/>
          </p:cNvSpPr>
          <p:nvPr>
            <p:ph type="body" idx="1"/>
          </p:nvPr>
        </p:nvSpPr>
        <p:spPr>
          <a:xfrm>
            <a:off x="385763" y="1560513"/>
            <a:ext cx="8348662" cy="2970212"/>
          </a:xfrm>
        </p:spPr>
        <p:txBody>
          <a:bodyPr/>
          <a:lstStyle/>
          <a:p>
            <a:pPr>
              <a:lnSpc>
                <a:spcPct val="90000"/>
              </a:lnSpc>
            </a:pPr>
            <a:r>
              <a:rPr lang="en-US" dirty="0"/>
              <a:t>Missed </a:t>
            </a:r>
            <a:r>
              <a:rPr lang="en-US" dirty="0" smtClean="0"/>
              <a:t>work</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Lectures and other events</a:t>
            </a:r>
          </a:p>
        </p:txBody>
      </p:sp>
      <p:sp>
        <p:nvSpPr>
          <p:cNvPr id="43049" name="Text Box 41"/>
          <p:cNvSpPr txBox="1">
            <a:spLocks noChangeArrowheads="1"/>
          </p:cNvSpPr>
          <p:nvPr/>
        </p:nvSpPr>
        <p:spPr bwMode="auto">
          <a:xfrm>
            <a:off x="1624013" y="1955800"/>
            <a:ext cx="5935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a:t>Tentative schedule (see outline)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Lectures and other events</a:t>
            </a:r>
          </a:p>
        </p:txBody>
      </p:sp>
      <p:sp>
        <p:nvSpPr>
          <p:cNvPr id="44035" name="Rectangle 3"/>
          <p:cNvSpPr>
            <a:spLocks noGrp="1" noChangeArrowheads="1"/>
          </p:cNvSpPr>
          <p:nvPr>
            <p:ph type="body" idx="1"/>
          </p:nvPr>
        </p:nvSpPr>
        <p:spPr>
          <a:xfrm>
            <a:off x="385763" y="1560513"/>
            <a:ext cx="8348662" cy="4097337"/>
          </a:xfrm>
        </p:spPr>
        <p:txBody>
          <a:bodyPr/>
          <a:lstStyle/>
          <a:p>
            <a:r>
              <a:rPr lang="en-US"/>
              <a:t>Lectures organized in </a:t>
            </a:r>
            <a:r>
              <a:rPr lang="en-US" i="1"/>
              <a:t>Sessions</a:t>
            </a:r>
          </a:p>
          <a:p>
            <a:pPr lvl="1"/>
            <a:r>
              <a:rPr lang="en-US"/>
              <a:t> Each session is about 50 minutes long</a:t>
            </a:r>
          </a:p>
          <a:p>
            <a:pPr lvl="1"/>
            <a:r>
              <a:rPr lang="en-US"/>
              <a:t> Approximately 22 sessions in the course</a:t>
            </a:r>
          </a:p>
          <a:p>
            <a:r>
              <a:rPr lang="en-US"/>
              <a:t> Structure of a lecture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Exercise</a:t>
            </a:r>
            <a:endParaRPr lang="en-US" dirty="0"/>
          </a:p>
        </p:txBody>
      </p:sp>
      <p:sp>
        <p:nvSpPr>
          <p:cNvPr id="51204" name="Rectangle 4"/>
          <p:cNvSpPr>
            <a:spLocks noGrp="1" noChangeArrowheads="1"/>
          </p:cNvSpPr>
          <p:nvPr>
            <p:ph type="body" idx="1"/>
          </p:nvPr>
        </p:nvSpPr>
        <p:spPr/>
        <p:txBody>
          <a:bodyPr/>
          <a:lstStyle/>
          <a:p>
            <a:r>
              <a:rPr lang="en-US" dirty="0" smtClean="0"/>
              <a:t>Briefly </a:t>
            </a:r>
            <a:r>
              <a:rPr lang="en-US" dirty="0"/>
              <a:t>explain (10-15 lines):</a:t>
            </a:r>
          </a:p>
          <a:p>
            <a:pPr lvl="1"/>
            <a:r>
              <a:rPr lang="en-US" dirty="0"/>
              <a:t> Your reasons for taking GEO </a:t>
            </a:r>
            <a:r>
              <a:rPr lang="en-US" dirty="0" smtClean="0"/>
              <a:t>4GA3</a:t>
            </a:r>
            <a:endParaRPr lang="en-US" dirty="0"/>
          </a:p>
          <a:p>
            <a:pPr lvl="1"/>
            <a:r>
              <a:rPr lang="en-US" dirty="0"/>
              <a:t> Your objectives in this </a:t>
            </a:r>
            <a:r>
              <a:rPr lang="en-US" dirty="0" smtClean="0"/>
              <a:t>course</a:t>
            </a:r>
          </a:p>
          <a:p>
            <a:pPr lvl="1"/>
            <a:r>
              <a:rPr lang="en-US" dirty="0" smtClean="0"/>
              <a:t> Submit using A2L</a:t>
            </a:r>
            <a:endParaRPr lang="en-US" dirty="0"/>
          </a:p>
          <a:p>
            <a:pPr>
              <a:buFont typeface="Wingdings" pitchFamily="2" charset="2"/>
              <a:buNone/>
            </a:pPr>
            <a:r>
              <a:rPr lang="en-US"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Instructor</a:t>
            </a:r>
            <a:endParaRPr lang="en-US" dirty="0"/>
          </a:p>
        </p:txBody>
      </p:sp>
      <p:sp>
        <p:nvSpPr>
          <p:cNvPr id="30723" name="Rectangle 3"/>
          <p:cNvSpPr>
            <a:spLocks noGrp="1" noChangeArrowheads="1"/>
          </p:cNvSpPr>
          <p:nvPr>
            <p:ph type="body" idx="1"/>
          </p:nvPr>
        </p:nvSpPr>
        <p:spPr>
          <a:xfrm>
            <a:off x="1028700" y="1600200"/>
            <a:ext cx="7842250" cy="4525963"/>
          </a:xfrm>
        </p:spPr>
        <p:txBody>
          <a:bodyPr/>
          <a:lstStyle/>
          <a:p>
            <a:pPr algn="ctr">
              <a:lnSpc>
                <a:spcPct val="90000"/>
              </a:lnSpc>
              <a:buFont typeface="Wingdings" pitchFamily="2" charset="2"/>
              <a:buNone/>
            </a:pPr>
            <a:r>
              <a:rPr lang="en-US" sz="2400"/>
              <a:t>Antonio</a:t>
            </a:r>
            <a:r>
              <a:rPr lang="en-US" sz="2500"/>
              <a:t> </a:t>
            </a:r>
            <a:r>
              <a:rPr lang="en-US" sz="2400"/>
              <a:t>P</a:t>
            </a:r>
            <a:r>
              <a:rPr lang="en-US" sz="2400">
                <a:cs typeface="Times New Roman" pitchFamily="18" charset="0"/>
              </a:rPr>
              <a:t>á</a:t>
            </a:r>
            <a:r>
              <a:rPr lang="en-US" sz="2400"/>
              <a:t>ez</a:t>
            </a:r>
          </a:p>
          <a:p>
            <a:pPr>
              <a:lnSpc>
                <a:spcPct val="90000"/>
              </a:lnSpc>
            </a:pPr>
            <a:r>
              <a:rPr lang="en-US" sz="2500"/>
              <a:t>Education:</a:t>
            </a:r>
          </a:p>
          <a:p>
            <a:pPr lvl="1">
              <a:lnSpc>
                <a:spcPct val="90000"/>
              </a:lnSpc>
            </a:pPr>
            <a:r>
              <a:rPr lang="en-US" sz="2100">
                <a:latin typeface="Times New Roman" pitchFamily="18" charset="0"/>
                <a:cs typeface="Times New Roman" pitchFamily="18" charset="0"/>
              </a:rPr>
              <a:t> </a:t>
            </a:r>
            <a:r>
              <a:rPr lang="en-US" sz="2100">
                <a:cs typeface="Times New Roman" pitchFamily="18" charset="0"/>
              </a:rPr>
              <a:t>Civil Engineering (ITESM, Mexico; Dec. 93)</a:t>
            </a:r>
          </a:p>
          <a:p>
            <a:pPr lvl="1">
              <a:lnSpc>
                <a:spcPct val="90000"/>
              </a:lnSpc>
            </a:pPr>
            <a:r>
              <a:rPr lang="en-US" sz="2100">
                <a:cs typeface="Times New Roman" pitchFamily="18" charset="0"/>
              </a:rPr>
              <a:t> M.Sc. Information (Tohoku, Japan; Sept. 97)</a:t>
            </a:r>
          </a:p>
          <a:p>
            <a:pPr lvl="1">
              <a:lnSpc>
                <a:spcPct val="90000"/>
              </a:lnSpc>
            </a:pPr>
            <a:r>
              <a:rPr lang="en-US" sz="2100">
                <a:cs typeface="Times New Roman" pitchFamily="18" charset="0"/>
              </a:rPr>
              <a:t> Ph.D. Engineering (Tohoku, Japan; Sept. 00)</a:t>
            </a:r>
          </a:p>
          <a:p>
            <a:pPr lvl="1">
              <a:lnSpc>
                <a:spcPct val="90000"/>
              </a:lnSpc>
            </a:pPr>
            <a:endParaRPr lang="en-US" sz="2100">
              <a:cs typeface="Times New Roman" pitchFamily="18" charset="0"/>
            </a:endParaRPr>
          </a:p>
          <a:p>
            <a:pPr>
              <a:lnSpc>
                <a:spcPct val="90000"/>
              </a:lnSpc>
            </a:pPr>
            <a:r>
              <a:rPr lang="en-US" sz="2500">
                <a:cs typeface="Times New Roman" pitchFamily="18" charset="0"/>
              </a:rPr>
              <a:t>Work:</a:t>
            </a:r>
          </a:p>
          <a:p>
            <a:pPr lvl="1">
              <a:lnSpc>
                <a:spcPct val="90000"/>
              </a:lnSpc>
            </a:pPr>
            <a:r>
              <a:rPr lang="en-US" sz="2100">
                <a:cs typeface="Times New Roman" pitchFamily="18" charset="0"/>
              </a:rPr>
              <a:t> CNEAS (Tohoku, Japan)</a:t>
            </a:r>
          </a:p>
          <a:p>
            <a:pPr lvl="1">
              <a:lnSpc>
                <a:spcPct val="90000"/>
              </a:lnSpc>
            </a:pPr>
            <a:r>
              <a:rPr lang="en-US" sz="2100">
                <a:cs typeface="Times New Roman" pitchFamily="18" charset="0"/>
              </a:rPr>
              <a:t> School of Geography and Geology (Jul. 02)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Instructor</a:t>
            </a:r>
            <a:endParaRPr lang="en-US" dirty="0"/>
          </a:p>
        </p:txBody>
      </p:sp>
      <p:sp>
        <p:nvSpPr>
          <p:cNvPr id="31747" name="Rectangle 3"/>
          <p:cNvSpPr>
            <a:spLocks noGrp="1" noChangeArrowheads="1"/>
          </p:cNvSpPr>
          <p:nvPr>
            <p:ph type="body" idx="1"/>
          </p:nvPr>
        </p:nvSpPr>
        <p:spPr>
          <a:xfrm>
            <a:off x="1028700" y="1600200"/>
            <a:ext cx="7842250" cy="4525963"/>
          </a:xfrm>
        </p:spPr>
        <p:txBody>
          <a:bodyPr/>
          <a:lstStyle/>
          <a:p>
            <a:pPr algn="ctr">
              <a:lnSpc>
                <a:spcPct val="90000"/>
              </a:lnSpc>
              <a:buFont typeface="Wingdings" pitchFamily="2" charset="2"/>
              <a:buNone/>
            </a:pPr>
            <a:r>
              <a:rPr lang="en-US" sz="2400" dirty="0"/>
              <a:t>Antonio </a:t>
            </a:r>
            <a:r>
              <a:rPr lang="en-US" sz="2400" dirty="0" err="1"/>
              <a:t>P</a:t>
            </a:r>
            <a:r>
              <a:rPr lang="en-US" sz="2400" dirty="0" err="1">
                <a:cs typeface="Times New Roman" pitchFamily="18" charset="0"/>
              </a:rPr>
              <a:t>á</a:t>
            </a:r>
            <a:r>
              <a:rPr lang="en-US" sz="2400" dirty="0" err="1"/>
              <a:t>ez</a:t>
            </a:r>
            <a:endParaRPr lang="en-US" sz="2400" dirty="0"/>
          </a:p>
          <a:p>
            <a:pPr>
              <a:lnSpc>
                <a:spcPct val="90000"/>
              </a:lnSpc>
            </a:pPr>
            <a:r>
              <a:rPr lang="en-US" sz="2500" dirty="0" smtClean="0"/>
              <a:t>Teaching</a:t>
            </a:r>
            <a:endParaRPr lang="en-US" sz="2500" dirty="0"/>
          </a:p>
          <a:p>
            <a:pPr lvl="1">
              <a:lnSpc>
                <a:spcPct val="90000"/>
              </a:lnSpc>
            </a:pPr>
            <a:endParaRPr lang="en-US" sz="2100" dirty="0">
              <a:cs typeface="Times New Roman" pitchFamily="18" charset="0"/>
            </a:endParaRPr>
          </a:p>
          <a:p>
            <a:pPr>
              <a:lnSpc>
                <a:spcPct val="90000"/>
              </a:lnSpc>
            </a:pPr>
            <a:r>
              <a:rPr lang="en-US" sz="2500" dirty="0" smtClean="0">
                <a:cs typeface="Times New Roman" pitchFamily="18" charset="0"/>
              </a:rPr>
              <a:t>Research</a:t>
            </a:r>
            <a:endParaRPr lang="en-US" sz="2500" dirty="0">
              <a:cs typeface="Times New Roman" pitchFamily="18" charset="0"/>
            </a:endParaRPr>
          </a:p>
          <a:p>
            <a:pPr lvl="1">
              <a:lnSpc>
                <a:spcPct val="90000"/>
              </a:lnSpc>
            </a:pPr>
            <a:r>
              <a:rPr lang="en-US" sz="2100" dirty="0">
                <a:cs typeface="Times New Roman" pitchFamily="18" charset="0"/>
              </a:rPr>
              <a:t> </a:t>
            </a:r>
            <a:r>
              <a:rPr lang="en-US" sz="2100" dirty="0" smtClean="0">
                <a:cs typeface="Times New Roman" pitchFamily="18" charset="0"/>
              </a:rPr>
              <a:t>Transportation, travel behavior, health geography</a:t>
            </a:r>
            <a:endParaRPr lang="en-US" sz="2100" dirty="0">
              <a:cs typeface="Times New Roman" pitchFamily="18" charset="0"/>
            </a:endParaRPr>
          </a:p>
          <a:p>
            <a:pPr lvl="1">
              <a:lnSpc>
                <a:spcPct val="90000"/>
              </a:lnSpc>
            </a:pPr>
            <a:r>
              <a:rPr lang="en-US" sz="2100" dirty="0">
                <a:cs typeface="Times New Roman" pitchFamily="18" charset="0"/>
              </a:rPr>
              <a:t> Spatial </a:t>
            </a:r>
            <a:r>
              <a:rPr lang="en-US" sz="2100" dirty="0" smtClean="0">
                <a:cs typeface="Times New Roman" pitchFamily="18" charset="0"/>
              </a:rPr>
              <a:t>analysis</a:t>
            </a:r>
            <a:endParaRPr lang="en-US" sz="2100" dirty="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Where can you find me?</a:t>
            </a:r>
          </a:p>
        </p:txBody>
      </p:sp>
      <p:sp>
        <p:nvSpPr>
          <p:cNvPr id="32771" name="Rectangle 3"/>
          <p:cNvSpPr>
            <a:spLocks noGrp="1" noChangeArrowheads="1"/>
          </p:cNvSpPr>
          <p:nvPr>
            <p:ph type="body" idx="1"/>
          </p:nvPr>
        </p:nvSpPr>
        <p:spPr>
          <a:xfrm>
            <a:off x="1028700" y="1600200"/>
            <a:ext cx="7842250" cy="4525963"/>
          </a:xfrm>
        </p:spPr>
        <p:txBody>
          <a:bodyPr/>
          <a:lstStyle/>
          <a:p>
            <a:pPr algn="ctr">
              <a:buFont typeface="Wingdings" pitchFamily="2" charset="2"/>
              <a:buNone/>
            </a:pPr>
            <a:r>
              <a:rPr lang="en-US" sz="2400" dirty="0"/>
              <a:t>Antonio </a:t>
            </a:r>
            <a:r>
              <a:rPr lang="en-US" sz="2400" dirty="0" err="1"/>
              <a:t>P</a:t>
            </a:r>
            <a:r>
              <a:rPr lang="en-US" sz="2400" dirty="0" err="1">
                <a:cs typeface="Times New Roman" pitchFamily="18" charset="0"/>
              </a:rPr>
              <a:t>á</a:t>
            </a:r>
            <a:r>
              <a:rPr lang="en-US" sz="2400" dirty="0" err="1"/>
              <a:t>ez</a:t>
            </a:r>
            <a:endParaRPr lang="en-US" sz="2400" dirty="0"/>
          </a:p>
          <a:p>
            <a:pPr algn="ctr">
              <a:buFont typeface="Wingdings" pitchFamily="2" charset="2"/>
              <a:buNone/>
            </a:pPr>
            <a:endParaRPr lang="en-US" sz="2400" dirty="0"/>
          </a:p>
          <a:p>
            <a:r>
              <a:rPr lang="en-US" sz="2400" dirty="0">
                <a:cs typeface="Times New Roman" pitchFamily="18" charset="0"/>
              </a:rPr>
              <a:t>Contact information:</a:t>
            </a:r>
          </a:p>
          <a:p>
            <a:pPr lvl="1"/>
            <a:r>
              <a:rPr lang="en-US" dirty="0">
                <a:cs typeface="Times New Roman" pitchFamily="18" charset="0"/>
              </a:rPr>
              <a:t> </a:t>
            </a:r>
            <a:r>
              <a:rPr lang="en-US" sz="2000" dirty="0" smtClean="0">
                <a:cs typeface="Times New Roman" pitchFamily="18" charset="0"/>
              </a:rPr>
              <a:t>General </a:t>
            </a:r>
            <a:r>
              <a:rPr lang="en-US" sz="2000" dirty="0">
                <a:cs typeface="Times New Roman" pitchFamily="18" charset="0"/>
              </a:rPr>
              <a:t>Science Building </a:t>
            </a:r>
            <a:r>
              <a:rPr lang="en-US" sz="2000" dirty="0" smtClean="0">
                <a:cs typeface="Times New Roman" pitchFamily="18" charset="0"/>
              </a:rPr>
              <a:t>236</a:t>
            </a:r>
            <a:endParaRPr lang="en-US" sz="2000" dirty="0">
              <a:cs typeface="Times New Roman" pitchFamily="18" charset="0"/>
            </a:endParaRPr>
          </a:p>
          <a:p>
            <a:pPr lvl="1"/>
            <a:r>
              <a:rPr lang="en-US" sz="2000" dirty="0">
                <a:cs typeface="Times New Roman" pitchFamily="18" charset="0"/>
              </a:rPr>
              <a:t> E-mail: paezha@mcmaster.ca</a:t>
            </a:r>
          </a:p>
          <a:p>
            <a:pPr lvl="1"/>
            <a:r>
              <a:rPr lang="en-US" sz="2000" dirty="0">
                <a:cs typeface="Times New Roman" pitchFamily="18" charset="0"/>
              </a:rPr>
              <a:t> Telephone: 905-525-9140 ext. 26099</a:t>
            </a:r>
          </a:p>
          <a:p>
            <a:pPr lvl="1"/>
            <a:r>
              <a:rPr lang="en-US" sz="2000" dirty="0">
                <a:cs typeface="Times New Roman" pitchFamily="18" charset="0"/>
              </a:rPr>
              <a:t> Office </a:t>
            </a:r>
            <a:r>
              <a:rPr lang="en-US" sz="2000" dirty="0" smtClean="0">
                <a:cs typeface="Times New Roman" pitchFamily="18" charset="0"/>
              </a:rPr>
              <a:t>hours</a:t>
            </a:r>
            <a:endParaRPr lang="en-US" sz="2000" dirty="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3200" dirty="0" smtClean="0"/>
              <a:t>Applied </a:t>
            </a:r>
            <a:r>
              <a:rPr lang="en-US" sz="3200" dirty="0"/>
              <a:t>Spatial Statistics</a:t>
            </a:r>
          </a:p>
        </p:txBody>
      </p:sp>
      <p:sp>
        <p:nvSpPr>
          <p:cNvPr id="73731" name="Rectangle 3"/>
          <p:cNvSpPr>
            <a:spLocks noGrp="1" noChangeArrowheads="1"/>
          </p:cNvSpPr>
          <p:nvPr>
            <p:ph type="body" idx="1"/>
          </p:nvPr>
        </p:nvSpPr>
        <p:spPr/>
        <p:txBody>
          <a:bodyPr/>
          <a:lstStyle/>
          <a:p>
            <a:r>
              <a:rPr lang="en-US" dirty="0" smtClean="0"/>
              <a:t>Geographical Information Systems</a:t>
            </a:r>
          </a:p>
          <a:p>
            <a:r>
              <a:rPr lang="en-US" dirty="0" smtClean="0"/>
              <a:t>Follow </a:t>
            </a:r>
            <a:r>
              <a:rPr lang="en-US" dirty="0"/>
              <a:t>up to </a:t>
            </a:r>
            <a:r>
              <a:rPr lang="en-US" dirty="0" smtClean="0"/>
              <a:t>3MB3</a:t>
            </a:r>
            <a:r>
              <a:rPr lang="en-US" dirty="0"/>
              <a:t>: </a:t>
            </a:r>
            <a:r>
              <a:rPr lang="en-US" dirty="0" smtClean="0"/>
              <a:t>Statistical Analysis</a:t>
            </a:r>
            <a:endParaRPr lang="en-US" dirty="0"/>
          </a:p>
          <a:p>
            <a:pPr lvl="1"/>
            <a:r>
              <a:rPr lang="en-US" dirty="0"/>
              <a:t>Emphasis on spatial data and spatial effects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Course Description</a:t>
            </a:r>
          </a:p>
        </p:txBody>
      </p:sp>
      <p:sp>
        <p:nvSpPr>
          <p:cNvPr id="29699" name="Rectangle 3"/>
          <p:cNvSpPr>
            <a:spLocks noGrp="1" noChangeArrowheads="1"/>
          </p:cNvSpPr>
          <p:nvPr>
            <p:ph type="body" idx="1"/>
          </p:nvPr>
        </p:nvSpPr>
        <p:spPr>
          <a:xfrm>
            <a:off x="385763" y="1560513"/>
            <a:ext cx="8313737" cy="4114800"/>
          </a:xfrm>
        </p:spPr>
        <p:txBody>
          <a:bodyPr/>
          <a:lstStyle/>
          <a:p>
            <a:pPr>
              <a:lnSpc>
                <a:spcPct val="80000"/>
              </a:lnSpc>
            </a:pPr>
            <a:r>
              <a:rPr lang="en-US" sz="2500" dirty="0"/>
              <a:t>Intermediate methods of spatial </a:t>
            </a:r>
            <a:r>
              <a:rPr lang="en-US" sz="2500" dirty="0" smtClean="0"/>
              <a:t>analysis</a:t>
            </a:r>
          </a:p>
          <a:p>
            <a:pPr>
              <a:lnSpc>
                <a:spcPct val="80000"/>
              </a:lnSpc>
            </a:pPr>
            <a:endParaRPr lang="en-US" sz="2500" dirty="0"/>
          </a:p>
          <a:p>
            <a:pPr>
              <a:lnSpc>
                <a:spcPct val="80000"/>
              </a:lnSpc>
            </a:pPr>
            <a:endParaRPr lang="en-US" sz="2500" dirty="0" smtClean="0"/>
          </a:p>
          <a:p>
            <a:pPr>
              <a:lnSpc>
                <a:spcPct val="80000"/>
              </a:lnSpc>
            </a:pPr>
            <a:endParaRPr lang="en-US" sz="2500" dirty="0"/>
          </a:p>
          <a:p>
            <a:pPr>
              <a:lnSpc>
                <a:spcPct val="80000"/>
              </a:lnSpc>
            </a:pPr>
            <a:endParaRPr lang="en-US" sz="2100" dirty="0"/>
          </a:p>
          <a:p>
            <a:pPr>
              <a:lnSpc>
                <a:spcPct val="80000"/>
              </a:lnSpc>
            </a:pPr>
            <a:r>
              <a:rPr lang="en-US" sz="2500" dirty="0"/>
              <a:t>Course </a:t>
            </a:r>
            <a:r>
              <a:rPr lang="en-US" sz="2500" dirty="0" smtClean="0"/>
              <a:t>contents</a:t>
            </a:r>
            <a:endParaRPr lang="en-US" sz="25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Object-Attribute Model</a:t>
            </a:r>
            <a:endParaRPr lang="en-US" dirty="0"/>
          </a:p>
        </p:txBody>
      </p:sp>
      <p:sp>
        <p:nvSpPr>
          <p:cNvPr id="16387" name="Rectangle 3"/>
          <p:cNvSpPr>
            <a:spLocks noGrp="1" noChangeArrowheads="1"/>
          </p:cNvSpPr>
          <p:nvPr>
            <p:ph type="body" idx="1"/>
          </p:nvPr>
        </p:nvSpPr>
        <p:spPr/>
        <p:txBody>
          <a:bodyPr/>
          <a:lstStyle/>
          <a:p>
            <a:r>
              <a:rPr lang="en-US" dirty="0" smtClean="0"/>
              <a:t>Elemental spatial objects</a:t>
            </a:r>
          </a:p>
          <a:p>
            <a:endParaRPr lang="en-US" dirty="0"/>
          </a:p>
          <a:p>
            <a:endParaRPr lang="en-US" dirty="0" smtClean="0"/>
          </a:p>
          <a:p>
            <a:endParaRPr lang="en-US" dirty="0" smtClean="0"/>
          </a:p>
          <a:p>
            <a:r>
              <a:rPr lang="en-US" dirty="0" smtClean="0"/>
              <a:t>Attribute scale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5"/>
          <p:cNvSpPr>
            <a:spLocks noGrp="1" noChangeArrowheads="1"/>
          </p:cNvSpPr>
          <p:nvPr>
            <p:ph type="title"/>
          </p:nvPr>
        </p:nvSpPr>
        <p:spPr/>
        <p:txBody>
          <a:bodyPr/>
          <a:lstStyle/>
          <a:p>
            <a:r>
              <a:rPr lang="en-US" dirty="0" smtClean="0"/>
              <a:t>Points (</a:t>
            </a:r>
            <a:r>
              <a:rPr lang="en-US" i="1" dirty="0" smtClean="0"/>
              <a:t>L</a:t>
            </a:r>
            <a:r>
              <a:rPr lang="en-US" baseline="30000" dirty="0" smtClean="0"/>
              <a:t>0</a:t>
            </a:r>
            <a:r>
              <a:rPr lang="en-US" dirty="0" smtClean="0"/>
              <a:t>)</a:t>
            </a:r>
            <a:endParaRPr lang="en-US" dirty="0"/>
          </a:p>
        </p:txBody>
      </p:sp>
      <p:pic>
        <p:nvPicPr>
          <p:cNvPr id="76806" name="Picture 6" descr="C:\Antonio\Courses\GEOG 4GA3 - Applied Spatial Analysis\Lecture Slides\1.Introduction and Preliminaries\Points (Newark 188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886" y="1603438"/>
            <a:ext cx="7177754" cy="49274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1_Eclipse">
  <a:themeElements>
    <a:clrScheme name="1_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1_Eclipse">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1_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1_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1_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1_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1_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1_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1_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1_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1_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1_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1329</TotalTime>
  <Words>496</Words>
  <Application>Microsoft Office PowerPoint</Application>
  <PresentationFormat>On-screen Show (4:3)</PresentationFormat>
  <Paragraphs>109</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Times New Roman</vt:lpstr>
      <vt:lpstr>Arial</vt:lpstr>
      <vt:lpstr>Verdana</vt:lpstr>
      <vt:lpstr>Wingdings</vt:lpstr>
      <vt:lpstr>Garamond</vt:lpstr>
      <vt:lpstr>Symbol</vt:lpstr>
      <vt:lpstr>1_Eclipse</vt:lpstr>
      <vt:lpstr>School of Geography and Geology McMaster University</vt:lpstr>
      <vt:lpstr>This session</vt:lpstr>
      <vt:lpstr>Instructor</vt:lpstr>
      <vt:lpstr>Instructor</vt:lpstr>
      <vt:lpstr>Where can you find me?</vt:lpstr>
      <vt:lpstr>Applied Spatial Statistics</vt:lpstr>
      <vt:lpstr>Course Description</vt:lpstr>
      <vt:lpstr>Object-Attribute Model</vt:lpstr>
      <vt:lpstr>Points (L0)</vt:lpstr>
      <vt:lpstr>Lines (L1)</vt:lpstr>
      <vt:lpstr>Area Objects (L2)</vt:lpstr>
      <vt:lpstr>Fields (L3)</vt:lpstr>
      <vt:lpstr>Fields (L3)</vt:lpstr>
      <vt:lpstr>Attribute Scale</vt:lpstr>
      <vt:lpstr>Potential of Spatial Data</vt:lpstr>
      <vt:lpstr>Potential of Spatial Data</vt:lpstr>
      <vt:lpstr>Course Outline</vt:lpstr>
      <vt:lpstr>Course Outline</vt:lpstr>
      <vt:lpstr>Course Guidelines and Regulations</vt:lpstr>
      <vt:lpstr>Course Guidelines and Regulations</vt:lpstr>
      <vt:lpstr>Course Guidelines and Regulations</vt:lpstr>
      <vt:lpstr>Course Guidelines and Regulations</vt:lpstr>
      <vt:lpstr>Course Guidelines and Regulations</vt:lpstr>
      <vt:lpstr>Course Guidelines and Regulations</vt:lpstr>
      <vt:lpstr>Lectures and other events</vt:lpstr>
      <vt:lpstr>Lectures and other events</vt:lpstr>
      <vt:lpstr>Exercise</vt:lpstr>
    </vt:vector>
  </TitlesOfParts>
  <Company>McMaster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of Spatial Data</dc:title>
  <dc:creator>K. Bruce Newbold</dc:creator>
  <cp:lastModifiedBy>user</cp:lastModifiedBy>
  <cp:revision>51</cp:revision>
  <dcterms:created xsi:type="dcterms:W3CDTF">2002-12-17T14:21:38Z</dcterms:created>
  <dcterms:modified xsi:type="dcterms:W3CDTF">2013-09-09T14:02:18Z</dcterms:modified>
</cp:coreProperties>
</file>