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7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88" r:id="rId12"/>
    <p:sldId id="270" r:id="rId13"/>
    <p:sldId id="280" r:id="rId14"/>
    <p:sldId id="279" r:id="rId15"/>
    <p:sldId id="281" r:id="rId16"/>
    <p:sldId id="282" r:id="rId17"/>
    <p:sldId id="283" r:id="rId18"/>
    <p:sldId id="284" r:id="rId19"/>
    <p:sldId id="287" r:id="rId20"/>
    <p:sldId id="309" r:id="rId21"/>
    <p:sldId id="301" r:id="rId22"/>
    <p:sldId id="302" r:id="rId23"/>
    <p:sldId id="303" r:id="rId24"/>
    <p:sldId id="305" r:id="rId25"/>
    <p:sldId id="306" r:id="rId26"/>
    <p:sldId id="307" r:id="rId27"/>
    <p:sldId id="310" r:id="rId28"/>
    <p:sldId id="300" r:id="rId29"/>
    <p:sldId id="30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7" autoAdjust="0"/>
  </p:normalViewPr>
  <p:slideViewPr>
    <p:cSldViewPr snapToGrid="0" showGuides="1">
      <p:cViewPr>
        <p:scale>
          <a:sx n="94" d="100"/>
          <a:sy n="94" d="100"/>
        </p:scale>
        <p:origin x="6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7635-74EB-4A1B-91D2-74849F638503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1FAD6-C172-4F38-A430-A0095A942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2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6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2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3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oronto Subway" panose="020B05020202030203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ezha.github.io/applied_spatial_statistic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hyperlink" Target="https://en.wikipedia.org/wiki/Flipped_classro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cg.is/1LBI8R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mcmaster.ca/geo/gis/esri-award-winners.html" TargetMode="External"/><Relationship Id="rId2" Type="http://schemas.openxmlformats.org/officeDocument/2006/relationships/hyperlink" Target="https://www.science.mcmaster.ca/geo/esri-scholarship-application-inform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science.mcmaster.ca/geo/gis/esri-canada-centre-of-excellence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ENVSOCTY 4GA3</a:t>
            </a:r>
            <a:br>
              <a:rPr lang="en-CA" dirty="0"/>
            </a:br>
            <a:r>
              <a:rPr lang="en-CA" dirty="0"/>
              <a:t>Applied Spatial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510E8-F9ED-4351-B6C6-28B52276A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School of Earth, Environment &amp; Society</a:t>
            </a:r>
          </a:p>
          <a:p>
            <a:r>
              <a:rPr lang="en-CA" dirty="0"/>
              <a:t>McMaster University</a:t>
            </a:r>
          </a:p>
          <a:p>
            <a:endParaRPr lang="en-CA" dirty="0"/>
          </a:p>
          <a:p>
            <a:r>
              <a:rPr lang="en-CA" dirty="0"/>
              <a:t>Antonio </a:t>
            </a:r>
            <a:r>
              <a:rPr lang="en-CA" dirty="0" err="1"/>
              <a:t>Páez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99" y="5548727"/>
            <a:ext cx="4736602" cy="7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Flipped classroom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Students read/cover materials outside of the classroom </a:t>
            </a:r>
            <a:r>
              <a:rPr lang="en-CA" u="sng" dirty="0"/>
              <a:t>prior</a:t>
            </a:r>
            <a:r>
              <a:rPr lang="en-CA" dirty="0"/>
              <a:t> to each session</a:t>
            </a:r>
          </a:p>
          <a:p>
            <a:pPr lvl="1"/>
            <a:r>
              <a:rPr lang="en-CA" dirty="0"/>
              <a:t>Students are responsible for understanding contents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https://paezha.github.io/applied_spatial_statistics/index.html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Class time is used to engage with concepts in a collaborative way</a:t>
            </a:r>
          </a:p>
          <a:p>
            <a:pPr lvl="1"/>
            <a:r>
              <a:rPr lang="en-CA" dirty="0"/>
              <a:t>Instructor is responsible for verifying compliance by solving issues, clarifying concepts, assisting with activities</a:t>
            </a:r>
          </a:p>
          <a:p>
            <a:pPr lvl="1"/>
            <a:endParaRPr lang="en-CA" dirty="0"/>
          </a:p>
          <a:p>
            <a:r>
              <a:rPr lang="en-CA" dirty="0"/>
              <a:t>Further verification of compliance in the form of examinations/graded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64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Initial 5-10 minutes (instructor) will be used to provide a high-level view of threshold concepts, and to discuss readings/practice, clarify concepts, etc.</a:t>
            </a:r>
          </a:p>
          <a:p>
            <a:pPr lvl="1"/>
            <a:r>
              <a:rPr lang="en-CA" dirty="0"/>
              <a:t>To optimize the use of time, take notes when you are completing your readings/practice, bring specific questions to the classroom</a:t>
            </a:r>
          </a:p>
          <a:p>
            <a:pPr lvl="1"/>
            <a:endParaRPr lang="en-CA" dirty="0"/>
          </a:p>
          <a:p>
            <a:r>
              <a:rPr lang="en-CA" dirty="0"/>
              <a:t>Next 30-35 minutes will be used for an in-class activity working collaboratively with a small group</a:t>
            </a:r>
          </a:p>
          <a:p>
            <a:pPr lvl="1"/>
            <a:r>
              <a:rPr lang="en-CA" dirty="0"/>
              <a:t>This may include discussion, problem-solving, and practice</a:t>
            </a:r>
          </a:p>
          <a:p>
            <a:pPr lvl="1"/>
            <a:endParaRPr lang="en-CA" dirty="0"/>
          </a:p>
          <a:p>
            <a:r>
              <a:rPr lang="en-CA" dirty="0"/>
              <a:t>Last 5-10 minutes may be used for discussion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63551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D304-B240-4238-B04E-5576FFE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workflow (see 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F65-72A7-49C4-9CC0-8CDEF56A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Readings and Practice</a:t>
            </a:r>
          </a:p>
          <a:p>
            <a:pPr lvl="1"/>
            <a:r>
              <a:rPr lang="en-CA" dirty="0"/>
              <a:t>These are your assigned contents for the following topic</a:t>
            </a:r>
          </a:p>
          <a:p>
            <a:endParaRPr lang="en-CA" dirty="0"/>
          </a:p>
          <a:p>
            <a:r>
              <a:rPr lang="en-CA" dirty="0"/>
              <a:t>Labs</a:t>
            </a:r>
          </a:p>
          <a:p>
            <a:pPr lvl="1"/>
            <a:r>
              <a:rPr lang="en-CA" dirty="0"/>
              <a:t>Practice the how-to part of the activity (technical skills)</a:t>
            </a:r>
          </a:p>
          <a:p>
            <a:endParaRPr lang="en-CA" dirty="0"/>
          </a:p>
          <a:p>
            <a:r>
              <a:rPr lang="en-CA" dirty="0"/>
              <a:t>Class</a:t>
            </a:r>
          </a:p>
          <a:p>
            <a:pPr lvl="1"/>
            <a:r>
              <a:rPr lang="en-CA" dirty="0"/>
              <a:t>Last part of the activity (</a:t>
            </a:r>
            <a:r>
              <a:rPr lang="en-CA" dirty="0" err="1"/>
              <a:t>brainware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2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</a:t>
            </a:r>
            <a:br>
              <a:rPr lang="en-CA" dirty="0"/>
            </a:br>
            <a:r>
              <a:rPr lang="en-CA" dirty="0"/>
              <a:t>literate programming</a:t>
            </a:r>
            <a:r>
              <a:rPr lang="en-CA" sz="6600" dirty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006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forms the core of a program</a:t>
            </a:r>
          </a:p>
          <a:p>
            <a:r>
              <a:rPr lang="en-CA" dirty="0"/>
              <a:t>Code is documented in natural language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4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Literate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Explanations of process in natural language form the core of a program</a:t>
            </a:r>
          </a:p>
          <a:p>
            <a:r>
              <a:rPr lang="en-CA" dirty="0"/>
              <a:t>Code is used to support explanations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59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FF205-D1EB-40ED-A691-8AB35ED30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will literate programming be implemented?</a:t>
            </a:r>
          </a:p>
        </p:txBody>
      </p:sp>
    </p:spTree>
    <p:extLst>
      <p:ext uri="{BB962C8B-B14F-4D97-AF65-F5344CB8AC3E}">
        <p14:creationId xmlns:p14="http://schemas.microsoft.com/office/powerpoint/2010/main" val="82369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Literate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 Project for Statistical Computing</a:t>
            </a:r>
          </a:p>
          <a:p>
            <a:r>
              <a:rPr lang="en-CA" dirty="0"/>
              <a:t>An open source language for statistics and computing</a:t>
            </a:r>
          </a:p>
          <a:p>
            <a:r>
              <a:rPr lang="en-CA" dirty="0"/>
              <a:t>Free</a:t>
            </a:r>
          </a:p>
          <a:p>
            <a:r>
              <a:rPr lang="en-CA" dirty="0"/>
              <a:t>Convenient</a:t>
            </a:r>
          </a:p>
          <a:p>
            <a:r>
              <a:rPr lang="en-CA" dirty="0"/>
              <a:t>Powerful</a:t>
            </a:r>
          </a:p>
          <a:p>
            <a:r>
              <a:rPr lang="en-CA" dirty="0"/>
              <a:t>Has become a backbone of data science and thus is increasingly required by employers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85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7CB-EE8B-4DA7-A6A3-65AD7340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63EB-56F6-4ECA-8A8C-44114E9A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Personal computer</a:t>
            </a:r>
          </a:p>
          <a:p>
            <a:r>
              <a:rPr lang="en-CA" dirty="0"/>
              <a:t>Pat can grant a virtual connection.  He will discuss in a bit…</a:t>
            </a:r>
          </a:p>
        </p:txBody>
      </p:sp>
    </p:spTree>
    <p:extLst>
      <p:ext uri="{BB962C8B-B14F-4D97-AF65-F5344CB8AC3E}">
        <p14:creationId xmlns:p14="http://schemas.microsoft.com/office/powerpoint/2010/main" val="106145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CDE-C6B1-4B18-96E7-EB7CC79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Flipped classrooms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https://en.wikipedia.org/wiki/Flipped_classroom</a:t>
            </a:r>
            <a:endParaRPr lang="en-CA" dirty="0"/>
          </a:p>
          <a:p>
            <a:endParaRPr lang="en-CA" dirty="0"/>
          </a:p>
          <a:p>
            <a:r>
              <a:rPr lang="en-CA" dirty="0"/>
              <a:t>Literate programming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https://en.wikipedia.org/wiki/Literate_programming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R Project for Statistical Computing</a:t>
            </a:r>
          </a:p>
          <a:p>
            <a:pPr marL="0" indent="0">
              <a:buNone/>
            </a:pPr>
            <a:r>
              <a:rPr lang="en-CA" dirty="0">
                <a:hlinkClick r:id="rId4"/>
              </a:rPr>
              <a:t>https://en.wikipedia.org/wiki/R_(programming_language)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92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spatial statistics</a:t>
            </a:r>
            <a:r>
              <a:rPr lang="en-CA" sz="6600" dirty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55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1F0-6340-4A00-A744-9FE589A6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THE GIS LABS: BSB 331 &amp; 332</a:t>
            </a:r>
            <a:endParaRPr lang="en-CA" dirty="0"/>
          </a:p>
        </p:txBody>
      </p:sp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0ED47295-D3DE-44B1-88FD-C99BEB8B4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128"/>
          <a:stretch/>
        </p:blipFill>
        <p:spPr bwMode="auto">
          <a:xfrm>
            <a:off x="838200" y="1801171"/>
            <a:ext cx="10523468" cy="4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50DC8-77AE-43AF-8BDC-D7A161E8B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35" y="697403"/>
            <a:ext cx="4048884" cy="6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4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CDE-C6B1-4B18-96E7-EB7CC79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oronto Subway"/>
              </a:rPr>
              <a:t>About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oronto Subway"/>
              </a:rPr>
              <a:t>Updated GIS Lab information can </a:t>
            </a:r>
            <a:r>
              <a:rPr lang="en-US" i="1" dirty="0">
                <a:latin typeface="Toronto Subway"/>
              </a:rPr>
              <a:t>normally</a:t>
            </a:r>
            <a:r>
              <a:rPr lang="en-US" dirty="0">
                <a:latin typeface="Toronto Subway"/>
              </a:rPr>
              <a:t> be found on the GIS Bulletin Board outside the labs, now it is virtual, posted on Avenue</a:t>
            </a:r>
          </a:p>
          <a:p>
            <a:pPr lvl="1"/>
            <a:r>
              <a:rPr lang="en-US" dirty="0">
                <a:latin typeface="Toronto Subway"/>
              </a:rPr>
              <a:t>Up-to-date information about the Labs</a:t>
            </a:r>
          </a:p>
          <a:p>
            <a:pPr lvl="1"/>
            <a:r>
              <a:rPr lang="en-US" dirty="0">
                <a:latin typeface="Toronto Subway"/>
              </a:rPr>
              <a:t>GIS/Spatial Stats/Remote Sensing in the News</a:t>
            </a:r>
          </a:p>
          <a:p>
            <a:pPr lvl="1"/>
            <a:r>
              <a:rPr lang="en-US" dirty="0">
                <a:latin typeface="Toronto Subway"/>
              </a:rPr>
              <a:t>Program information</a:t>
            </a:r>
          </a:p>
          <a:p>
            <a:pPr lvl="1"/>
            <a:r>
              <a:rPr lang="en-US" dirty="0">
                <a:latin typeface="Toronto Subway"/>
              </a:rPr>
              <a:t>Employment Opportunities</a:t>
            </a:r>
            <a:r>
              <a:rPr lang="en-CA" dirty="0">
                <a:latin typeface="Toronto Subway"/>
              </a:rPr>
              <a:t> (including internships, Co-ops </a:t>
            </a:r>
            <a:r>
              <a:rPr lang="en-CA" dirty="0" err="1">
                <a:latin typeface="Toronto Subway"/>
              </a:rPr>
              <a:t>etc</a:t>
            </a:r>
            <a:r>
              <a:rPr lang="en-CA" dirty="0">
                <a:latin typeface="Toronto Subway"/>
              </a:rPr>
              <a:t>) that relate to GIS and remote sensing</a:t>
            </a:r>
          </a:p>
          <a:p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3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 Hardware Environment</a:t>
            </a:r>
          </a:p>
          <a:p>
            <a:pPr lvl="1"/>
            <a:r>
              <a:rPr lang="en-CA" dirty="0"/>
              <a:t>Windows 2012 R2 Server</a:t>
            </a:r>
          </a:p>
          <a:p>
            <a:pPr lvl="1"/>
            <a:r>
              <a:rPr lang="en-CA" dirty="0"/>
              <a:t>52 Windows 10 x64 Clients</a:t>
            </a:r>
          </a:p>
          <a:p>
            <a:pPr lvl="1"/>
            <a:endParaRPr lang="en-CA" dirty="0"/>
          </a:p>
          <a:p>
            <a:r>
              <a:rPr lang="en-CA" dirty="0"/>
              <a:t>Primary Software used this term</a:t>
            </a:r>
          </a:p>
          <a:p>
            <a:pPr lvl="1"/>
            <a:r>
              <a:rPr lang="en-CA" dirty="0"/>
              <a:t>R and R Studio</a:t>
            </a:r>
          </a:p>
          <a:p>
            <a:r>
              <a:rPr lang="en-CA" dirty="0"/>
              <a:t>Secondary Software available for use</a:t>
            </a:r>
          </a:p>
          <a:p>
            <a:pPr lvl="1"/>
            <a:r>
              <a:rPr lang="en-CA" dirty="0"/>
              <a:t>ArcGIS Pro 2.7</a:t>
            </a:r>
          </a:p>
          <a:p>
            <a:pPr lvl="1"/>
            <a:r>
              <a:rPr lang="en-CA" dirty="0"/>
              <a:t>GeoDa</a:t>
            </a:r>
          </a:p>
        </p:txBody>
      </p:sp>
      <p:pic>
        <p:nvPicPr>
          <p:cNvPr id="4" name="Picture 3" descr="R">
            <a:extLst>
              <a:ext uri="{FF2B5EF4-FFF2-40B4-BE49-F238E27FC236}">
                <a16:creationId xmlns:a16="http://schemas.microsoft.com/office/drawing/2014/main" id="{67A06F5B-DBD5-4C59-A5ED-0ECD0BC089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31" y="1825625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 result for geoda logo">
            <a:extLst>
              <a:ext uri="{FF2B5EF4-FFF2-40B4-BE49-F238E27FC236}">
                <a16:creationId xmlns:a16="http://schemas.microsoft.com/office/drawing/2014/main" id="{DA8669F0-ADE6-49A8-BB22-7AC877993D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11" y="4651126"/>
            <a:ext cx="900000" cy="9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ArcGIS Pro | 2D, 3D &amp; 4D GIS Mapping Software">
            <a:extLst>
              <a:ext uri="{FF2B5EF4-FFF2-40B4-BE49-F238E27FC236}">
                <a16:creationId xmlns:a16="http://schemas.microsoft.com/office/drawing/2014/main" id="{885988DA-1DED-4EF3-ABE7-D9595EC1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77" y="46573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D8E81D-C84B-4DED-AB9A-66BA106615E0}"/>
              </a:ext>
            </a:extLst>
          </p:cNvPr>
          <p:cNvCxnSpPr>
            <a:cxnSpLocks/>
          </p:cNvCxnSpPr>
          <p:nvPr/>
        </p:nvCxnSpPr>
        <p:spPr>
          <a:xfrm flipH="1">
            <a:off x="8052995" y="2725625"/>
            <a:ext cx="1022654" cy="193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CE9E10-AB3F-451B-A610-D48859F8FD09}"/>
              </a:ext>
            </a:extLst>
          </p:cNvPr>
          <p:cNvCxnSpPr>
            <a:cxnSpLocks/>
          </p:cNvCxnSpPr>
          <p:nvPr/>
        </p:nvCxnSpPr>
        <p:spPr>
          <a:xfrm flipV="1">
            <a:off x="8303491" y="2738167"/>
            <a:ext cx="1022654" cy="193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651E-E3D3-4AAE-BE85-B4D70D382047}"/>
              </a:ext>
            </a:extLst>
          </p:cNvPr>
          <p:cNvCxnSpPr>
            <a:stCxn id="1026" idx="3"/>
          </p:cNvCxnSpPr>
          <p:nvPr/>
        </p:nvCxnSpPr>
        <p:spPr>
          <a:xfrm>
            <a:off x="8560877" y="5107383"/>
            <a:ext cx="114042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Software and Ownership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Academic Site License for ArcGIS Pro 2.7</a:t>
            </a:r>
          </a:p>
          <a:p>
            <a:pPr lvl="1"/>
            <a:r>
              <a:rPr lang="en-CA" dirty="0">
                <a:latin typeface="Toronto Subway" panose="020B0502020203020304"/>
              </a:rPr>
              <a:t>Can obtain a student version of ArcGIS Pro 2.7 (good for as long as you have a McMaster Organizational account for AGOL).</a:t>
            </a:r>
          </a:p>
          <a:p>
            <a:pPr lvl="2"/>
            <a:r>
              <a:rPr lang="en-CA" dirty="0">
                <a:latin typeface="Toronto Subway" panose="020B0502020203020304"/>
              </a:rPr>
              <a:t>If you need an organizational account, please let Pat know.</a:t>
            </a:r>
          </a:p>
          <a:p>
            <a:pPr lvl="1"/>
            <a:r>
              <a:rPr lang="en-CA" dirty="0">
                <a:latin typeface="Toronto Subway" panose="020B0502020203020304"/>
              </a:rPr>
              <a:t>If your laptop/PC cannot support ArcGIS Pro 2.7, you can get access to a virtual desktop in the GIS Lab.  You will commandeer a specific PC for the term. Pat will assign the PC and send instructions for access.</a:t>
            </a:r>
          </a:p>
          <a:p>
            <a:r>
              <a:rPr lang="en-CA" dirty="0">
                <a:latin typeface="Toronto Subway" panose="020B0502020203020304"/>
              </a:rPr>
              <a:t>Other executables</a:t>
            </a:r>
          </a:p>
          <a:p>
            <a:pPr lvl="1"/>
            <a:r>
              <a:rPr lang="en-CA" dirty="0">
                <a:latin typeface="Toronto Subway" panose="020B0502020203020304"/>
              </a:rPr>
              <a:t>R, RStudio and GeoDA are free!  You can download yourself anytime on any device.  If you feel your device isn’t good enough, you can be granted access to a GIS Lab PC</a:t>
            </a:r>
          </a:p>
        </p:txBody>
      </p:sp>
    </p:spTree>
    <p:extLst>
      <p:ext uri="{BB962C8B-B14F-4D97-AF65-F5344CB8AC3E}">
        <p14:creationId xmlns:p14="http://schemas.microsoft.com/office/powerpoint/2010/main" val="209582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Policies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oronto Subway" panose="020B0502020203020304"/>
              </a:rPr>
              <a:t>Virtual desktops for academic use only!</a:t>
            </a:r>
          </a:p>
          <a:p>
            <a:r>
              <a:rPr lang="en-US" dirty="0">
                <a:latin typeface="Toronto Subway" panose="020B0502020203020304"/>
              </a:rPr>
              <a:t>ArcGIS Online and GIS Lab user accounts are your own; please do not share them</a:t>
            </a:r>
          </a:p>
          <a:p>
            <a:r>
              <a:rPr lang="en-US" dirty="0">
                <a:latin typeface="Toronto Subway" panose="020B0502020203020304"/>
              </a:rPr>
              <a:t>Local disk storage is not provided, please use your own USB</a:t>
            </a:r>
          </a:p>
          <a:p>
            <a:r>
              <a:rPr lang="en-US" dirty="0">
                <a:latin typeface="Toronto Subway" panose="020B0502020203020304"/>
              </a:rPr>
              <a:t>Please be aware that PCs in the labs may need to be re-formatted from time-to-time.</a:t>
            </a:r>
          </a:p>
          <a:p>
            <a:r>
              <a:rPr lang="en-US" dirty="0">
                <a:latin typeface="Toronto Subway" panose="020B0502020203020304"/>
              </a:rPr>
              <a:t>Be aware that virtual desktops may be shared with others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73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Policies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oronto Subway" panose="020B0502020203020304"/>
              </a:rPr>
              <a:t>Reporting bugs with software/hardware</a:t>
            </a:r>
          </a:p>
          <a:p>
            <a:pPr lvl="1"/>
            <a:r>
              <a:rPr lang="en-US" dirty="0">
                <a:latin typeface="Toronto Subway" panose="020B0502020203020304"/>
              </a:rPr>
              <a:t>Please email any issues to Patrick DeLuca</a:t>
            </a:r>
          </a:p>
          <a:p>
            <a:pPr lvl="1">
              <a:buNone/>
            </a:pPr>
            <a:r>
              <a:rPr lang="en-US" dirty="0">
                <a:latin typeface="Toronto Subway" panose="020B0502020203020304"/>
              </a:rPr>
              <a:t>	delucapf@mcmaster.ca</a:t>
            </a:r>
          </a:p>
          <a:p>
            <a:pPr>
              <a:spcAft>
                <a:spcPts val="1200"/>
              </a:spcAft>
            </a:pPr>
            <a:r>
              <a:rPr lang="en-US" dirty="0"/>
              <a:t>Student access is 24/7, EXCEPT that you need to be aware that you may be in a situation where you are sharing a desktop with others.  We ask you not to log while another lab is in session</a:t>
            </a:r>
          </a:p>
          <a:p>
            <a:r>
              <a:rPr lang="en-US" dirty="0">
                <a:latin typeface="Toronto Subway" panose="020B0502020203020304"/>
              </a:rPr>
              <a:t>Login ID/Password</a:t>
            </a:r>
          </a:p>
          <a:p>
            <a:endParaRPr lang="en-CA" dirty="0">
              <a:latin typeface="Toronto Subway" panose="020B0502020203020304"/>
            </a:endParaRPr>
          </a:p>
        </p:txBody>
      </p:sp>
    </p:spTree>
    <p:extLst>
      <p:ext uri="{BB962C8B-B14F-4D97-AF65-F5344CB8AC3E}">
        <p14:creationId xmlns:p14="http://schemas.microsoft.com/office/powerpoint/2010/main" val="78194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Schedule for Winter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4E047-F2D1-4797-95A6-AD35629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9" t="20937" r="22857" b="44998"/>
          <a:stretch/>
        </p:blipFill>
        <p:spPr>
          <a:xfrm>
            <a:off x="454535" y="1427584"/>
            <a:ext cx="1134602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FA0-C58F-44CB-824B-11538EFD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GIS Certificate New for This Year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2199C0-3E53-4BB1-A27C-7BBBF7361087}"/>
              </a:ext>
            </a:extLst>
          </p:cNvPr>
          <p:cNvGrpSpPr/>
          <p:nvPr/>
        </p:nvGrpSpPr>
        <p:grpSpPr>
          <a:xfrm>
            <a:off x="1677409" y="1566292"/>
            <a:ext cx="7998631" cy="4152443"/>
            <a:chOff x="550572" y="1030366"/>
            <a:chExt cx="7998631" cy="4152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C7EA4E-8660-4373-BFE1-3723254EC93F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 bwMode="auto">
            <a:xfrm>
              <a:off x="5486400" y="2723130"/>
              <a:ext cx="395803" cy="128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A61664-27F0-4405-BD02-5898CB73B8C6}"/>
                </a:ext>
              </a:extLst>
            </p:cNvPr>
            <p:cNvGrpSpPr/>
            <p:nvPr/>
          </p:nvGrpSpPr>
          <p:grpSpPr>
            <a:xfrm>
              <a:off x="550572" y="1030366"/>
              <a:ext cx="7998631" cy="4152443"/>
              <a:chOff x="550572" y="1030366"/>
              <a:chExt cx="7998631" cy="4152443"/>
            </a:xfrm>
          </p:grpSpPr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0F1E0F5F-9851-4CAD-B8AB-CBF14E95E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8505" y="4844255"/>
                <a:ext cx="2286000" cy="338554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itchFamily="34" charset="0"/>
                  </a:rPr>
                  <a:t>Certificate Requirement</a:t>
                </a:r>
              </a:p>
            </p:txBody>
          </p:sp>
          <p:sp>
            <p:nvSpPr>
              <p:cNvPr id="8" name="Text Box 34">
                <a:extLst>
                  <a:ext uri="{FF2B5EF4-FFF2-40B4-BE49-F238E27FC236}">
                    <a16:creationId xmlns:a16="http://schemas.microsoft.com/office/drawing/2014/main" id="{75A25375-2E38-4BD1-8D6D-BD9EB45ED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703" y="4844255"/>
                <a:ext cx="2286000" cy="33855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itchFamily="34" charset="0"/>
                  </a:rPr>
                  <a:t>Certificate Optional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BDA9D3F-B8B8-4538-B3D3-ECFB677632A1}"/>
                  </a:ext>
                </a:extLst>
              </p:cNvPr>
              <p:cNvGrpSpPr/>
              <p:nvPr/>
            </p:nvGrpSpPr>
            <p:grpSpPr>
              <a:xfrm>
                <a:off x="550572" y="1030366"/>
                <a:ext cx="7998631" cy="3693479"/>
                <a:chOff x="550572" y="1030366"/>
                <a:chExt cx="7998631" cy="3693479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42E05E6-65BD-4ABE-8487-2605A4F71324}"/>
                    </a:ext>
                  </a:extLst>
                </p:cNvPr>
                <p:cNvCxnSpPr>
                  <a:stCxn id="20" idx="3"/>
                  <a:endCxn id="25" idx="1"/>
                </p:cNvCxnSpPr>
                <p:nvPr/>
              </p:nvCxnSpPr>
              <p:spPr bwMode="auto">
                <a:xfrm>
                  <a:off x="2401420" y="2723130"/>
                  <a:ext cx="412474" cy="819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A6EF417-90B9-4CFD-9E95-43FE9A119DCC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 bwMode="auto">
                <a:xfrm>
                  <a:off x="5483942" y="3543096"/>
                  <a:ext cx="398261" cy="344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D8ED39F-8095-476A-A396-E7811F0D58A7}"/>
                    </a:ext>
                  </a:extLst>
                </p:cNvPr>
                <p:cNvCxnSpPr>
                  <a:stCxn id="20" idx="3"/>
                  <a:endCxn id="23" idx="1"/>
                </p:cNvCxnSpPr>
                <p:nvPr/>
              </p:nvCxnSpPr>
              <p:spPr bwMode="auto">
                <a:xfrm flipV="1">
                  <a:off x="2401420" y="1923946"/>
                  <a:ext cx="417980" cy="799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0349CD3-FAE0-4A98-9B9A-2A7153D418FC}"/>
                    </a:ext>
                  </a:extLst>
                </p:cNvPr>
                <p:cNvCxnSpPr>
                  <a:stCxn id="20" idx="3"/>
                  <a:endCxn id="21" idx="1"/>
                </p:cNvCxnSpPr>
                <p:nvPr/>
              </p:nvCxnSpPr>
              <p:spPr bwMode="auto">
                <a:xfrm>
                  <a:off x="2401420" y="2723130"/>
                  <a:ext cx="4179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E0E61DB-C7E1-4F84-B52E-F038071951E0}"/>
                    </a:ext>
                  </a:extLst>
                </p:cNvPr>
                <p:cNvCxnSpPr>
                  <a:cxnSpLocks/>
                  <a:stCxn id="20" idx="2"/>
                  <a:endCxn id="27" idx="1"/>
                </p:cNvCxnSpPr>
                <p:nvPr/>
              </p:nvCxnSpPr>
              <p:spPr bwMode="auto">
                <a:xfrm rot="16200000" flipH="1">
                  <a:off x="3186573" y="1674271"/>
                  <a:ext cx="985053" cy="4406207"/>
                </a:xfrm>
                <a:prstGeom prst="bentConnector2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4E3B68D-0AC5-4DB7-A55E-E63CD9A2C505}"/>
                    </a:ext>
                  </a:extLst>
                </p:cNvPr>
                <p:cNvGrpSpPr/>
                <p:nvPr/>
              </p:nvGrpSpPr>
              <p:grpSpPr>
                <a:xfrm>
                  <a:off x="550572" y="1030366"/>
                  <a:ext cx="7998631" cy="3693479"/>
                  <a:chOff x="550572" y="1030366"/>
                  <a:chExt cx="7998631" cy="3693479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DB384F7-8F18-4313-A68E-B9EC63910224}"/>
                      </a:ext>
                    </a:extLst>
                  </p:cNvPr>
                  <p:cNvCxnSpPr>
                    <a:stCxn id="23" idx="3"/>
                  </p:cNvCxnSpPr>
                  <p:nvPr/>
                </p:nvCxnSpPr>
                <p:spPr bwMode="auto">
                  <a:xfrm>
                    <a:off x="5489448" y="1923946"/>
                    <a:ext cx="381000" cy="30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F5668DA-436E-4824-8459-336C37836F64}"/>
                      </a:ext>
                    </a:extLst>
                  </p:cNvPr>
                  <p:cNvCxnSpPr>
                    <a:stCxn id="23" idx="3"/>
                    <a:endCxn id="24" idx="1"/>
                  </p:cNvCxnSpPr>
                  <p:nvPr/>
                </p:nvCxnSpPr>
                <p:spPr bwMode="auto">
                  <a:xfrm>
                    <a:off x="5489448" y="1923946"/>
                    <a:ext cx="392755" cy="81202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8BD14AD7-7DAF-44D1-8947-DD536A9D7332}"/>
                      </a:ext>
                    </a:extLst>
                  </p:cNvPr>
                  <p:cNvCxnSpPr>
                    <a:stCxn id="21" idx="3"/>
                    <a:endCxn id="22" idx="1"/>
                  </p:cNvCxnSpPr>
                  <p:nvPr/>
                </p:nvCxnSpPr>
                <p:spPr bwMode="auto">
                  <a:xfrm flipV="1">
                    <a:off x="5486400" y="1923946"/>
                    <a:ext cx="374815" cy="79918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54A3A67-8945-409B-9033-6E4A8565F78E}"/>
                      </a:ext>
                    </a:extLst>
                  </p:cNvPr>
                  <p:cNvGrpSpPr/>
                  <p:nvPr/>
                </p:nvGrpSpPr>
                <p:grpSpPr>
                  <a:xfrm>
                    <a:off x="550572" y="1030366"/>
                    <a:ext cx="7998631" cy="3693479"/>
                    <a:chOff x="550572" y="1030366"/>
                    <a:chExt cx="7998631" cy="3693479"/>
                  </a:xfrm>
                </p:grpSpPr>
                <p:sp>
                  <p:nvSpPr>
                    <p:cNvPr id="20" name="Text Box 8">
                      <a:extLst>
                        <a:ext uri="{FF2B5EF4-FFF2-40B4-BE49-F238E27FC236}">
                          <a16:creationId xmlns:a16="http://schemas.microsoft.com/office/drawing/2014/main" id="{D4B4540C-0A9E-49D4-9825-5C45317A6F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0572" y="2061410"/>
                      <a:ext cx="1850848" cy="132343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2GI3: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Geographic Information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Systems</a:t>
                      </a:r>
                    </a:p>
                  </p:txBody>
                </p:sp>
                <p:sp>
                  <p:nvSpPr>
                    <p:cNvPr id="21" name="Text Box 10">
                      <a:extLst>
                        <a:ext uri="{FF2B5EF4-FFF2-40B4-BE49-F238E27FC236}">
                          <a16:creationId xmlns:a16="http://schemas.microsoft.com/office/drawing/2014/main" id="{0E4E15C1-6D67-4FCE-8275-D796095F87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9400" y="2369187"/>
                      <a:ext cx="2667000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000" b="1" dirty="0">
                          <a:latin typeface="Calibri" pitchFamily="34" charset="0"/>
                        </a:rPr>
                        <a:t>T1 3GI3: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Advanced Raster GIS</a:t>
                      </a:r>
                    </a:p>
                  </p:txBody>
                </p:sp>
                <p:sp>
                  <p:nvSpPr>
                    <p:cNvPr id="22" name="Text Box 34">
                      <a:hlinkClick r:id="rId2"/>
                      <a:extLst>
                        <a:ext uri="{FF2B5EF4-FFF2-40B4-BE49-F238E27FC236}">
                          <a16:creationId xmlns:a16="http://schemas.microsoft.com/office/drawing/2014/main" id="{02A0C0A8-D61D-4167-99C3-659C2F773EE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61215" y="1570003"/>
                      <a:ext cx="2670048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4GT3: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Special Topics in GIS</a:t>
                      </a:r>
                    </a:p>
                  </p:txBody>
                </p:sp>
                <p:sp>
                  <p:nvSpPr>
                    <p:cNvPr id="23" name="Text Box 36">
                      <a:extLst>
                        <a:ext uri="{FF2B5EF4-FFF2-40B4-BE49-F238E27FC236}">
                          <a16:creationId xmlns:a16="http://schemas.microsoft.com/office/drawing/2014/main" id="{BBCBF0F1-48D0-448A-ADD2-3B837B5889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9400" y="1570003"/>
                      <a:ext cx="2670048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3GV3: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Advanced Vector GIS </a:t>
                      </a:r>
                    </a:p>
                  </p:txBody>
                </p:sp>
                <p:sp>
                  <p:nvSpPr>
                    <p:cNvPr id="24" name="Text Box 9">
                      <a:extLst>
                        <a:ext uri="{FF2B5EF4-FFF2-40B4-BE49-F238E27FC236}">
                          <a16:creationId xmlns:a16="http://schemas.microsoft.com/office/drawing/2014/main" id="{1E1E72C9-C29C-472F-B736-6FDB483356D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2389717"/>
                      <a:ext cx="2667000" cy="692497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4GS3: </a:t>
                      </a:r>
                    </a:p>
                    <a:p>
                      <a:pPr algn="ctr"/>
                      <a:r>
                        <a:rPr lang="en-US" sz="1900" b="1" dirty="0">
                          <a:latin typeface="Calibri" pitchFamily="34" charset="0"/>
                        </a:rPr>
                        <a:t>GIS Programming</a:t>
                      </a:r>
                    </a:p>
                  </p:txBody>
                </p:sp>
                <p:sp>
                  <p:nvSpPr>
                    <p:cNvPr id="25" name="Text Box 34">
                      <a:hlinkClick r:id="rId2"/>
                      <a:extLst>
                        <a:ext uri="{FF2B5EF4-FFF2-40B4-BE49-F238E27FC236}">
                          <a16:creationId xmlns:a16="http://schemas.microsoft.com/office/drawing/2014/main" id="{0B4CA402-E04A-43A9-9F42-195532C3E94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3894" y="3189153"/>
                      <a:ext cx="2670048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3SR3: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Remote Sensing</a:t>
                      </a:r>
                    </a:p>
                  </p:txBody>
                </p:sp>
                <p:sp>
                  <p:nvSpPr>
                    <p:cNvPr id="26" name="Text Box 9">
                      <a:extLst>
                        <a:ext uri="{FF2B5EF4-FFF2-40B4-BE49-F238E27FC236}">
                          <a16:creationId xmlns:a16="http://schemas.microsoft.com/office/drawing/2014/main" id="{B9A93C97-0F7E-46F2-A97F-11F957D757E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3192593"/>
                      <a:ext cx="2667000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4SR3: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 Remote Sensing</a:t>
                      </a:r>
                    </a:p>
                  </p:txBody>
                </p:sp>
                <p:sp>
                  <p:nvSpPr>
                    <p:cNvPr id="27" name="Text Box 9">
                      <a:extLst>
                        <a:ext uri="{FF2B5EF4-FFF2-40B4-BE49-F238E27FC236}">
                          <a16:creationId xmlns:a16="http://schemas.microsoft.com/office/drawing/2014/main" id="{52B80B26-D798-4A78-8749-2E3BAA00240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4015959"/>
                      <a:ext cx="2667000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4GA3: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Applied Spatial Stats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E6E9F63-30B4-452B-80B0-2B7ED1F107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8677" y="1030366"/>
                      <a:ext cx="36856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Required to take 6 courses in total</a:t>
                      </a:r>
                    </a:p>
                  </p:txBody>
                </p:sp>
              </p:grpSp>
            </p:grpSp>
          </p:grpSp>
        </p:grpSp>
      </p:grpSp>
      <p:pic>
        <p:nvPicPr>
          <p:cNvPr id="30" name="Picture 2" descr="GISCI">
            <a:extLst>
              <a:ext uri="{FF2B5EF4-FFF2-40B4-BE49-F238E27FC236}">
                <a16:creationId xmlns:a16="http://schemas.microsoft.com/office/drawing/2014/main" id="{A40C3132-88AA-4F7D-B4C6-3DB66993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46" y="6135700"/>
            <a:ext cx="2930308" cy="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A3105E-ED5F-4E3C-8B07-E4E861928E4B}"/>
              </a:ext>
            </a:extLst>
          </p:cNvPr>
          <p:cNvSpPr txBox="1"/>
          <p:nvPr/>
        </p:nvSpPr>
        <p:spPr>
          <a:xfrm>
            <a:off x="396974" y="6210354"/>
            <a:ext cx="791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These courses also fulfill all the educational requirements for the GISP certification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F38D7-99EA-44F0-8CD5-076B8DED8F53}"/>
              </a:ext>
            </a:extLst>
          </p:cNvPr>
          <p:cNvSpPr txBox="1"/>
          <p:nvPr/>
        </p:nvSpPr>
        <p:spPr>
          <a:xfrm>
            <a:off x="3028970" y="4597638"/>
            <a:ext cx="377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Either ENVSOCTY 3MB3 or STATS 2B03</a:t>
            </a:r>
          </a:p>
        </p:txBody>
      </p:sp>
    </p:spTree>
    <p:extLst>
      <p:ext uri="{BB962C8B-B14F-4D97-AF65-F5344CB8AC3E}">
        <p14:creationId xmlns:p14="http://schemas.microsoft.com/office/powerpoint/2010/main" val="296550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oronto Subway"/>
              </a:rPr>
              <a:t>One of 12 Centres of Excellence for GIS across Canada </a:t>
            </a:r>
          </a:p>
          <a:p>
            <a:pPr lvl="1"/>
            <a:r>
              <a:rPr lang="en-CA" dirty="0">
                <a:latin typeface="Toronto Subway"/>
              </a:rPr>
              <a:t>Opportunities for student recognition (Awards, Scholarships)</a:t>
            </a:r>
          </a:p>
          <a:p>
            <a:pPr lvl="2"/>
            <a:r>
              <a:rPr lang="en-CA" dirty="0">
                <a:latin typeface="Toronto Subway"/>
                <a:hlinkClick r:id="rId2"/>
              </a:rPr>
              <a:t>Esri Canada Higher Education Scholarship in GIS</a:t>
            </a:r>
            <a:r>
              <a:rPr lang="en-CA" dirty="0">
                <a:latin typeface="Toronto Subway"/>
              </a:rPr>
              <a:t> (Friday April 2)</a:t>
            </a:r>
          </a:p>
          <a:p>
            <a:pPr lvl="2"/>
            <a:r>
              <a:rPr lang="en-CA" dirty="0">
                <a:latin typeface="Toronto Subway"/>
                <a:hlinkClick r:id="rId3"/>
              </a:rPr>
              <a:t>Esri Canada Young Scholar Award </a:t>
            </a:r>
            <a:r>
              <a:rPr lang="en-CA" dirty="0">
                <a:latin typeface="Toronto Subway"/>
              </a:rPr>
              <a:t>(TBA)</a:t>
            </a:r>
            <a:endParaRPr lang="en-CA" dirty="0">
              <a:latin typeface="Toronto Subway"/>
              <a:hlinkClick r:id="rId3"/>
            </a:endParaRPr>
          </a:p>
          <a:p>
            <a:pPr lvl="1"/>
            <a:r>
              <a:rPr lang="en-CA" dirty="0">
                <a:latin typeface="Toronto Subway"/>
              </a:rPr>
              <a:t>App Challenge 2020 and other competitions</a:t>
            </a:r>
          </a:p>
          <a:p>
            <a:pPr lvl="2"/>
            <a:r>
              <a:rPr lang="en-CA" dirty="0">
                <a:latin typeface="Toronto Subway"/>
                <a:hlinkClick r:id="rId4"/>
              </a:rPr>
              <a:t>https://www.science.mcmaster.ca/geo/gis/esri-canada-centre-of-excellence.html</a:t>
            </a:r>
            <a:endParaRPr lang="en-CA" dirty="0">
              <a:latin typeface="Toronto Subway"/>
            </a:endParaRPr>
          </a:p>
          <a:p>
            <a:pPr lvl="2"/>
            <a:r>
              <a:rPr lang="en-CA" dirty="0">
                <a:latin typeface="Toronto Subway"/>
              </a:rPr>
              <a:t>Date of Challenge will be in March, specific week TBA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4082827" cy="6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Pat’s Office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B1891-F84A-4EDC-A182-948639EC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" t="44960" r="79925" b="27320"/>
          <a:stretch/>
        </p:blipFill>
        <p:spPr>
          <a:xfrm>
            <a:off x="947627" y="1493485"/>
            <a:ext cx="10097092" cy="47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 of spatial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C13-6C99-4BC4-A405-309B688B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Geosciences </a:t>
            </a:r>
          </a:p>
          <a:p>
            <a:r>
              <a:rPr lang="en-CA" dirty="0"/>
              <a:t>Ecology</a:t>
            </a:r>
          </a:p>
          <a:p>
            <a:r>
              <a:rPr lang="en-CA" dirty="0"/>
              <a:t>Economics</a:t>
            </a:r>
          </a:p>
          <a:p>
            <a:r>
              <a:rPr lang="en-CA" dirty="0"/>
              <a:t>Business intelligence</a:t>
            </a:r>
          </a:p>
          <a:p>
            <a:r>
              <a:rPr lang="en-CA" dirty="0"/>
              <a:t>Policy analysis</a:t>
            </a:r>
          </a:p>
          <a:p>
            <a:r>
              <a:rPr lang="en-CA" dirty="0"/>
              <a:t>Transportation planning</a:t>
            </a:r>
          </a:p>
          <a:p>
            <a:r>
              <a:rPr lang="en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6676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spatial statistics @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C13-6C99-4BC4-A405-309B688B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Complement to GIS suite of courses</a:t>
            </a:r>
          </a:p>
          <a:p>
            <a:r>
              <a:rPr lang="en-CA" dirty="0"/>
              <a:t>Follow up to ENVSOCTY 3MB3: Emphasis on spatial data and effects</a:t>
            </a:r>
          </a:p>
        </p:txBody>
      </p:sp>
    </p:spTree>
    <p:extLst>
      <p:ext uri="{BB962C8B-B14F-4D97-AF65-F5344CB8AC3E}">
        <p14:creationId xmlns:p14="http://schemas.microsoft.com/office/powerpoint/2010/main" val="305356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spatial statistics @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C13-6C99-4BC4-A405-309B688B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Instructors</a:t>
            </a:r>
          </a:p>
          <a:p>
            <a:pPr lvl="1"/>
            <a:r>
              <a:rPr lang="en-CA" dirty="0"/>
              <a:t>Antonio </a:t>
            </a:r>
            <a:r>
              <a:rPr lang="en-CA" dirty="0" err="1"/>
              <a:t>Páez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Patrick De Luca</a:t>
            </a:r>
          </a:p>
          <a:p>
            <a:r>
              <a:rPr lang="en-CA" dirty="0"/>
              <a:t>TAs</a:t>
            </a:r>
          </a:p>
          <a:p>
            <a:pPr lvl="1"/>
            <a:r>
              <a:rPr lang="en-CA" dirty="0"/>
              <a:t>Raj </a:t>
            </a:r>
            <a:r>
              <a:rPr lang="en-CA" dirty="0" err="1"/>
              <a:t>Ubhi</a:t>
            </a:r>
            <a:endParaRPr lang="en-CA" dirty="0"/>
          </a:p>
          <a:p>
            <a:pPr lvl="1"/>
            <a:r>
              <a:rPr lang="en-CA" dirty="0"/>
              <a:t>John </a:t>
            </a:r>
            <a:r>
              <a:rPr lang="en-CA" dirty="0" err="1"/>
              <a:t>Merrall</a:t>
            </a:r>
            <a:endParaRPr lang="en-CA" dirty="0"/>
          </a:p>
          <a:p>
            <a:r>
              <a:rPr lang="en-CA" dirty="0"/>
              <a:t>Style of course</a:t>
            </a:r>
          </a:p>
          <a:p>
            <a:pPr lvl="1"/>
            <a:r>
              <a:rPr lang="en-CA" dirty="0"/>
              <a:t>Flipped classroom</a:t>
            </a:r>
          </a:p>
          <a:p>
            <a:pPr lvl="1"/>
            <a:r>
              <a:rPr lang="en-CA" dirty="0"/>
              <a:t>Literate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37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</a:t>
            </a:r>
            <a:br>
              <a:rPr lang="en-CA" dirty="0"/>
            </a:br>
            <a:r>
              <a:rPr lang="en-CA" dirty="0"/>
              <a:t>a flipped classroom</a:t>
            </a:r>
            <a:r>
              <a:rPr lang="en-CA" sz="6600" dirty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532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(pandemic) classroom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845134-D0B4-4A81-B907-007D129C54A9}"/>
              </a:ext>
            </a:extLst>
          </p:cNvPr>
          <p:cNvSpPr txBox="1"/>
          <p:nvPr/>
        </p:nvSpPr>
        <p:spPr>
          <a:xfrm>
            <a:off x="6983629" y="1969971"/>
            <a:ext cx="4370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Toronto Subway" panose="020B0502020203020304" pitchFamily="34" charset="0"/>
              </a:rPr>
              <a:t>Instructor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Talking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Entertainer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Granter of wisdom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A37BD6-6873-4A13-939E-0C4CFA1A9718}"/>
              </a:ext>
            </a:extLst>
          </p:cNvPr>
          <p:cNvGrpSpPr/>
          <p:nvPr/>
        </p:nvGrpSpPr>
        <p:grpSpPr>
          <a:xfrm>
            <a:off x="1462452" y="2125239"/>
            <a:ext cx="3812240" cy="3299486"/>
            <a:chOff x="966964" y="1396192"/>
            <a:chExt cx="2296971" cy="1988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4A63B1-89A9-49A7-8D11-B18D5F4CEAD4}"/>
                </a:ext>
              </a:extLst>
            </p:cNvPr>
            <p:cNvGrpSpPr/>
            <p:nvPr/>
          </p:nvGrpSpPr>
          <p:grpSpPr>
            <a:xfrm>
              <a:off x="1037706" y="1414080"/>
              <a:ext cx="1446875" cy="1446875"/>
              <a:chOff x="4029973" y="4619746"/>
              <a:chExt cx="1446875" cy="144687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1EF5B11-7333-4A90-9713-00719273FA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03" b="21614"/>
              <a:stretch/>
            </p:blipFill>
            <p:spPr>
              <a:xfrm>
                <a:off x="4235493" y="4936716"/>
                <a:ext cx="1216614" cy="657648"/>
              </a:xfrm>
              <a:prstGeom prst="rect">
                <a:avLst/>
              </a:prstGeom>
            </p:spPr>
          </p:pic>
          <p:pic>
            <p:nvPicPr>
              <p:cNvPr id="46" name="Graphic 45" descr="Monitor outline">
                <a:extLst>
                  <a:ext uri="{FF2B5EF4-FFF2-40B4-BE49-F238E27FC236}">
                    <a16:creationId xmlns:a16="http://schemas.microsoft.com/office/drawing/2014/main" id="{4FCBCA4E-AEC9-4D6F-AF8E-9D4C60F0D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29973" y="4619746"/>
                <a:ext cx="1446875" cy="14468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DF7EF3-DD66-410C-8083-0F8E44C77AA5}"/>
                </a:ext>
              </a:extLst>
            </p:cNvPr>
            <p:cNvGrpSpPr/>
            <p:nvPr/>
          </p:nvGrpSpPr>
          <p:grpSpPr>
            <a:xfrm>
              <a:off x="966964" y="2304897"/>
              <a:ext cx="325288" cy="1079319"/>
              <a:chOff x="966964" y="2304897"/>
              <a:chExt cx="325288" cy="10793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BD4235A-6FB2-4A5F-8F6B-4BD43B604B10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57C7D3-38DB-4D21-8330-8625FD930475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0EF83C56-4EF7-413E-B71A-7EA5BB21579D}"/>
                </a:ext>
              </a:extLst>
            </p:cNvPr>
            <p:cNvSpPr/>
            <p:nvPr/>
          </p:nvSpPr>
          <p:spPr>
            <a:xfrm>
              <a:off x="2506345" y="1396192"/>
              <a:ext cx="757590" cy="843571"/>
            </a:xfrm>
            <a:prstGeom prst="wedgeEllipseCallout">
              <a:avLst>
                <a:gd name="adj1" fmla="val -85988"/>
                <a:gd name="adj2" fmla="val 1864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Yak, yak, yak…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72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classroom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time is used by the instructor to deliver contents, typically in a lecture format</a:t>
            </a:r>
          </a:p>
          <a:p>
            <a:pPr lvl="1"/>
            <a:r>
              <a:rPr lang="en-CA" dirty="0"/>
              <a:t>Instructor is responsible for delivering contents</a:t>
            </a:r>
          </a:p>
          <a:p>
            <a:pPr lvl="1"/>
            <a:endParaRPr lang="en-CA" dirty="0"/>
          </a:p>
          <a:p>
            <a:r>
              <a:rPr lang="en-CA" dirty="0"/>
              <a:t>Students read/cover materials outside of the classroom </a:t>
            </a:r>
            <a:r>
              <a:rPr lang="en-CA" u="sng" dirty="0"/>
              <a:t>after</a:t>
            </a:r>
            <a:r>
              <a:rPr lang="en-CA" dirty="0"/>
              <a:t> each session (in the form of homework, assignments, etc.)</a:t>
            </a:r>
          </a:p>
          <a:p>
            <a:pPr lvl="1"/>
            <a:r>
              <a:rPr lang="en-CA" dirty="0"/>
              <a:t>Students are responsible for understanding contents</a:t>
            </a:r>
          </a:p>
          <a:p>
            <a:pPr lvl="1"/>
            <a:endParaRPr lang="en-CA" dirty="0"/>
          </a:p>
          <a:p>
            <a:r>
              <a:rPr lang="en-CA" dirty="0"/>
              <a:t>Verification of compliance happens periodically, in the form of examinations/graded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13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Flipped (pandemic) classroom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845134-D0B4-4A81-B907-007D129C54A9}"/>
              </a:ext>
            </a:extLst>
          </p:cNvPr>
          <p:cNvSpPr txBox="1"/>
          <p:nvPr/>
        </p:nvSpPr>
        <p:spPr>
          <a:xfrm>
            <a:off x="7661138" y="3567837"/>
            <a:ext cx="29370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Toronto Subway" panose="020B0502020203020304" pitchFamily="34" charset="0"/>
              </a:rPr>
              <a:t>Instructor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Partner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6ACC46-555B-4C0F-B3B5-DFEFF98A1B68}"/>
              </a:ext>
            </a:extLst>
          </p:cNvPr>
          <p:cNvGrpSpPr/>
          <p:nvPr/>
        </p:nvGrpSpPr>
        <p:grpSpPr>
          <a:xfrm>
            <a:off x="1968446" y="1574672"/>
            <a:ext cx="1206979" cy="1577301"/>
            <a:chOff x="3350707" y="2102489"/>
            <a:chExt cx="1496197" cy="19552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565F5E-B1D7-4D1F-8C26-AB5D6022171D}"/>
                </a:ext>
              </a:extLst>
            </p:cNvPr>
            <p:cNvSpPr/>
            <p:nvPr/>
          </p:nvSpPr>
          <p:spPr>
            <a:xfrm>
              <a:off x="3844575" y="3207999"/>
              <a:ext cx="480291" cy="849746"/>
            </a:xfrm>
            <a:prstGeom prst="roundRect">
              <a:avLst>
                <a:gd name="adj" fmla="val 32052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EF5B11-7333-4A90-9713-00719273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707" y="2102489"/>
              <a:ext cx="1496197" cy="1512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1CCAC-8306-4C04-B6B8-7B4376C14C8C}"/>
              </a:ext>
            </a:extLst>
          </p:cNvPr>
          <p:cNvGrpSpPr/>
          <p:nvPr/>
        </p:nvGrpSpPr>
        <p:grpSpPr>
          <a:xfrm>
            <a:off x="7739667" y="1677957"/>
            <a:ext cx="2309942" cy="1285167"/>
            <a:chOff x="1099740" y="1894963"/>
            <a:chExt cx="2540000" cy="14131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E48B73-46B5-4285-BA6F-DE1C3483AE31}"/>
                </a:ext>
              </a:extLst>
            </p:cNvPr>
            <p:cNvSpPr/>
            <p:nvPr/>
          </p:nvSpPr>
          <p:spPr>
            <a:xfrm>
              <a:off x="1127449" y="1894963"/>
              <a:ext cx="2493818" cy="12376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9C2A02-2BE8-465E-A909-DBF33E5E16BB}"/>
                </a:ext>
              </a:extLst>
            </p:cNvPr>
            <p:cNvCxnSpPr/>
            <p:nvPr/>
          </p:nvCxnSpPr>
          <p:spPr>
            <a:xfrm>
              <a:off x="1099740" y="3308126"/>
              <a:ext cx="2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2B57C-9513-4EFD-A29A-5258298EFC28}"/>
                </a:ext>
              </a:extLst>
            </p:cNvPr>
            <p:cNvSpPr txBox="1"/>
            <p:nvPr/>
          </p:nvSpPr>
          <p:spPr>
            <a:xfrm>
              <a:off x="1226810" y="2073609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Today’s activity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CA" dirty="0">
                <a:latin typeface="Symbol" panose="05050102010706020507" pitchFamily="18" charset="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039CBF-59EC-4E53-BB82-B650EA2B131A}"/>
                </a:ext>
              </a:extLst>
            </p:cNvPr>
            <p:cNvSpPr txBox="1"/>
            <p:nvPr/>
          </p:nvSpPr>
          <p:spPr>
            <a:xfrm>
              <a:off x="2547665" y="2621860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Readings </a:t>
              </a:r>
            </a:p>
            <a:p>
              <a:r>
                <a: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next class</a:t>
              </a:r>
              <a:endParaRPr lang="en-CA" sz="1200" dirty="0">
                <a:latin typeface="Symbol" panose="05050102010706020507" pitchFamily="18" charset="2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D0CAD2-8EA5-4830-90A6-559D46426D37}"/>
                </a:ext>
              </a:extLst>
            </p:cNvPr>
            <p:cNvSpPr/>
            <p:nvPr/>
          </p:nvSpPr>
          <p:spPr>
            <a:xfrm>
              <a:off x="2547665" y="2621860"/>
              <a:ext cx="1072942" cy="5023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F5E1E9-7940-4081-957E-174BA8ECC518}"/>
              </a:ext>
            </a:extLst>
          </p:cNvPr>
          <p:cNvGrpSpPr/>
          <p:nvPr/>
        </p:nvGrpSpPr>
        <p:grpSpPr>
          <a:xfrm>
            <a:off x="2654881" y="4975684"/>
            <a:ext cx="1072084" cy="1330592"/>
            <a:chOff x="5857874" y="1255532"/>
            <a:chExt cx="1310210" cy="162613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9C26D47-88DC-463F-9091-85B2AE7C7810}"/>
                </a:ext>
              </a:extLst>
            </p:cNvPr>
            <p:cNvGrpSpPr/>
            <p:nvPr/>
          </p:nvGrpSpPr>
          <p:grpSpPr>
            <a:xfrm>
              <a:off x="6409809" y="1626227"/>
              <a:ext cx="558050" cy="688128"/>
              <a:chOff x="6409809" y="1626227"/>
              <a:chExt cx="558050" cy="6881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1438EB8-499C-4F47-ABDA-FEB4BBB06006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DBD3D0C-21FB-4DB5-BF23-5D492E4561DF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9DE7505-CF3D-4A21-9C27-39EEEAC1D17C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E51458-D081-42D8-84E2-7FAF597A825E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8166D28C-85C9-4AAE-93E9-6E2E1635C435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FEFC2EF-539D-4A44-BFE6-3EBA6343715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092F2-9213-45AB-B709-E6E7E3D5895E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Graphic 52" descr="Monitor outline">
              <a:extLst>
                <a:ext uri="{FF2B5EF4-FFF2-40B4-BE49-F238E27FC236}">
                  <a16:creationId xmlns:a16="http://schemas.microsoft.com/office/drawing/2014/main" id="{61EF30D1-B8D8-4C9B-B405-3ADC7306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9817" y="1255532"/>
              <a:ext cx="1258267" cy="1258267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5FCB5C-7A6B-44AD-88A9-10BB22EC5343}"/>
                </a:ext>
              </a:extLst>
            </p:cNvPr>
            <p:cNvGrpSpPr/>
            <p:nvPr/>
          </p:nvGrpSpPr>
          <p:grpSpPr>
            <a:xfrm flipH="1">
              <a:off x="5857874" y="1927105"/>
              <a:ext cx="287689" cy="954563"/>
              <a:chOff x="966964" y="2304897"/>
              <a:chExt cx="325288" cy="107931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0F55EDD-9474-4578-9387-CD28C8E64571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D2FCE4B-ED16-4AD9-B432-6FB1634239FD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D7587D57-0F29-4A4D-85B4-8F3ABE62B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0960" y="763523"/>
            <a:ext cx="914400" cy="9144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F060491-50F4-436F-BD95-231FDAB49974}"/>
              </a:ext>
            </a:extLst>
          </p:cNvPr>
          <p:cNvGrpSpPr/>
          <p:nvPr/>
        </p:nvGrpSpPr>
        <p:grpSpPr>
          <a:xfrm>
            <a:off x="1658091" y="3686044"/>
            <a:ext cx="1072084" cy="1330592"/>
            <a:chOff x="5857874" y="1255532"/>
            <a:chExt cx="1310210" cy="162613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95C1BF-5015-4256-AE02-90419520FF7F}"/>
                </a:ext>
              </a:extLst>
            </p:cNvPr>
            <p:cNvGrpSpPr/>
            <p:nvPr/>
          </p:nvGrpSpPr>
          <p:grpSpPr>
            <a:xfrm>
              <a:off x="6409809" y="1626227"/>
              <a:ext cx="558050" cy="688128"/>
              <a:chOff x="6409809" y="1626227"/>
              <a:chExt cx="558050" cy="68812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661D5F3-66B7-4E0C-B6FF-C853AD72A7C2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CBAFCA93-F97A-47CE-8AD8-DDBE41A17053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B2EFEB0-E9D3-4E29-A53A-EA959E0D660C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B0F350B-A2B1-4FE3-82A3-FF4DE412754B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BDF407-F533-4E68-A699-83CB27F56EAB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AFCEAC7-24BE-45BF-8EAC-E0D2871876F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545111-854B-49DD-AF02-FB615F250D4B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3" name="Graphic 92" descr="Monitor outline">
              <a:extLst>
                <a:ext uri="{FF2B5EF4-FFF2-40B4-BE49-F238E27FC236}">
                  <a16:creationId xmlns:a16="http://schemas.microsoft.com/office/drawing/2014/main" id="{E46190FE-C0BB-40AF-B652-8FBB5865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9817" y="1255532"/>
              <a:ext cx="1258267" cy="1258267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9891995-76FE-42B7-8F5C-C81E5B5B325E}"/>
                </a:ext>
              </a:extLst>
            </p:cNvPr>
            <p:cNvGrpSpPr/>
            <p:nvPr/>
          </p:nvGrpSpPr>
          <p:grpSpPr>
            <a:xfrm flipH="1">
              <a:off x="5857874" y="1927105"/>
              <a:ext cx="287689" cy="954563"/>
              <a:chOff x="966964" y="2304897"/>
              <a:chExt cx="325288" cy="107931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C393DB4-5BF8-4797-A934-07762C2AA649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A074854-1A65-4E2F-B13D-ED82DB65425B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89AC60-1402-4417-B778-65675351AF5D}"/>
              </a:ext>
            </a:extLst>
          </p:cNvPr>
          <p:cNvGrpSpPr/>
          <p:nvPr/>
        </p:nvGrpSpPr>
        <p:grpSpPr>
          <a:xfrm>
            <a:off x="3916091" y="3317240"/>
            <a:ext cx="1080266" cy="1330592"/>
            <a:chOff x="2814247" y="3420842"/>
            <a:chExt cx="1080266" cy="13305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87B2272-9036-4530-8C50-6F2FE1D9F086}"/>
                </a:ext>
              </a:extLst>
            </p:cNvPr>
            <p:cNvGrpSpPr/>
            <p:nvPr/>
          </p:nvGrpSpPr>
          <p:grpSpPr>
            <a:xfrm>
              <a:off x="2962114" y="3724165"/>
              <a:ext cx="456626" cy="563063"/>
              <a:chOff x="6409809" y="1626227"/>
              <a:chExt cx="558050" cy="688128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72B059-F0F3-47FA-AA2B-3256882DA688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7A62836-F6F6-4D04-ADC8-91DEB5B2533C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39271F2-2888-4B76-AA50-2AA9DB88E8A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EA3F0B1-E47D-4C88-8196-B124D57004FC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0BE7FB76-4364-48B6-8EEC-04617A6C89B3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D0F8E30-B099-4190-B9C3-7B4D4BF79C00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A1A2C45-1EC1-441B-98E8-7F087462789A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Graphic 105" descr="Monitor outline">
              <a:extLst>
                <a:ext uri="{FF2B5EF4-FFF2-40B4-BE49-F238E27FC236}">
                  <a16:creationId xmlns:a16="http://schemas.microsoft.com/office/drawing/2014/main" id="{22EC3BDF-983E-4C0C-88DF-3762C4615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4247" y="3420842"/>
              <a:ext cx="1029581" cy="1029582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8F35617-D4DF-4055-96E8-75FAA95607F6}"/>
                </a:ext>
              </a:extLst>
            </p:cNvPr>
            <p:cNvGrpSpPr/>
            <p:nvPr/>
          </p:nvGrpSpPr>
          <p:grpSpPr>
            <a:xfrm flipH="1">
              <a:off x="3659110" y="3970359"/>
              <a:ext cx="235403" cy="781075"/>
              <a:chOff x="966964" y="2304897"/>
              <a:chExt cx="325288" cy="1079319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251ECB2-3C5C-482D-A90E-BE2FFAD76CBD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CF60BD4-8AFF-4FBB-8B58-0512D2E0F337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56189F-A845-4D0B-B390-C4122A03F22A}"/>
              </a:ext>
            </a:extLst>
          </p:cNvPr>
          <p:cNvCxnSpPr/>
          <p:nvPr/>
        </p:nvCxnSpPr>
        <p:spPr>
          <a:xfrm>
            <a:off x="2471240" y="4425069"/>
            <a:ext cx="635264" cy="7054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028963-140E-46FB-9219-E4E8645A0CDB}"/>
              </a:ext>
            </a:extLst>
          </p:cNvPr>
          <p:cNvCxnSpPr>
            <a:cxnSpLocks/>
          </p:cNvCxnSpPr>
          <p:nvPr/>
        </p:nvCxnSpPr>
        <p:spPr>
          <a:xfrm flipV="1">
            <a:off x="2667395" y="3818519"/>
            <a:ext cx="1289232" cy="31413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90BC57-C808-4717-A0DC-7F44918C2D64}"/>
              </a:ext>
            </a:extLst>
          </p:cNvPr>
          <p:cNvCxnSpPr>
            <a:cxnSpLocks/>
          </p:cNvCxnSpPr>
          <p:nvPr/>
        </p:nvCxnSpPr>
        <p:spPr>
          <a:xfrm flipV="1">
            <a:off x="3111722" y="3843337"/>
            <a:ext cx="886476" cy="12830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4949</TotalTime>
  <Words>1094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Toronto Subway</vt:lpstr>
      <vt:lpstr>Office Theme</vt:lpstr>
      <vt:lpstr>ENVSOCTY 4GA3 Applied Spatial Statistics</vt:lpstr>
      <vt:lpstr>What is spatial statistics?</vt:lpstr>
      <vt:lpstr>Applications of spatial statistics</vt:lpstr>
      <vt:lpstr>Applied spatial statistics @ Mac</vt:lpstr>
      <vt:lpstr>Applied spatial statistics @ Mac</vt:lpstr>
      <vt:lpstr>What is  a flipped classroom?</vt:lpstr>
      <vt:lpstr>Traditional (pandemic) classroom</vt:lpstr>
      <vt:lpstr>Traditional classroom</vt:lpstr>
      <vt:lpstr>Flipped (pandemic) classroom</vt:lpstr>
      <vt:lpstr>Flipped classroom</vt:lpstr>
      <vt:lpstr>Structure of a session</vt:lpstr>
      <vt:lpstr>Suggested workflow (see outline)</vt:lpstr>
      <vt:lpstr>What is  literate programming?</vt:lpstr>
      <vt:lpstr>Traditional programming</vt:lpstr>
      <vt:lpstr>Literate programming</vt:lpstr>
      <vt:lpstr>How will literate programming be implemented?</vt:lpstr>
      <vt:lpstr>Literate programming</vt:lpstr>
      <vt:lpstr>Software installs</vt:lpstr>
      <vt:lpstr>Suggested Readings</vt:lpstr>
      <vt:lpstr>THE GIS LABS: BSB 331 &amp; 332</vt:lpstr>
      <vt:lpstr>About the Lab</vt:lpstr>
      <vt:lpstr>About the Lab</vt:lpstr>
      <vt:lpstr>Lab Software and Ownership Policies</vt:lpstr>
      <vt:lpstr>Lab Policies (1)</vt:lpstr>
      <vt:lpstr>Lab Policies (2)</vt:lpstr>
      <vt:lpstr>Lab Schedule for Winter 2021</vt:lpstr>
      <vt:lpstr>GIS Certificate New for This Year</vt:lpstr>
      <vt:lpstr>PowerPoint Presentation</vt:lpstr>
      <vt:lpstr>Pat’s Office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Paez, Antonio</cp:lastModifiedBy>
  <cp:revision>44</cp:revision>
  <dcterms:created xsi:type="dcterms:W3CDTF">2017-07-01T01:31:30Z</dcterms:created>
  <dcterms:modified xsi:type="dcterms:W3CDTF">2021-01-13T12:54:46Z</dcterms:modified>
</cp:coreProperties>
</file>