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75" r:id="rId2"/>
    <p:sldId id="277" r:id="rId3"/>
    <p:sldId id="276" r:id="rId4"/>
    <p:sldId id="278" r:id="rId5"/>
    <p:sldId id="288" r:id="rId6"/>
    <p:sldId id="270" r:id="rId7"/>
    <p:sldId id="280" r:id="rId8"/>
    <p:sldId id="279" r:id="rId9"/>
    <p:sldId id="281" r:id="rId10"/>
    <p:sldId id="282" r:id="rId11"/>
    <p:sldId id="283" r:id="rId12"/>
    <p:sldId id="284" r:id="rId13"/>
    <p:sldId id="287" r:id="rId14"/>
    <p:sldId id="309" r:id="rId15"/>
    <p:sldId id="301" r:id="rId16"/>
    <p:sldId id="302" r:id="rId17"/>
    <p:sldId id="303" r:id="rId18"/>
    <p:sldId id="305" r:id="rId19"/>
    <p:sldId id="306" r:id="rId20"/>
    <p:sldId id="307" r:id="rId21"/>
    <p:sldId id="310" r:id="rId22"/>
    <p:sldId id="300" r:id="rId23"/>
    <p:sldId id="30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07" autoAdjust="0"/>
  </p:normalViewPr>
  <p:slideViewPr>
    <p:cSldViewPr snapToGrid="0" showGuides="1">
      <p:cViewPr>
        <p:scale>
          <a:sx n="94" d="100"/>
          <a:sy n="94" d="100"/>
        </p:scale>
        <p:origin x="65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47635-74EB-4A1B-91D2-74849F638503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1FAD6-C172-4F38-A430-A0095A942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22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4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7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6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1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62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2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8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6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03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22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73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4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oronto Subway" panose="020B05020202030203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oronto Subway" panose="020B05020202030203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oronto Subway" panose="020B05020202030203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oronto Subway" panose="020B05020202030203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oronto Subway" panose="020B05020202030203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oronto Subway" panose="020B05020202030203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terate_programming" TargetMode="External"/><Relationship Id="rId2" Type="http://schemas.openxmlformats.org/officeDocument/2006/relationships/hyperlink" Target="https://en.wikipedia.org/wiki/Flipped_classro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_(programming_language)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arcg.is/1LBI8R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.mcmaster.ca/geo/gis/esri-award-winners.html" TargetMode="External"/><Relationship Id="rId2" Type="http://schemas.openxmlformats.org/officeDocument/2006/relationships/hyperlink" Target="https://www.science.mcmaster.ca/geo/esri-scholarship-application-inform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www.science.mcmaster.ca/geo/gis/esri-canada-centre-of-excellence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aezha.github.io/applied_spatial_statistics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154-827F-4B8C-BDD8-5C6DB829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Traditional (pandemic) classroom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845134-D0B4-4A81-B907-007D129C54A9}"/>
              </a:ext>
            </a:extLst>
          </p:cNvPr>
          <p:cNvSpPr txBox="1"/>
          <p:nvPr/>
        </p:nvSpPr>
        <p:spPr>
          <a:xfrm>
            <a:off x="6983629" y="1969971"/>
            <a:ext cx="43701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Toronto Subway" panose="020B0502020203020304" pitchFamily="34" charset="0"/>
              </a:rPr>
              <a:t>Instructor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000" dirty="0">
                <a:latin typeface="Toronto Subway" panose="020B0502020203020304" pitchFamily="34" charset="0"/>
              </a:rPr>
              <a:t>Talking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000" dirty="0">
                <a:latin typeface="Toronto Subway" panose="020B0502020203020304" pitchFamily="34" charset="0"/>
              </a:rPr>
              <a:t>Performer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000" dirty="0">
                <a:latin typeface="Toronto Subway" panose="020B0502020203020304" pitchFamily="34" charset="0"/>
              </a:rPr>
              <a:t>Entertainer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000" dirty="0">
                <a:latin typeface="Toronto Subway" panose="020B0502020203020304" pitchFamily="34" charset="0"/>
              </a:rPr>
              <a:t>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000" dirty="0">
                <a:latin typeface="Toronto Subway" panose="020B0502020203020304" pitchFamily="34" charset="0"/>
              </a:rPr>
              <a:t>Granter of wisdom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A37BD6-6873-4A13-939E-0C4CFA1A9718}"/>
              </a:ext>
            </a:extLst>
          </p:cNvPr>
          <p:cNvGrpSpPr/>
          <p:nvPr/>
        </p:nvGrpSpPr>
        <p:grpSpPr>
          <a:xfrm>
            <a:off x="1462452" y="2125239"/>
            <a:ext cx="3812240" cy="3299486"/>
            <a:chOff x="966964" y="1396192"/>
            <a:chExt cx="2296971" cy="19880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44A63B1-89A9-49A7-8D11-B18D5F4CEAD4}"/>
                </a:ext>
              </a:extLst>
            </p:cNvPr>
            <p:cNvGrpSpPr/>
            <p:nvPr/>
          </p:nvGrpSpPr>
          <p:grpSpPr>
            <a:xfrm>
              <a:off x="1037706" y="1414080"/>
              <a:ext cx="1446875" cy="1446875"/>
              <a:chOff x="4029973" y="4619746"/>
              <a:chExt cx="1446875" cy="1446875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B1EF5B11-7333-4A90-9713-00719273FA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903" b="21614"/>
              <a:stretch/>
            </p:blipFill>
            <p:spPr>
              <a:xfrm>
                <a:off x="4235493" y="4936716"/>
                <a:ext cx="1216614" cy="657648"/>
              </a:xfrm>
              <a:prstGeom prst="rect">
                <a:avLst/>
              </a:prstGeom>
            </p:spPr>
          </p:pic>
          <p:pic>
            <p:nvPicPr>
              <p:cNvPr id="46" name="Graphic 45" descr="Monitor outline">
                <a:extLst>
                  <a:ext uri="{FF2B5EF4-FFF2-40B4-BE49-F238E27FC236}">
                    <a16:creationId xmlns:a16="http://schemas.microsoft.com/office/drawing/2014/main" id="{4FCBCA4E-AEC9-4D6F-AF8E-9D4C60F0D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29973" y="4619746"/>
                <a:ext cx="1446875" cy="1446875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4DF7EF3-DD66-410C-8083-0F8E44C77AA5}"/>
                </a:ext>
              </a:extLst>
            </p:cNvPr>
            <p:cNvGrpSpPr/>
            <p:nvPr/>
          </p:nvGrpSpPr>
          <p:grpSpPr>
            <a:xfrm>
              <a:off x="966964" y="2304897"/>
              <a:ext cx="325288" cy="1079319"/>
              <a:chOff x="966964" y="2304897"/>
              <a:chExt cx="325288" cy="107931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BD4235A-6FB2-4A5F-8F6B-4BD43B604B10}"/>
                  </a:ext>
                </a:extLst>
              </p:cNvPr>
              <p:cNvSpPr/>
              <p:nvPr/>
            </p:nvSpPr>
            <p:spPr>
              <a:xfrm flipH="1">
                <a:off x="966964" y="2743677"/>
                <a:ext cx="325288" cy="640539"/>
              </a:xfrm>
              <a:prstGeom prst="roundRect">
                <a:avLst>
                  <a:gd name="adj" fmla="val 32052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557C7D3-38DB-4D21-8330-8625FD930475}"/>
                  </a:ext>
                </a:extLst>
              </p:cNvPr>
              <p:cNvSpPr/>
              <p:nvPr/>
            </p:nvSpPr>
            <p:spPr>
              <a:xfrm flipH="1">
                <a:off x="966964" y="2304897"/>
                <a:ext cx="325288" cy="325288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id="{0EF83C56-4EF7-413E-B71A-7EA5BB21579D}"/>
                </a:ext>
              </a:extLst>
            </p:cNvPr>
            <p:cNvSpPr/>
            <p:nvPr/>
          </p:nvSpPr>
          <p:spPr>
            <a:xfrm>
              <a:off x="2506345" y="1396192"/>
              <a:ext cx="757590" cy="843571"/>
            </a:xfrm>
            <a:prstGeom prst="wedgeEllipseCallout">
              <a:avLst>
                <a:gd name="adj1" fmla="val -85988"/>
                <a:gd name="adj2" fmla="val 1864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/>
                <a:t>Yak, yak, yak…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672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DFF205-D1EB-40ED-A691-8AB35ED30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will literate programming be implemented?</a:t>
            </a:r>
          </a:p>
        </p:txBody>
      </p:sp>
    </p:spTree>
    <p:extLst>
      <p:ext uri="{BB962C8B-B14F-4D97-AF65-F5344CB8AC3E}">
        <p14:creationId xmlns:p14="http://schemas.microsoft.com/office/powerpoint/2010/main" val="82369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154-827F-4B8C-BDD8-5C6DB829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Literate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608962-E1B6-4997-81D5-AE666455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R Project for Statistical Computing</a:t>
            </a:r>
          </a:p>
          <a:p>
            <a:r>
              <a:rPr lang="en-CA" dirty="0"/>
              <a:t>An open source language for statistics and computing</a:t>
            </a:r>
          </a:p>
          <a:p>
            <a:r>
              <a:rPr lang="en-CA" dirty="0"/>
              <a:t>Free</a:t>
            </a:r>
          </a:p>
          <a:p>
            <a:r>
              <a:rPr lang="en-CA" dirty="0"/>
              <a:t>Convenient</a:t>
            </a:r>
          </a:p>
          <a:p>
            <a:r>
              <a:rPr lang="en-CA" dirty="0"/>
              <a:t>Powerful</a:t>
            </a:r>
          </a:p>
          <a:p>
            <a:r>
              <a:rPr lang="en-CA" dirty="0"/>
              <a:t>Has become a backbone of data science and thus is increasingly required by employers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985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37CB-EE8B-4DA7-A6A3-65AD7340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installs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63EB-56F6-4ECA-8A8C-44114E9A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Personal computer</a:t>
            </a:r>
          </a:p>
          <a:p>
            <a:r>
              <a:rPr lang="en-CA" dirty="0"/>
              <a:t>Pat can grant a virtual connection.  He will discuss in a bit…</a:t>
            </a:r>
          </a:p>
        </p:txBody>
      </p:sp>
    </p:spTree>
    <p:extLst>
      <p:ext uri="{BB962C8B-B14F-4D97-AF65-F5344CB8AC3E}">
        <p14:creationId xmlns:p14="http://schemas.microsoft.com/office/powerpoint/2010/main" val="106145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3CDE-C6B1-4B18-96E7-EB7CC791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Suggested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5CB0-E46A-434F-93E1-05AB1532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Flipped classrooms</a:t>
            </a: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https://en.wikipedia.org/wiki/Flipped_classroom</a:t>
            </a:r>
            <a:endParaRPr lang="en-CA" dirty="0"/>
          </a:p>
          <a:p>
            <a:endParaRPr lang="en-CA" dirty="0"/>
          </a:p>
          <a:p>
            <a:r>
              <a:rPr lang="en-CA" dirty="0"/>
              <a:t>Literate programming</a:t>
            </a:r>
          </a:p>
          <a:p>
            <a:pPr marL="0" indent="0">
              <a:buNone/>
            </a:pPr>
            <a:r>
              <a:rPr lang="en-CA" dirty="0">
                <a:hlinkClick r:id="rId3"/>
              </a:rPr>
              <a:t>https://en.wikipedia.org/wiki/Literate_programming</a:t>
            </a:r>
            <a:endParaRPr lang="en-CA" dirty="0"/>
          </a:p>
          <a:p>
            <a:endParaRPr lang="en-CA" dirty="0"/>
          </a:p>
          <a:p>
            <a:r>
              <a:rPr lang="en-CA" dirty="0"/>
              <a:t>The R Project for Statistical Computing</a:t>
            </a:r>
          </a:p>
          <a:p>
            <a:pPr marL="0" indent="0">
              <a:buNone/>
            </a:pPr>
            <a:r>
              <a:rPr lang="en-CA" dirty="0">
                <a:hlinkClick r:id="rId4"/>
              </a:rPr>
              <a:t>https://en.wikipedia.org/wiki/R_(programming_language)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892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B1F0-6340-4A00-A744-9FE589A6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itchFamily="34" charset="0"/>
              </a:rPr>
              <a:t>THE GIS LABS: BSB 331 &amp; 332</a:t>
            </a:r>
            <a:endParaRPr lang="en-CA" dirty="0"/>
          </a:p>
        </p:txBody>
      </p:sp>
      <p:pic>
        <p:nvPicPr>
          <p:cNvPr id="4" name="Picture 4" descr="Image">
            <a:extLst>
              <a:ext uri="{FF2B5EF4-FFF2-40B4-BE49-F238E27FC236}">
                <a16:creationId xmlns:a16="http://schemas.microsoft.com/office/drawing/2014/main" id="{0ED47295-D3DE-44B1-88FD-C99BEB8B4F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128"/>
          <a:stretch/>
        </p:blipFill>
        <p:spPr bwMode="auto">
          <a:xfrm>
            <a:off x="838200" y="1801171"/>
            <a:ext cx="10523468" cy="423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50DC8-77AE-43AF-8BDC-D7A161E8B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35" y="697403"/>
            <a:ext cx="4048884" cy="6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44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3CDE-C6B1-4B18-96E7-EB7CC791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oronto Subway"/>
              </a:rPr>
              <a:t>About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5CB0-E46A-434F-93E1-05AB1532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oronto Subway"/>
              </a:rPr>
              <a:t>Updated GIS Lab information can </a:t>
            </a:r>
            <a:r>
              <a:rPr lang="en-US" i="1" dirty="0">
                <a:latin typeface="Toronto Subway"/>
              </a:rPr>
              <a:t>normally</a:t>
            </a:r>
            <a:r>
              <a:rPr lang="en-US" dirty="0">
                <a:latin typeface="Toronto Subway"/>
              </a:rPr>
              <a:t> be found on the GIS Bulletin Board outside the labs, now it is virtual, posted on Avenue</a:t>
            </a:r>
          </a:p>
          <a:p>
            <a:pPr lvl="1"/>
            <a:r>
              <a:rPr lang="en-US" dirty="0">
                <a:latin typeface="Toronto Subway"/>
              </a:rPr>
              <a:t>Up-to-date information about the Labs</a:t>
            </a:r>
          </a:p>
          <a:p>
            <a:pPr lvl="1"/>
            <a:r>
              <a:rPr lang="en-US" dirty="0">
                <a:latin typeface="Toronto Subway"/>
              </a:rPr>
              <a:t>GIS/Spatial Stats/Remote Sensing in the News</a:t>
            </a:r>
          </a:p>
          <a:p>
            <a:pPr lvl="1"/>
            <a:r>
              <a:rPr lang="en-US" dirty="0">
                <a:latin typeface="Toronto Subway"/>
              </a:rPr>
              <a:t>Program information</a:t>
            </a:r>
          </a:p>
          <a:p>
            <a:pPr lvl="1"/>
            <a:r>
              <a:rPr lang="en-US" dirty="0">
                <a:latin typeface="Toronto Subway"/>
              </a:rPr>
              <a:t>Employment Opportunities</a:t>
            </a:r>
            <a:r>
              <a:rPr lang="en-CA" dirty="0">
                <a:latin typeface="Toronto Subway"/>
              </a:rPr>
              <a:t> (including internships, Co-ops </a:t>
            </a:r>
            <a:r>
              <a:rPr lang="en-CA" dirty="0" err="1">
                <a:latin typeface="Toronto Subway"/>
              </a:rPr>
              <a:t>etc</a:t>
            </a:r>
            <a:r>
              <a:rPr lang="en-CA" dirty="0">
                <a:latin typeface="Toronto Subway"/>
              </a:rPr>
              <a:t>) that relate to GIS and remote sensing</a:t>
            </a:r>
          </a:p>
          <a:p>
            <a:endParaRPr lang="en-C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34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the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Current Hardware Environment</a:t>
            </a:r>
          </a:p>
          <a:p>
            <a:pPr lvl="1"/>
            <a:r>
              <a:rPr lang="en-CA" dirty="0"/>
              <a:t>Windows 2012 R2 Server</a:t>
            </a:r>
          </a:p>
          <a:p>
            <a:pPr lvl="1"/>
            <a:r>
              <a:rPr lang="en-CA" dirty="0"/>
              <a:t>52 Windows 10 x64 Clients</a:t>
            </a:r>
          </a:p>
          <a:p>
            <a:pPr lvl="1"/>
            <a:endParaRPr lang="en-CA" dirty="0"/>
          </a:p>
          <a:p>
            <a:r>
              <a:rPr lang="en-CA" dirty="0"/>
              <a:t>Primary Software used this term</a:t>
            </a:r>
          </a:p>
          <a:p>
            <a:pPr lvl="1"/>
            <a:r>
              <a:rPr lang="en-CA" dirty="0"/>
              <a:t>R and R Studio</a:t>
            </a:r>
          </a:p>
          <a:p>
            <a:r>
              <a:rPr lang="en-CA" dirty="0"/>
              <a:t>Secondary Software available for use</a:t>
            </a:r>
          </a:p>
          <a:p>
            <a:pPr lvl="1"/>
            <a:r>
              <a:rPr lang="en-CA" dirty="0"/>
              <a:t>ArcGIS Pro 2.7</a:t>
            </a:r>
          </a:p>
          <a:p>
            <a:pPr lvl="1"/>
            <a:r>
              <a:rPr lang="en-CA" dirty="0"/>
              <a:t>GeoDa</a:t>
            </a:r>
          </a:p>
        </p:txBody>
      </p:sp>
      <p:pic>
        <p:nvPicPr>
          <p:cNvPr id="4" name="Picture 3" descr="R">
            <a:extLst>
              <a:ext uri="{FF2B5EF4-FFF2-40B4-BE49-F238E27FC236}">
                <a16:creationId xmlns:a16="http://schemas.microsoft.com/office/drawing/2014/main" id="{67A06F5B-DBD5-4C59-A5ED-0ECD0BC089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531" y="1825625"/>
            <a:ext cx="900000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Image result for geoda logo">
            <a:extLst>
              <a:ext uri="{FF2B5EF4-FFF2-40B4-BE49-F238E27FC236}">
                <a16:creationId xmlns:a16="http://schemas.microsoft.com/office/drawing/2014/main" id="{DA8669F0-ADE6-49A8-BB22-7AC877993D6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211" y="4651126"/>
            <a:ext cx="900000" cy="9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ArcGIS Pro | 2D, 3D &amp; 4D GIS Mapping Software">
            <a:extLst>
              <a:ext uri="{FF2B5EF4-FFF2-40B4-BE49-F238E27FC236}">
                <a16:creationId xmlns:a16="http://schemas.microsoft.com/office/drawing/2014/main" id="{885988DA-1DED-4EF3-ABE7-D9595EC1D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877" y="465738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D8E81D-C84B-4DED-AB9A-66BA106615E0}"/>
              </a:ext>
            </a:extLst>
          </p:cNvPr>
          <p:cNvCxnSpPr>
            <a:cxnSpLocks/>
          </p:cNvCxnSpPr>
          <p:nvPr/>
        </p:nvCxnSpPr>
        <p:spPr>
          <a:xfrm flipH="1">
            <a:off x="8052995" y="2725625"/>
            <a:ext cx="1022654" cy="1931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CE9E10-AB3F-451B-A610-D48859F8FD09}"/>
              </a:ext>
            </a:extLst>
          </p:cNvPr>
          <p:cNvCxnSpPr>
            <a:cxnSpLocks/>
          </p:cNvCxnSpPr>
          <p:nvPr/>
        </p:nvCxnSpPr>
        <p:spPr>
          <a:xfrm flipV="1">
            <a:off x="8303491" y="2738167"/>
            <a:ext cx="1022654" cy="1931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8B651E-E3D3-4AAE-BE85-B4D70D382047}"/>
              </a:ext>
            </a:extLst>
          </p:cNvPr>
          <p:cNvCxnSpPr>
            <a:stCxn id="1026" idx="3"/>
          </p:cNvCxnSpPr>
          <p:nvPr/>
        </p:nvCxnSpPr>
        <p:spPr>
          <a:xfrm>
            <a:off x="8560877" y="5107383"/>
            <a:ext cx="114042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42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Software and Ownership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Academic Site License for ArcGIS Pro 2.7</a:t>
            </a:r>
          </a:p>
          <a:p>
            <a:pPr lvl="1"/>
            <a:r>
              <a:rPr lang="en-CA" dirty="0">
                <a:latin typeface="Toronto Subway" panose="020B0502020203020304"/>
              </a:rPr>
              <a:t>Can obtain a student version of ArcGIS Pro 2.7 (good for as long as you have a McMaster Organizational account for AGOL).</a:t>
            </a:r>
          </a:p>
          <a:p>
            <a:pPr lvl="2"/>
            <a:r>
              <a:rPr lang="en-CA" dirty="0">
                <a:latin typeface="Toronto Subway" panose="020B0502020203020304"/>
              </a:rPr>
              <a:t>If you need an organizational account, please let Pat know.</a:t>
            </a:r>
          </a:p>
          <a:p>
            <a:pPr lvl="1"/>
            <a:r>
              <a:rPr lang="en-CA" dirty="0">
                <a:latin typeface="Toronto Subway" panose="020B0502020203020304"/>
              </a:rPr>
              <a:t>If your laptop/PC cannot support ArcGIS Pro 2.7, you can get access to a virtual desktop in the GIS Lab.  You will commandeer a specific PC for the term. Pat will assign the PC and send instructions for access.</a:t>
            </a:r>
          </a:p>
          <a:p>
            <a:r>
              <a:rPr lang="en-CA" dirty="0">
                <a:latin typeface="Toronto Subway" panose="020B0502020203020304"/>
              </a:rPr>
              <a:t>Other executables</a:t>
            </a:r>
          </a:p>
          <a:p>
            <a:pPr lvl="1"/>
            <a:r>
              <a:rPr lang="en-CA" dirty="0">
                <a:latin typeface="Toronto Subway" panose="020B0502020203020304"/>
              </a:rPr>
              <a:t>R, RStudio and GeoDA are free!  You can download yourself anytime on any device.  If you feel your device isn’t good enough, you can be granted access to a GIS Lab PC</a:t>
            </a:r>
          </a:p>
        </p:txBody>
      </p:sp>
    </p:spTree>
    <p:extLst>
      <p:ext uri="{BB962C8B-B14F-4D97-AF65-F5344CB8AC3E}">
        <p14:creationId xmlns:p14="http://schemas.microsoft.com/office/powerpoint/2010/main" val="209582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Policies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oronto Subway" panose="020B0502020203020304"/>
              </a:rPr>
              <a:t>Virtual desktops for academic use only!</a:t>
            </a:r>
          </a:p>
          <a:p>
            <a:r>
              <a:rPr lang="en-US" dirty="0">
                <a:latin typeface="Toronto Subway" panose="020B0502020203020304"/>
              </a:rPr>
              <a:t>ArcGIS Online and GIS Lab user accounts are your own; please do not share them</a:t>
            </a:r>
          </a:p>
          <a:p>
            <a:r>
              <a:rPr lang="en-US" dirty="0">
                <a:latin typeface="Toronto Subway" panose="020B0502020203020304"/>
              </a:rPr>
              <a:t>Local disk storage is not provided, please use your own USB</a:t>
            </a:r>
          </a:p>
          <a:p>
            <a:r>
              <a:rPr lang="en-US" dirty="0">
                <a:latin typeface="Toronto Subway" panose="020B0502020203020304"/>
              </a:rPr>
              <a:t>Please be aware that PCs in the labs may need to be re-formatted from time-to-time.</a:t>
            </a:r>
          </a:p>
          <a:p>
            <a:r>
              <a:rPr lang="en-US" dirty="0">
                <a:latin typeface="Toronto Subway" panose="020B0502020203020304"/>
              </a:rPr>
              <a:t>Be aware that virtual desktops may be shared with others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773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Policies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oronto Subway" panose="020B0502020203020304"/>
              </a:rPr>
              <a:t>Reporting bugs with software/hardware</a:t>
            </a:r>
          </a:p>
          <a:p>
            <a:pPr lvl="1"/>
            <a:r>
              <a:rPr lang="en-US" dirty="0">
                <a:latin typeface="Toronto Subway" panose="020B0502020203020304"/>
              </a:rPr>
              <a:t>Please email any issues to Patrick DeLuca</a:t>
            </a:r>
          </a:p>
          <a:p>
            <a:pPr lvl="1">
              <a:buNone/>
            </a:pPr>
            <a:r>
              <a:rPr lang="en-US" dirty="0">
                <a:latin typeface="Toronto Subway" panose="020B0502020203020304"/>
              </a:rPr>
              <a:t>	delucapf@mcmaster.ca</a:t>
            </a:r>
          </a:p>
          <a:p>
            <a:pPr>
              <a:spcAft>
                <a:spcPts val="1200"/>
              </a:spcAft>
            </a:pPr>
            <a:r>
              <a:rPr lang="en-US" dirty="0"/>
              <a:t>Student access is 24/7, EXCEPT that you need to be aware that you may be in a situation where you are sharing a desktop with others.  We ask you not to log while another lab is in session</a:t>
            </a:r>
          </a:p>
          <a:p>
            <a:r>
              <a:rPr lang="en-US" dirty="0">
                <a:latin typeface="Toronto Subway" panose="020B0502020203020304"/>
              </a:rPr>
              <a:t>Login ID/Password</a:t>
            </a:r>
          </a:p>
          <a:p>
            <a:endParaRPr lang="en-CA" dirty="0">
              <a:latin typeface="Toronto Subway" panose="020B0502020203020304"/>
            </a:endParaRPr>
          </a:p>
        </p:txBody>
      </p:sp>
    </p:spTree>
    <p:extLst>
      <p:ext uri="{BB962C8B-B14F-4D97-AF65-F5344CB8AC3E}">
        <p14:creationId xmlns:p14="http://schemas.microsoft.com/office/powerpoint/2010/main" val="78194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154-827F-4B8C-BDD8-5C6DB829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Traditional classroom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608962-E1B6-4997-81D5-AE666455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Class time is used by the instructor to deliver contents, typically in a lecture format</a:t>
            </a:r>
          </a:p>
          <a:p>
            <a:pPr lvl="1"/>
            <a:r>
              <a:rPr lang="en-CA" dirty="0"/>
              <a:t>Instructor is responsible for delivering contents</a:t>
            </a:r>
          </a:p>
          <a:p>
            <a:pPr lvl="1"/>
            <a:endParaRPr lang="en-CA" dirty="0"/>
          </a:p>
          <a:p>
            <a:r>
              <a:rPr lang="en-CA" dirty="0"/>
              <a:t>Students read/cover materials outside of the classroom </a:t>
            </a:r>
            <a:r>
              <a:rPr lang="en-CA" u="sng" dirty="0"/>
              <a:t>after</a:t>
            </a:r>
            <a:r>
              <a:rPr lang="en-CA" dirty="0"/>
              <a:t> each session (in the form of homework, assignments, etc.)</a:t>
            </a:r>
          </a:p>
          <a:p>
            <a:pPr lvl="1"/>
            <a:r>
              <a:rPr lang="en-CA" dirty="0"/>
              <a:t>Students are responsible for understanding contents</a:t>
            </a:r>
          </a:p>
          <a:p>
            <a:pPr lvl="1"/>
            <a:endParaRPr lang="en-CA" dirty="0"/>
          </a:p>
          <a:p>
            <a:r>
              <a:rPr lang="en-CA" dirty="0"/>
              <a:t>Verification of compliance happens periodically, in the form of examinations/graded assignments</a:t>
            </a:r>
          </a:p>
        </p:txBody>
      </p:sp>
    </p:spTree>
    <p:extLst>
      <p:ext uri="{BB962C8B-B14F-4D97-AF65-F5344CB8AC3E}">
        <p14:creationId xmlns:p14="http://schemas.microsoft.com/office/powerpoint/2010/main" val="1371347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Schedule for Winter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4E047-F2D1-4797-95A6-AD356290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69" t="20937" r="22857" b="44998"/>
          <a:stretch/>
        </p:blipFill>
        <p:spPr>
          <a:xfrm>
            <a:off x="454535" y="1427584"/>
            <a:ext cx="11346023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76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CFA0-C58F-44CB-824B-11538EFD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GIS Certificate New for This Year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2199C0-3E53-4BB1-A27C-7BBBF7361087}"/>
              </a:ext>
            </a:extLst>
          </p:cNvPr>
          <p:cNvGrpSpPr/>
          <p:nvPr/>
        </p:nvGrpSpPr>
        <p:grpSpPr>
          <a:xfrm>
            <a:off x="1677409" y="1566292"/>
            <a:ext cx="7998631" cy="4152443"/>
            <a:chOff x="550572" y="1030366"/>
            <a:chExt cx="7998631" cy="41524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0C7EA4E-8660-4373-BFE1-3723254EC93F}"/>
                </a:ext>
              </a:extLst>
            </p:cNvPr>
            <p:cNvCxnSpPr>
              <a:stCxn id="21" idx="3"/>
              <a:endCxn id="24" idx="1"/>
            </p:cNvCxnSpPr>
            <p:nvPr/>
          </p:nvCxnSpPr>
          <p:spPr bwMode="auto">
            <a:xfrm>
              <a:off x="5486400" y="2723130"/>
              <a:ext cx="395803" cy="128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EA61664-27F0-4405-BD02-5898CB73B8C6}"/>
                </a:ext>
              </a:extLst>
            </p:cNvPr>
            <p:cNvGrpSpPr/>
            <p:nvPr/>
          </p:nvGrpSpPr>
          <p:grpSpPr>
            <a:xfrm>
              <a:off x="550572" y="1030366"/>
              <a:ext cx="7998631" cy="4152443"/>
              <a:chOff x="550572" y="1030366"/>
              <a:chExt cx="7998631" cy="4152443"/>
            </a:xfrm>
          </p:grpSpPr>
          <p:sp>
            <p:nvSpPr>
              <p:cNvPr id="7" name="Text Box 8">
                <a:extLst>
                  <a:ext uri="{FF2B5EF4-FFF2-40B4-BE49-F238E27FC236}">
                    <a16:creationId xmlns:a16="http://schemas.microsoft.com/office/drawing/2014/main" id="{0F1E0F5F-9851-4CAD-B8AB-CBF14E95E7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8505" y="4844255"/>
                <a:ext cx="2286000" cy="338554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Calibri" pitchFamily="34" charset="0"/>
                  </a:rPr>
                  <a:t>Certificate Requirement</a:t>
                </a:r>
              </a:p>
            </p:txBody>
          </p:sp>
          <p:sp>
            <p:nvSpPr>
              <p:cNvPr id="8" name="Text Box 34">
                <a:extLst>
                  <a:ext uri="{FF2B5EF4-FFF2-40B4-BE49-F238E27FC236}">
                    <a16:creationId xmlns:a16="http://schemas.microsoft.com/office/drawing/2014/main" id="{75A25375-2E38-4BD1-8D6D-BD9EB45ED3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9703" y="4844255"/>
                <a:ext cx="2286000" cy="338554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Calibri" pitchFamily="34" charset="0"/>
                  </a:rPr>
                  <a:t>Certificate Optional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BDA9D3F-B8B8-4538-B3D3-ECFB677632A1}"/>
                  </a:ext>
                </a:extLst>
              </p:cNvPr>
              <p:cNvGrpSpPr/>
              <p:nvPr/>
            </p:nvGrpSpPr>
            <p:grpSpPr>
              <a:xfrm>
                <a:off x="550572" y="1030366"/>
                <a:ext cx="7998631" cy="3693479"/>
                <a:chOff x="550572" y="1030366"/>
                <a:chExt cx="7998631" cy="3693479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D42E05E6-65BD-4ABE-8487-2605A4F71324}"/>
                    </a:ext>
                  </a:extLst>
                </p:cNvPr>
                <p:cNvCxnSpPr>
                  <a:stCxn id="20" idx="3"/>
                  <a:endCxn id="25" idx="1"/>
                </p:cNvCxnSpPr>
                <p:nvPr/>
              </p:nvCxnSpPr>
              <p:spPr bwMode="auto">
                <a:xfrm>
                  <a:off x="2401420" y="2723130"/>
                  <a:ext cx="412474" cy="819966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2A6EF417-90B9-4CFD-9E95-43FE9A119DCC}"/>
                    </a:ext>
                  </a:extLst>
                </p:cNvPr>
                <p:cNvCxnSpPr>
                  <a:stCxn id="25" idx="3"/>
                  <a:endCxn id="26" idx="1"/>
                </p:cNvCxnSpPr>
                <p:nvPr/>
              </p:nvCxnSpPr>
              <p:spPr bwMode="auto">
                <a:xfrm>
                  <a:off x="5483942" y="3543096"/>
                  <a:ext cx="398261" cy="344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ED8ED39F-8095-476A-A396-E7811F0D58A7}"/>
                    </a:ext>
                  </a:extLst>
                </p:cNvPr>
                <p:cNvCxnSpPr>
                  <a:stCxn id="20" idx="3"/>
                  <a:endCxn id="23" idx="1"/>
                </p:cNvCxnSpPr>
                <p:nvPr/>
              </p:nvCxnSpPr>
              <p:spPr bwMode="auto">
                <a:xfrm flipV="1">
                  <a:off x="2401420" y="1923946"/>
                  <a:ext cx="417980" cy="799184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0349CD3-FAE0-4A98-9B9A-2A7153D418FC}"/>
                    </a:ext>
                  </a:extLst>
                </p:cNvPr>
                <p:cNvCxnSpPr>
                  <a:stCxn id="20" idx="3"/>
                  <a:endCxn id="21" idx="1"/>
                </p:cNvCxnSpPr>
                <p:nvPr/>
              </p:nvCxnSpPr>
              <p:spPr bwMode="auto">
                <a:xfrm>
                  <a:off x="2401420" y="2723130"/>
                  <a:ext cx="41798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4" name="Connector: Elbow 13">
                  <a:extLst>
                    <a:ext uri="{FF2B5EF4-FFF2-40B4-BE49-F238E27FC236}">
                      <a16:creationId xmlns:a16="http://schemas.microsoft.com/office/drawing/2014/main" id="{0E0E61DB-C7E1-4F84-B52E-F038071951E0}"/>
                    </a:ext>
                  </a:extLst>
                </p:cNvPr>
                <p:cNvCxnSpPr>
                  <a:cxnSpLocks/>
                  <a:stCxn id="20" idx="2"/>
                  <a:endCxn id="27" idx="1"/>
                </p:cNvCxnSpPr>
                <p:nvPr/>
              </p:nvCxnSpPr>
              <p:spPr bwMode="auto">
                <a:xfrm rot="16200000" flipH="1">
                  <a:off x="3186573" y="1674271"/>
                  <a:ext cx="985053" cy="4406207"/>
                </a:xfrm>
                <a:prstGeom prst="bentConnector2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74E3B68D-0AC5-4DB7-A55E-E63CD9A2C505}"/>
                    </a:ext>
                  </a:extLst>
                </p:cNvPr>
                <p:cNvGrpSpPr/>
                <p:nvPr/>
              </p:nvGrpSpPr>
              <p:grpSpPr>
                <a:xfrm>
                  <a:off x="550572" y="1030366"/>
                  <a:ext cx="7998631" cy="3693479"/>
                  <a:chOff x="550572" y="1030366"/>
                  <a:chExt cx="7998631" cy="3693479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ADB384F7-8F18-4313-A68E-B9EC63910224}"/>
                      </a:ext>
                    </a:extLst>
                  </p:cNvPr>
                  <p:cNvCxnSpPr>
                    <a:stCxn id="23" idx="3"/>
                  </p:cNvCxnSpPr>
                  <p:nvPr/>
                </p:nvCxnSpPr>
                <p:spPr bwMode="auto">
                  <a:xfrm>
                    <a:off x="5489448" y="1923946"/>
                    <a:ext cx="381000" cy="303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AF5668DA-436E-4824-8459-336C37836F64}"/>
                      </a:ext>
                    </a:extLst>
                  </p:cNvPr>
                  <p:cNvCxnSpPr>
                    <a:stCxn id="23" idx="3"/>
                    <a:endCxn id="24" idx="1"/>
                  </p:cNvCxnSpPr>
                  <p:nvPr/>
                </p:nvCxnSpPr>
                <p:spPr bwMode="auto">
                  <a:xfrm>
                    <a:off x="5489448" y="1923946"/>
                    <a:ext cx="392755" cy="81202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8BD14AD7-7DAF-44D1-8947-DD536A9D7332}"/>
                      </a:ext>
                    </a:extLst>
                  </p:cNvPr>
                  <p:cNvCxnSpPr>
                    <a:stCxn id="21" idx="3"/>
                    <a:endCxn id="22" idx="1"/>
                  </p:cNvCxnSpPr>
                  <p:nvPr/>
                </p:nvCxnSpPr>
                <p:spPr bwMode="auto">
                  <a:xfrm flipV="1">
                    <a:off x="5486400" y="1923946"/>
                    <a:ext cx="374815" cy="799184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54A3A67-8945-409B-9033-6E4A8565F78E}"/>
                      </a:ext>
                    </a:extLst>
                  </p:cNvPr>
                  <p:cNvGrpSpPr/>
                  <p:nvPr/>
                </p:nvGrpSpPr>
                <p:grpSpPr>
                  <a:xfrm>
                    <a:off x="550572" y="1030366"/>
                    <a:ext cx="7998631" cy="3693479"/>
                    <a:chOff x="550572" y="1030366"/>
                    <a:chExt cx="7998631" cy="3693479"/>
                  </a:xfrm>
                </p:grpSpPr>
                <p:sp>
                  <p:nvSpPr>
                    <p:cNvPr id="20" name="Text Box 8">
                      <a:extLst>
                        <a:ext uri="{FF2B5EF4-FFF2-40B4-BE49-F238E27FC236}">
                          <a16:creationId xmlns:a16="http://schemas.microsoft.com/office/drawing/2014/main" id="{D4B4540C-0A9E-49D4-9825-5C45317A6FE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0572" y="2061410"/>
                      <a:ext cx="1850848" cy="1323439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T1 2GI3: </a:t>
                      </a:r>
                    </a:p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Geographic Information </a:t>
                      </a:r>
                    </a:p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Systems</a:t>
                      </a:r>
                    </a:p>
                  </p:txBody>
                </p:sp>
                <p:sp>
                  <p:nvSpPr>
                    <p:cNvPr id="21" name="Text Box 10">
                      <a:extLst>
                        <a:ext uri="{FF2B5EF4-FFF2-40B4-BE49-F238E27FC236}">
                          <a16:creationId xmlns:a16="http://schemas.microsoft.com/office/drawing/2014/main" id="{0E4E15C1-6D67-4FCE-8275-D796095F87E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9400" y="2369187"/>
                      <a:ext cx="2667000" cy="707886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2000" b="1" dirty="0">
                          <a:latin typeface="Calibri" pitchFamily="34" charset="0"/>
                        </a:rPr>
                        <a:t>T1 3GI3:</a:t>
                      </a:r>
                    </a:p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Advanced Raster GIS</a:t>
                      </a:r>
                    </a:p>
                  </p:txBody>
                </p:sp>
                <p:sp>
                  <p:nvSpPr>
                    <p:cNvPr id="22" name="Text Box 34">
                      <a:hlinkClick r:id="rId2"/>
                      <a:extLst>
                        <a:ext uri="{FF2B5EF4-FFF2-40B4-BE49-F238E27FC236}">
                          <a16:creationId xmlns:a16="http://schemas.microsoft.com/office/drawing/2014/main" id="{02A0C0A8-D61D-4167-99C3-659C2F773EE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61215" y="1570003"/>
                      <a:ext cx="2670048" cy="707886"/>
                    </a:xfrm>
                    <a:prstGeom prst="rect">
                      <a:avLst/>
                    </a:prstGeom>
                    <a:solidFill>
                      <a:srgbClr val="FF9999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T2 4GT3: </a:t>
                      </a:r>
                    </a:p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Special Topics in GIS</a:t>
                      </a:r>
                    </a:p>
                  </p:txBody>
                </p:sp>
                <p:sp>
                  <p:nvSpPr>
                    <p:cNvPr id="23" name="Text Box 36">
                      <a:extLst>
                        <a:ext uri="{FF2B5EF4-FFF2-40B4-BE49-F238E27FC236}">
                          <a16:creationId xmlns:a16="http://schemas.microsoft.com/office/drawing/2014/main" id="{BBCBF0F1-48D0-448A-ADD2-3B837B5889F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9400" y="1570003"/>
                      <a:ext cx="2670048" cy="707886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T2 3GV3: </a:t>
                      </a:r>
                    </a:p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Advanced Vector GIS </a:t>
                      </a:r>
                    </a:p>
                  </p:txBody>
                </p:sp>
                <p:sp>
                  <p:nvSpPr>
                    <p:cNvPr id="24" name="Text Box 9">
                      <a:extLst>
                        <a:ext uri="{FF2B5EF4-FFF2-40B4-BE49-F238E27FC236}">
                          <a16:creationId xmlns:a16="http://schemas.microsoft.com/office/drawing/2014/main" id="{1E1E72C9-C29C-472F-B736-6FDB483356D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82203" y="2389717"/>
                      <a:ext cx="2667000" cy="692497"/>
                    </a:xfrm>
                    <a:prstGeom prst="rect">
                      <a:avLst/>
                    </a:prstGeom>
                    <a:solidFill>
                      <a:srgbClr val="FF9999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T1 4GS3: </a:t>
                      </a:r>
                    </a:p>
                    <a:p>
                      <a:pPr algn="ctr"/>
                      <a:r>
                        <a:rPr lang="en-US" sz="1900" b="1" dirty="0">
                          <a:latin typeface="Calibri" pitchFamily="34" charset="0"/>
                        </a:rPr>
                        <a:t>GIS Programming</a:t>
                      </a:r>
                    </a:p>
                  </p:txBody>
                </p:sp>
                <p:sp>
                  <p:nvSpPr>
                    <p:cNvPr id="25" name="Text Box 34">
                      <a:hlinkClick r:id="rId2"/>
                      <a:extLst>
                        <a:ext uri="{FF2B5EF4-FFF2-40B4-BE49-F238E27FC236}">
                          <a16:creationId xmlns:a16="http://schemas.microsoft.com/office/drawing/2014/main" id="{0B4CA402-E04A-43A9-9F42-195532C3E94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3894" y="3189153"/>
                      <a:ext cx="2670048" cy="707886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T2 3SR3: </a:t>
                      </a:r>
                    </a:p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Remote Sensing</a:t>
                      </a:r>
                    </a:p>
                  </p:txBody>
                </p:sp>
                <p:sp>
                  <p:nvSpPr>
                    <p:cNvPr id="26" name="Text Box 9">
                      <a:extLst>
                        <a:ext uri="{FF2B5EF4-FFF2-40B4-BE49-F238E27FC236}">
                          <a16:creationId xmlns:a16="http://schemas.microsoft.com/office/drawing/2014/main" id="{B9A93C97-0F7E-46F2-A97F-11F957D757E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82203" y="3192593"/>
                      <a:ext cx="2667000" cy="707886"/>
                    </a:xfrm>
                    <a:prstGeom prst="rect">
                      <a:avLst/>
                    </a:prstGeom>
                    <a:solidFill>
                      <a:srgbClr val="FF9999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T1 4SR3: </a:t>
                      </a:r>
                    </a:p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Adv Remote Sensing</a:t>
                      </a:r>
                    </a:p>
                  </p:txBody>
                </p:sp>
                <p:sp>
                  <p:nvSpPr>
                    <p:cNvPr id="27" name="Text Box 9">
                      <a:extLst>
                        <a:ext uri="{FF2B5EF4-FFF2-40B4-BE49-F238E27FC236}">
                          <a16:creationId xmlns:a16="http://schemas.microsoft.com/office/drawing/2014/main" id="{52B80B26-D798-4A78-8749-2E3BAA00240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82203" y="4015959"/>
                      <a:ext cx="2667000" cy="707886"/>
                    </a:xfrm>
                    <a:prstGeom prst="rect">
                      <a:avLst/>
                    </a:prstGeom>
                    <a:solidFill>
                      <a:srgbClr val="FF9999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T2 4GA3: </a:t>
                      </a:r>
                    </a:p>
                    <a:p>
                      <a:pPr algn="ctr"/>
                      <a:r>
                        <a:rPr lang="en-US" sz="2000" b="1" dirty="0">
                          <a:latin typeface="Calibri" pitchFamily="34" charset="0"/>
                        </a:rPr>
                        <a:t>Applied Spatial Stats</a:t>
                      </a:r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5E6E9F63-30B4-452B-80B0-2B7ED1F107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68677" y="1030366"/>
                      <a:ext cx="36856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Required to take 6 courses in total</a:t>
                      </a:r>
                    </a:p>
                  </p:txBody>
                </p:sp>
              </p:grpSp>
            </p:grpSp>
          </p:grpSp>
        </p:grpSp>
      </p:grpSp>
      <p:pic>
        <p:nvPicPr>
          <p:cNvPr id="30" name="Picture 2" descr="GISCI">
            <a:extLst>
              <a:ext uri="{FF2B5EF4-FFF2-40B4-BE49-F238E27FC236}">
                <a16:creationId xmlns:a16="http://schemas.microsoft.com/office/drawing/2014/main" id="{A40C3132-88AA-4F7D-B4C6-3DB66993C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946" y="6135700"/>
            <a:ext cx="2930308" cy="4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3A3105E-ED5F-4E3C-8B07-E4E861928E4B}"/>
              </a:ext>
            </a:extLst>
          </p:cNvPr>
          <p:cNvSpPr txBox="1"/>
          <p:nvPr/>
        </p:nvSpPr>
        <p:spPr>
          <a:xfrm>
            <a:off x="396974" y="6210354"/>
            <a:ext cx="791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These courses also fulfill all the educational requirements for the GISP certification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AF38D7-99EA-44F0-8CD5-076B8DED8F53}"/>
              </a:ext>
            </a:extLst>
          </p:cNvPr>
          <p:cNvSpPr txBox="1"/>
          <p:nvPr/>
        </p:nvSpPr>
        <p:spPr>
          <a:xfrm>
            <a:off x="3028970" y="4597638"/>
            <a:ext cx="377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Either ENVSOCTY 3MB3 or STATS 2B03</a:t>
            </a:r>
          </a:p>
        </p:txBody>
      </p:sp>
    </p:spTree>
    <p:extLst>
      <p:ext uri="{BB962C8B-B14F-4D97-AF65-F5344CB8AC3E}">
        <p14:creationId xmlns:p14="http://schemas.microsoft.com/office/powerpoint/2010/main" val="296550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5CB0-E46A-434F-93E1-05AB1532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Toronto Subway"/>
              </a:rPr>
              <a:t>One of 12 Centres of Excellence for GIS across Canada </a:t>
            </a:r>
          </a:p>
          <a:p>
            <a:pPr lvl="1"/>
            <a:r>
              <a:rPr lang="en-CA" dirty="0">
                <a:latin typeface="Toronto Subway"/>
              </a:rPr>
              <a:t>Opportunities for student recognition (Awards, Scholarships)</a:t>
            </a:r>
          </a:p>
          <a:p>
            <a:pPr lvl="2"/>
            <a:r>
              <a:rPr lang="en-CA" dirty="0">
                <a:latin typeface="Toronto Subway"/>
                <a:hlinkClick r:id="rId2"/>
              </a:rPr>
              <a:t>Esri Canada Higher Education Scholarship in GIS</a:t>
            </a:r>
            <a:r>
              <a:rPr lang="en-CA" dirty="0">
                <a:latin typeface="Toronto Subway"/>
              </a:rPr>
              <a:t> (Friday April 2)</a:t>
            </a:r>
          </a:p>
          <a:p>
            <a:pPr lvl="2"/>
            <a:r>
              <a:rPr lang="en-CA" dirty="0">
                <a:latin typeface="Toronto Subway"/>
                <a:hlinkClick r:id="rId3"/>
              </a:rPr>
              <a:t>Esri Canada Young Scholar Award </a:t>
            </a:r>
            <a:r>
              <a:rPr lang="en-CA" dirty="0">
                <a:latin typeface="Toronto Subway"/>
              </a:rPr>
              <a:t>(TBA)</a:t>
            </a:r>
            <a:endParaRPr lang="en-CA" dirty="0">
              <a:latin typeface="Toronto Subway"/>
              <a:hlinkClick r:id="rId3"/>
            </a:endParaRPr>
          </a:p>
          <a:p>
            <a:pPr lvl="1"/>
            <a:r>
              <a:rPr lang="en-CA" dirty="0">
                <a:latin typeface="Toronto Subway"/>
              </a:rPr>
              <a:t>App Challenge 2020 and other competitions</a:t>
            </a:r>
          </a:p>
          <a:p>
            <a:pPr lvl="2"/>
            <a:r>
              <a:rPr lang="en-CA" dirty="0">
                <a:latin typeface="Toronto Subway"/>
                <a:hlinkClick r:id="rId4"/>
              </a:rPr>
              <a:t>https://www.science.mcmaster.ca/geo/gis/esri-canada-centre-of-excellence.html</a:t>
            </a:r>
            <a:endParaRPr lang="en-CA" dirty="0">
              <a:latin typeface="Toronto Subway"/>
            </a:endParaRPr>
          </a:p>
          <a:p>
            <a:pPr lvl="2"/>
            <a:r>
              <a:rPr lang="en-CA" dirty="0">
                <a:latin typeface="Toronto Subway"/>
              </a:rPr>
              <a:t>Date of Challenge will be in March, specific week TBA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1037"/>
            <a:ext cx="4082827" cy="64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5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Pat’s Office Hours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B1891-F84A-4EDC-A182-948639EC6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5" t="44960" r="79925" b="27320"/>
          <a:stretch/>
        </p:blipFill>
        <p:spPr>
          <a:xfrm>
            <a:off x="947627" y="1493485"/>
            <a:ext cx="10097092" cy="473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5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154-827F-4B8C-BDD8-5C6DB829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Flipped (pandemic) classroom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845134-D0B4-4A81-B907-007D129C54A9}"/>
              </a:ext>
            </a:extLst>
          </p:cNvPr>
          <p:cNvSpPr txBox="1"/>
          <p:nvPr/>
        </p:nvSpPr>
        <p:spPr>
          <a:xfrm>
            <a:off x="7661138" y="3567837"/>
            <a:ext cx="293702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Toronto Subway" panose="020B0502020203020304" pitchFamily="34" charset="0"/>
              </a:rPr>
              <a:t>Instructor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000" dirty="0">
                <a:latin typeface="Toronto Subway" panose="020B0502020203020304" pitchFamily="34" charset="0"/>
              </a:rPr>
              <a:t>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000" dirty="0">
                <a:latin typeface="Toronto Subway" panose="020B0502020203020304" pitchFamily="34" charset="0"/>
              </a:rPr>
              <a:t>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000" dirty="0">
                <a:latin typeface="Toronto Subway" panose="020B0502020203020304" pitchFamily="34" charset="0"/>
              </a:rPr>
              <a:t>Partner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6ACC46-555B-4C0F-B3B5-DFEFF98A1B68}"/>
              </a:ext>
            </a:extLst>
          </p:cNvPr>
          <p:cNvGrpSpPr/>
          <p:nvPr/>
        </p:nvGrpSpPr>
        <p:grpSpPr>
          <a:xfrm>
            <a:off x="1968446" y="1574672"/>
            <a:ext cx="1206979" cy="1577301"/>
            <a:chOff x="3350707" y="2102489"/>
            <a:chExt cx="1496197" cy="19552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6565F5E-B1D7-4D1F-8C26-AB5D6022171D}"/>
                </a:ext>
              </a:extLst>
            </p:cNvPr>
            <p:cNvSpPr/>
            <p:nvPr/>
          </p:nvSpPr>
          <p:spPr>
            <a:xfrm>
              <a:off x="3844575" y="3207999"/>
              <a:ext cx="480291" cy="849746"/>
            </a:xfrm>
            <a:prstGeom prst="roundRect">
              <a:avLst>
                <a:gd name="adj" fmla="val 32052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EF5B11-7333-4A90-9713-00719273F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0707" y="2102489"/>
              <a:ext cx="1496197" cy="15122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CA1CCAC-8306-4C04-B6B8-7B4376C14C8C}"/>
              </a:ext>
            </a:extLst>
          </p:cNvPr>
          <p:cNvGrpSpPr/>
          <p:nvPr/>
        </p:nvGrpSpPr>
        <p:grpSpPr>
          <a:xfrm>
            <a:off x="7739667" y="1677957"/>
            <a:ext cx="2309942" cy="1285167"/>
            <a:chOff x="1099740" y="1894963"/>
            <a:chExt cx="2540000" cy="14131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E48B73-46B5-4285-BA6F-DE1C3483AE31}"/>
                </a:ext>
              </a:extLst>
            </p:cNvPr>
            <p:cNvSpPr/>
            <p:nvPr/>
          </p:nvSpPr>
          <p:spPr>
            <a:xfrm>
              <a:off x="1127449" y="1894963"/>
              <a:ext cx="2493818" cy="123767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9C2A02-2BE8-465E-A909-DBF33E5E16BB}"/>
                </a:ext>
              </a:extLst>
            </p:cNvPr>
            <p:cNvCxnSpPr/>
            <p:nvPr/>
          </p:nvCxnSpPr>
          <p:spPr>
            <a:xfrm>
              <a:off x="1099740" y="3308126"/>
              <a:ext cx="25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12B57C-9513-4EFD-A29A-5258298EFC28}"/>
                </a:ext>
              </a:extLst>
            </p:cNvPr>
            <p:cNvSpPr txBox="1"/>
            <p:nvPr/>
          </p:nvSpPr>
          <p:spPr>
            <a:xfrm>
              <a:off x="1226810" y="2073609"/>
              <a:ext cx="16626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Today’s activity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CA" dirty="0">
                <a:latin typeface="Symbol" panose="05050102010706020507" pitchFamily="18" charset="2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039CBF-59EC-4E53-BB82-B650EA2B131A}"/>
                </a:ext>
              </a:extLst>
            </p:cNvPr>
            <p:cNvSpPr txBox="1"/>
            <p:nvPr/>
          </p:nvSpPr>
          <p:spPr>
            <a:xfrm>
              <a:off x="2547665" y="2621860"/>
              <a:ext cx="10070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Readings </a:t>
              </a:r>
            </a:p>
            <a:p>
              <a:r>
                <a:rPr lang="en-CA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next class</a:t>
              </a:r>
              <a:endParaRPr lang="en-CA" sz="1200" dirty="0">
                <a:latin typeface="Symbol" panose="05050102010706020507" pitchFamily="18" charset="2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D0CAD2-8EA5-4830-90A6-559D46426D37}"/>
                </a:ext>
              </a:extLst>
            </p:cNvPr>
            <p:cNvSpPr/>
            <p:nvPr/>
          </p:nvSpPr>
          <p:spPr>
            <a:xfrm>
              <a:off x="2547665" y="2621860"/>
              <a:ext cx="1072942" cy="5023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F5E1E9-7940-4081-957E-174BA8ECC518}"/>
              </a:ext>
            </a:extLst>
          </p:cNvPr>
          <p:cNvGrpSpPr/>
          <p:nvPr/>
        </p:nvGrpSpPr>
        <p:grpSpPr>
          <a:xfrm>
            <a:off x="2654881" y="4975684"/>
            <a:ext cx="1072084" cy="1330592"/>
            <a:chOff x="5857874" y="1255532"/>
            <a:chExt cx="1310210" cy="162613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9C26D47-88DC-463F-9091-85B2AE7C7810}"/>
                </a:ext>
              </a:extLst>
            </p:cNvPr>
            <p:cNvGrpSpPr/>
            <p:nvPr/>
          </p:nvGrpSpPr>
          <p:grpSpPr>
            <a:xfrm>
              <a:off x="6409809" y="1626227"/>
              <a:ext cx="558050" cy="688128"/>
              <a:chOff x="6409809" y="1626227"/>
              <a:chExt cx="558050" cy="68812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1438EB8-499C-4F47-ABDA-FEB4BBB06006}"/>
                  </a:ext>
                </a:extLst>
              </p:cNvPr>
              <p:cNvGrpSpPr/>
              <p:nvPr/>
            </p:nvGrpSpPr>
            <p:grpSpPr>
              <a:xfrm flipH="1">
                <a:off x="6688852" y="1717435"/>
                <a:ext cx="162784" cy="540125"/>
                <a:chOff x="6495785" y="3730078"/>
                <a:chExt cx="287689" cy="954563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4DBD3D0C-21FB-4DB5-BF23-5D492E4561DF}"/>
                    </a:ext>
                  </a:extLst>
                </p:cNvPr>
                <p:cNvSpPr/>
                <p:nvPr/>
              </p:nvSpPr>
              <p:spPr>
                <a:xfrm>
                  <a:off x="6495785" y="4118140"/>
                  <a:ext cx="287689" cy="566501"/>
                </a:xfrm>
                <a:prstGeom prst="roundRect">
                  <a:avLst>
                    <a:gd name="adj" fmla="val 32052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39DE7505-CF3D-4A21-9C27-39EEEAC1D17C}"/>
                    </a:ext>
                  </a:extLst>
                </p:cNvPr>
                <p:cNvSpPr/>
                <p:nvPr/>
              </p:nvSpPr>
              <p:spPr>
                <a:xfrm>
                  <a:off x="6495785" y="3730078"/>
                  <a:ext cx="287689" cy="28768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FE51458-D081-42D8-84E2-7FAF597A825E}"/>
                  </a:ext>
                </a:extLst>
              </p:cNvPr>
              <p:cNvGrpSpPr/>
              <p:nvPr/>
            </p:nvGrpSpPr>
            <p:grpSpPr>
              <a:xfrm flipH="1">
                <a:off x="6494039" y="1626227"/>
                <a:ext cx="162784" cy="540125"/>
                <a:chOff x="6495785" y="3730078"/>
                <a:chExt cx="287689" cy="954563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8166D28C-85C9-4AAE-93E9-6E2E1635C435}"/>
                    </a:ext>
                  </a:extLst>
                </p:cNvPr>
                <p:cNvSpPr/>
                <p:nvPr/>
              </p:nvSpPr>
              <p:spPr>
                <a:xfrm>
                  <a:off x="6495785" y="4118140"/>
                  <a:ext cx="287689" cy="566501"/>
                </a:xfrm>
                <a:prstGeom prst="roundRect">
                  <a:avLst>
                    <a:gd name="adj" fmla="val 32052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2FEFC2EF-539D-4A44-BFE6-3EBA6343715A}"/>
                    </a:ext>
                  </a:extLst>
                </p:cNvPr>
                <p:cNvSpPr/>
                <p:nvPr/>
              </p:nvSpPr>
              <p:spPr>
                <a:xfrm>
                  <a:off x="6495785" y="3730078"/>
                  <a:ext cx="287689" cy="28768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0092F2-9213-45AB-B709-E6E7E3D5895E}"/>
                  </a:ext>
                </a:extLst>
              </p:cNvPr>
              <p:cNvSpPr/>
              <p:nvPr/>
            </p:nvSpPr>
            <p:spPr>
              <a:xfrm>
                <a:off x="6409809" y="2097287"/>
                <a:ext cx="558050" cy="2170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3" name="Graphic 52" descr="Monitor outline">
              <a:extLst>
                <a:ext uri="{FF2B5EF4-FFF2-40B4-BE49-F238E27FC236}">
                  <a16:creationId xmlns:a16="http://schemas.microsoft.com/office/drawing/2014/main" id="{61EF30D1-B8D8-4C9B-B405-3ADC73067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09817" y="1255532"/>
              <a:ext cx="1258267" cy="1258267"/>
            </a:xfrm>
            <a:prstGeom prst="rect">
              <a:avLst/>
            </a:prstGeom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F5FCB5C-7A6B-44AD-88A9-10BB22EC5343}"/>
                </a:ext>
              </a:extLst>
            </p:cNvPr>
            <p:cNvGrpSpPr/>
            <p:nvPr/>
          </p:nvGrpSpPr>
          <p:grpSpPr>
            <a:xfrm flipH="1">
              <a:off x="5857874" y="1927105"/>
              <a:ext cx="287689" cy="954563"/>
              <a:chOff x="966964" y="2304897"/>
              <a:chExt cx="325288" cy="1079319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D0F55EDD-9474-4578-9387-CD28C8E64571}"/>
                  </a:ext>
                </a:extLst>
              </p:cNvPr>
              <p:cNvSpPr/>
              <p:nvPr/>
            </p:nvSpPr>
            <p:spPr>
              <a:xfrm flipH="1">
                <a:off x="966964" y="2743677"/>
                <a:ext cx="325288" cy="640539"/>
              </a:xfrm>
              <a:prstGeom prst="roundRect">
                <a:avLst>
                  <a:gd name="adj" fmla="val 32052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D2FCE4B-ED16-4AD9-B432-6FB1634239FD}"/>
                  </a:ext>
                </a:extLst>
              </p:cNvPr>
              <p:cNvSpPr/>
              <p:nvPr/>
            </p:nvSpPr>
            <p:spPr>
              <a:xfrm flipH="1">
                <a:off x="966964" y="2304897"/>
                <a:ext cx="325288" cy="325288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pic>
        <p:nvPicPr>
          <p:cNvPr id="11" name="Graphic 10" descr="Cloud Computing with solid fill">
            <a:extLst>
              <a:ext uri="{FF2B5EF4-FFF2-40B4-BE49-F238E27FC236}">
                <a16:creationId xmlns:a16="http://schemas.microsoft.com/office/drawing/2014/main" id="{D7587D57-0F29-4A4D-85B4-8F3ABE62BD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40960" y="763523"/>
            <a:ext cx="914400" cy="91440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6F060491-50F4-436F-BD95-231FDAB49974}"/>
              </a:ext>
            </a:extLst>
          </p:cNvPr>
          <p:cNvGrpSpPr/>
          <p:nvPr/>
        </p:nvGrpSpPr>
        <p:grpSpPr>
          <a:xfrm>
            <a:off x="1658091" y="3686044"/>
            <a:ext cx="1072084" cy="1330592"/>
            <a:chOff x="5857874" y="1255532"/>
            <a:chExt cx="1310210" cy="162613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A95C1BF-5015-4256-AE02-90419520FF7F}"/>
                </a:ext>
              </a:extLst>
            </p:cNvPr>
            <p:cNvGrpSpPr/>
            <p:nvPr/>
          </p:nvGrpSpPr>
          <p:grpSpPr>
            <a:xfrm>
              <a:off x="6409809" y="1626227"/>
              <a:ext cx="558050" cy="688128"/>
              <a:chOff x="6409809" y="1626227"/>
              <a:chExt cx="558050" cy="68812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661D5F3-66B7-4E0C-B6FF-C853AD72A7C2}"/>
                  </a:ext>
                </a:extLst>
              </p:cNvPr>
              <p:cNvGrpSpPr/>
              <p:nvPr/>
            </p:nvGrpSpPr>
            <p:grpSpPr>
              <a:xfrm flipH="1">
                <a:off x="6688852" y="1717435"/>
                <a:ext cx="162784" cy="540125"/>
                <a:chOff x="6495785" y="3730078"/>
                <a:chExt cx="287689" cy="954563"/>
              </a:xfrm>
            </p:grpSpPr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CBAFCA93-F97A-47CE-8AD8-DDBE41A17053}"/>
                    </a:ext>
                  </a:extLst>
                </p:cNvPr>
                <p:cNvSpPr/>
                <p:nvPr/>
              </p:nvSpPr>
              <p:spPr>
                <a:xfrm>
                  <a:off x="6495785" y="4118140"/>
                  <a:ext cx="287689" cy="566501"/>
                </a:xfrm>
                <a:prstGeom prst="roundRect">
                  <a:avLst>
                    <a:gd name="adj" fmla="val 32052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B2EFEB0-E9D3-4E29-A53A-EA959E0D660C}"/>
                    </a:ext>
                  </a:extLst>
                </p:cNvPr>
                <p:cNvSpPr/>
                <p:nvPr/>
              </p:nvSpPr>
              <p:spPr>
                <a:xfrm>
                  <a:off x="6495785" y="3730078"/>
                  <a:ext cx="287689" cy="28768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7B0F350B-A2B1-4FE3-82A3-FF4DE412754B}"/>
                  </a:ext>
                </a:extLst>
              </p:cNvPr>
              <p:cNvGrpSpPr/>
              <p:nvPr/>
            </p:nvGrpSpPr>
            <p:grpSpPr>
              <a:xfrm flipH="1">
                <a:off x="6494039" y="1626227"/>
                <a:ext cx="162784" cy="540125"/>
                <a:chOff x="6495785" y="3730078"/>
                <a:chExt cx="287689" cy="954563"/>
              </a:xfrm>
            </p:grpSpPr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04BDF407-F533-4E68-A699-83CB27F56EAB}"/>
                    </a:ext>
                  </a:extLst>
                </p:cNvPr>
                <p:cNvSpPr/>
                <p:nvPr/>
              </p:nvSpPr>
              <p:spPr>
                <a:xfrm>
                  <a:off x="6495785" y="4118140"/>
                  <a:ext cx="287689" cy="566501"/>
                </a:xfrm>
                <a:prstGeom prst="roundRect">
                  <a:avLst>
                    <a:gd name="adj" fmla="val 32052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CAFCEAC7-24BE-45BF-8EAC-E0D2871876FA}"/>
                    </a:ext>
                  </a:extLst>
                </p:cNvPr>
                <p:cNvSpPr/>
                <p:nvPr/>
              </p:nvSpPr>
              <p:spPr>
                <a:xfrm>
                  <a:off x="6495785" y="3730078"/>
                  <a:ext cx="287689" cy="28768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A545111-854B-49DD-AF02-FB615F250D4B}"/>
                  </a:ext>
                </a:extLst>
              </p:cNvPr>
              <p:cNvSpPr/>
              <p:nvPr/>
            </p:nvSpPr>
            <p:spPr>
              <a:xfrm>
                <a:off x="6409809" y="2097287"/>
                <a:ext cx="558050" cy="2170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3" name="Graphic 92" descr="Monitor outline">
              <a:extLst>
                <a:ext uri="{FF2B5EF4-FFF2-40B4-BE49-F238E27FC236}">
                  <a16:creationId xmlns:a16="http://schemas.microsoft.com/office/drawing/2014/main" id="{E46190FE-C0BB-40AF-B652-8FBB58650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09817" y="1255532"/>
              <a:ext cx="1258267" cy="1258267"/>
            </a:xfrm>
            <a:prstGeom prst="rect">
              <a:avLst/>
            </a:prstGeom>
          </p:spPr>
        </p:pic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9891995-76FE-42B7-8F5C-C81E5B5B325E}"/>
                </a:ext>
              </a:extLst>
            </p:cNvPr>
            <p:cNvGrpSpPr/>
            <p:nvPr/>
          </p:nvGrpSpPr>
          <p:grpSpPr>
            <a:xfrm flipH="1">
              <a:off x="5857874" y="1927105"/>
              <a:ext cx="287689" cy="954563"/>
              <a:chOff x="966964" y="2304897"/>
              <a:chExt cx="325288" cy="1079319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4C393DB4-5BF8-4797-A934-07762C2AA649}"/>
                  </a:ext>
                </a:extLst>
              </p:cNvPr>
              <p:cNvSpPr/>
              <p:nvPr/>
            </p:nvSpPr>
            <p:spPr>
              <a:xfrm flipH="1">
                <a:off x="966964" y="2743677"/>
                <a:ext cx="325288" cy="640539"/>
              </a:xfrm>
              <a:prstGeom prst="roundRect">
                <a:avLst>
                  <a:gd name="adj" fmla="val 32052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A074854-1A65-4E2F-B13D-ED82DB65425B}"/>
                  </a:ext>
                </a:extLst>
              </p:cNvPr>
              <p:cNvSpPr/>
              <p:nvPr/>
            </p:nvSpPr>
            <p:spPr>
              <a:xfrm flipH="1">
                <a:off x="966964" y="2304897"/>
                <a:ext cx="325288" cy="325288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89AC60-1402-4417-B778-65675351AF5D}"/>
              </a:ext>
            </a:extLst>
          </p:cNvPr>
          <p:cNvGrpSpPr/>
          <p:nvPr/>
        </p:nvGrpSpPr>
        <p:grpSpPr>
          <a:xfrm>
            <a:off x="3916091" y="3317240"/>
            <a:ext cx="1080266" cy="1330592"/>
            <a:chOff x="2814247" y="3420842"/>
            <a:chExt cx="1080266" cy="133059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87B2272-9036-4530-8C50-6F2FE1D9F086}"/>
                </a:ext>
              </a:extLst>
            </p:cNvPr>
            <p:cNvGrpSpPr/>
            <p:nvPr/>
          </p:nvGrpSpPr>
          <p:grpSpPr>
            <a:xfrm>
              <a:off x="2962114" y="3724165"/>
              <a:ext cx="456626" cy="563063"/>
              <a:chOff x="6409809" y="1626227"/>
              <a:chExt cx="558050" cy="688128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C72B059-F0F3-47FA-AA2B-3256882DA688}"/>
                  </a:ext>
                </a:extLst>
              </p:cNvPr>
              <p:cNvGrpSpPr/>
              <p:nvPr/>
            </p:nvGrpSpPr>
            <p:grpSpPr>
              <a:xfrm flipH="1">
                <a:off x="6688852" y="1717435"/>
                <a:ext cx="162784" cy="540125"/>
                <a:chOff x="6495785" y="3730078"/>
                <a:chExt cx="287689" cy="954563"/>
              </a:xfrm>
            </p:grpSpPr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A7A62836-F6F6-4D04-ADC8-91DEB5B2533C}"/>
                    </a:ext>
                  </a:extLst>
                </p:cNvPr>
                <p:cNvSpPr/>
                <p:nvPr/>
              </p:nvSpPr>
              <p:spPr>
                <a:xfrm>
                  <a:off x="6495785" y="4118140"/>
                  <a:ext cx="287689" cy="566501"/>
                </a:xfrm>
                <a:prstGeom prst="roundRect">
                  <a:avLst>
                    <a:gd name="adj" fmla="val 32052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B39271F2-2888-4B76-AA50-2AA9DB88E8AA}"/>
                    </a:ext>
                  </a:extLst>
                </p:cNvPr>
                <p:cNvSpPr/>
                <p:nvPr/>
              </p:nvSpPr>
              <p:spPr>
                <a:xfrm>
                  <a:off x="6495785" y="3730078"/>
                  <a:ext cx="287689" cy="28768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FEA3F0B1-E47D-4C88-8196-B124D57004FC}"/>
                  </a:ext>
                </a:extLst>
              </p:cNvPr>
              <p:cNvGrpSpPr/>
              <p:nvPr/>
            </p:nvGrpSpPr>
            <p:grpSpPr>
              <a:xfrm flipH="1">
                <a:off x="6494039" y="1626227"/>
                <a:ext cx="162784" cy="540125"/>
                <a:chOff x="6495785" y="3730078"/>
                <a:chExt cx="287689" cy="954563"/>
              </a:xfrm>
            </p:grpSpPr>
            <p:sp>
              <p:nvSpPr>
                <p:cNvPr id="113" name="Rectangle: Rounded Corners 112">
                  <a:extLst>
                    <a:ext uri="{FF2B5EF4-FFF2-40B4-BE49-F238E27FC236}">
                      <a16:creationId xmlns:a16="http://schemas.microsoft.com/office/drawing/2014/main" id="{0BE7FB76-4364-48B6-8EEC-04617A6C89B3}"/>
                    </a:ext>
                  </a:extLst>
                </p:cNvPr>
                <p:cNvSpPr/>
                <p:nvPr/>
              </p:nvSpPr>
              <p:spPr>
                <a:xfrm>
                  <a:off x="6495785" y="4118140"/>
                  <a:ext cx="287689" cy="566501"/>
                </a:xfrm>
                <a:prstGeom prst="roundRect">
                  <a:avLst>
                    <a:gd name="adj" fmla="val 32052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2D0F8E30-B099-4190-B9C3-7B4D4BF79C00}"/>
                    </a:ext>
                  </a:extLst>
                </p:cNvPr>
                <p:cNvSpPr/>
                <p:nvPr/>
              </p:nvSpPr>
              <p:spPr>
                <a:xfrm>
                  <a:off x="6495785" y="3730078"/>
                  <a:ext cx="287689" cy="28768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A1A2C45-1EC1-441B-98E8-7F087462789A}"/>
                  </a:ext>
                </a:extLst>
              </p:cNvPr>
              <p:cNvSpPr/>
              <p:nvPr/>
            </p:nvSpPr>
            <p:spPr>
              <a:xfrm>
                <a:off x="6409809" y="2097287"/>
                <a:ext cx="558050" cy="2170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6" name="Graphic 105" descr="Monitor outline">
              <a:extLst>
                <a:ext uri="{FF2B5EF4-FFF2-40B4-BE49-F238E27FC236}">
                  <a16:creationId xmlns:a16="http://schemas.microsoft.com/office/drawing/2014/main" id="{22EC3BDF-983E-4C0C-88DF-3762C4615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14247" y="3420842"/>
              <a:ext cx="1029581" cy="1029582"/>
            </a:xfrm>
            <a:prstGeom prst="rect">
              <a:avLst/>
            </a:prstGeom>
          </p:spPr>
        </p:pic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8F35617-D4DF-4055-96E8-75FAA95607F6}"/>
                </a:ext>
              </a:extLst>
            </p:cNvPr>
            <p:cNvGrpSpPr/>
            <p:nvPr/>
          </p:nvGrpSpPr>
          <p:grpSpPr>
            <a:xfrm flipH="1">
              <a:off x="3659110" y="3970359"/>
              <a:ext cx="235403" cy="781075"/>
              <a:chOff x="966964" y="2304897"/>
              <a:chExt cx="325288" cy="1079319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1251ECB2-3C5C-482D-A90E-BE2FFAD76CBD}"/>
                  </a:ext>
                </a:extLst>
              </p:cNvPr>
              <p:cNvSpPr/>
              <p:nvPr/>
            </p:nvSpPr>
            <p:spPr>
              <a:xfrm flipH="1">
                <a:off x="966964" y="2743677"/>
                <a:ext cx="325288" cy="640539"/>
              </a:xfrm>
              <a:prstGeom prst="roundRect">
                <a:avLst>
                  <a:gd name="adj" fmla="val 32052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CF60BD4-8AFF-4FBB-8B58-0512D2E0F337}"/>
                  </a:ext>
                </a:extLst>
              </p:cNvPr>
              <p:cNvSpPr/>
              <p:nvPr/>
            </p:nvSpPr>
            <p:spPr>
              <a:xfrm flipH="1">
                <a:off x="966964" y="2304897"/>
                <a:ext cx="325288" cy="325288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56189F-A845-4D0B-B390-C4122A03F22A}"/>
              </a:ext>
            </a:extLst>
          </p:cNvPr>
          <p:cNvCxnSpPr/>
          <p:nvPr/>
        </p:nvCxnSpPr>
        <p:spPr>
          <a:xfrm>
            <a:off x="2471240" y="4425069"/>
            <a:ext cx="635264" cy="70548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028963-140E-46FB-9219-E4E8645A0CDB}"/>
              </a:ext>
            </a:extLst>
          </p:cNvPr>
          <p:cNvCxnSpPr>
            <a:cxnSpLocks/>
          </p:cNvCxnSpPr>
          <p:nvPr/>
        </p:nvCxnSpPr>
        <p:spPr>
          <a:xfrm flipV="1">
            <a:off x="2667395" y="3818519"/>
            <a:ext cx="1289232" cy="31413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D90BC57-C808-4717-A0DC-7F44918C2D64}"/>
              </a:ext>
            </a:extLst>
          </p:cNvPr>
          <p:cNvCxnSpPr>
            <a:cxnSpLocks/>
          </p:cNvCxnSpPr>
          <p:nvPr/>
        </p:nvCxnSpPr>
        <p:spPr>
          <a:xfrm flipV="1">
            <a:off x="3111722" y="3843337"/>
            <a:ext cx="886476" cy="128303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64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154-827F-4B8C-BDD8-5C6DB829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Flipped classroom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608962-E1B6-4997-81D5-AE666455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Students read/cover materials outside of the classroom </a:t>
            </a:r>
            <a:r>
              <a:rPr lang="en-CA" u="sng" dirty="0"/>
              <a:t>prior</a:t>
            </a:r>
            <a:r>
              <a:rPr lang="en-CA" dirty="0"/>
              <a:t> to each session</a:t>
            </a:r>
          </a:p>
          <a:p>
            <a:pPr lvl="1"/>
            <a:r>
              <a:rPr lang="en-CA" dirty="0"/>
              <a:t>Students are responsible for understanding contents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https://paezha.github.io/applied_spatial_statistics/index.html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Class time is used to engage with concepts in a collaborative way</a:t>
            </a:r>
          </a:p>
          <a:p>
            <a:pPr lvl="1"/>
            <a:r>
              <a:rPr lang="en-CA" dirty="0"/>
              <a:t>Instructor is responsible for verifying compliance by solving issues, clarifying concepts, assisting with activities</a:t>
            </a:r>
          </a:p>
          <a:p>
            <a:pPr lvl="1"/>
            <a:endParaRPr lang="en-CA" dirty="0"/>
          </a:p>
          <a:p>
            <a:r>
              <a:rPr lang="en-CA" dirty="0"/>
              <a:t>Further verification of compliance in the form of examinations/graded assignments</a:t>
            </a:r>
          </a:p>
        </p:txBody>
      </p:sp>
    </p:spTree>
    <p:extLst>
      <p:ext uri="{BB962C8B-B14F-4D97-AF65-F5344CB8AC3E}">
        <p14:creationId xmlns:p14="http://schemas.microsoft.com/office/powerpoint/2010/main" val="17640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154-827F-4B8C-BDD8-5C6DB829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a session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608962-E1B6-4997-81D5-AE666455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Initial 5-10 minutes (instructor) will be used to provide a high-level view of threshold concepts, and to discuss readings/practice, clarify concepts, etc.</a:t>
            </a:r>
          </a:p>
          <a:p>
            <a:pPr lvl="1"/>
            <a:r>
              <a:rPr lang="en-CA" dirty="0"/>
              <a:t>To optimize the use of time, take notes when you are completing your readings/practice, bring specific questions to the classroom</a:t>
            </a:r>
          </a:p>
          <a:p>
            <a:pPr lvl="1"/>
            <a:endParaRPr lang="en-CA" dirty="0"/>
          </a:p>
          <a:p>
            <a:r>
              <a:rPr lang="en-CA" dirty="0"/>
              <a:t>Next 30-35 minutes will be used for an in-class activity working collaboratively with a small group</a:t>
            </a:r>
          </a:p>
          <a:p>
            <a:pPr lvl="1"/>
            <a:r>
              <a:rPr lang="en-CA" dirty="0"/>
              <a:t>This may include discussion, problem-solving, and practice</a:t>
            </a:r>
          </a:p>
          <a:p>
            <a:pPr lvl="1"/>
            <a:endParaRPr lang="en-CA" dirty="0"/>
          </a:p>
          <a:p>
            <a:r>
              <a:rPr lang="en-CA" dirty="0"/>
              <a:t>Last 5-10 minutes may be used for discussion of the activity</a:t>
            </a:r>
          </a:p>
        </p:txBody>
      </p:sp>
    </p:spTree>
    <p:extLst>
      <p:ext uri="{BB962C8B-B14F-4D97-AF65-F5344CB8AC3E}">
        <p14:creationId xmlns:p14="http://schemas.microsoft.com/office/powerpoint/2010/main" val="63551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D304-B240-4238-B04E-5576FFE2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Suggested workflow (see outline)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8F65-72A7-49C4-9CC0-8CDEF56A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Check Readings and Practice</a:t>
            </a:r>
          </a:p>
          <a:p>
            <a:pPr lvl="1"/>
            <a:r>
              <a:rPr lang="en-CA" dirty="0"/>
              <a:t>These are your assigned contents for the following topic</a:t>
            </a:r>
          </a:p>
          <a:p>
            <a:endParaRPr lang="en-CA" dirty="0"/>
          </a:p>
          <a:p>
            <a:r>
              <a:rPr lang="en-CA" dirty="0"/>
              <a:t>Labs</a:t>
            </a:r>
          </a:p>
          <a:p>
            <a:pPr lvl="1"/>
            <a:r>
              <a:rPr lang="en-CA" dirty="0"/>
              <a:t>Practice the how-to part of the activity (technical skills)</a:t>
            </a:r>
          </a:p>
          <a:p>
            <a:endParaRPr lang="en-CA" dirty="0"/>
          </a:p>
          <a:p>
            <a:r>
              <a:rPr lang="en-CA" dirty="0"/>
              <a:t>Class</a:t>
            </a:r>
          </a:p>
          <a:p>
            <a:pPr lvl="1"/>
            <a:r>
              <a:rPr lang="en-CA" dirty="0"/>
              <a:t>Last part of the activity (</a:t>
            </a:r>
            <a:r>
              <a:rPr lang="en-CA" dirty="0" err="1"/>
              <a:t>brainware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32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1287-BB8D-4DD7-AE7E-E2FBF5E7E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</a:t>
            </a:r>
            <a:br>
              <a:rPr lang="en-CA" dirty="0"/>
            </a:br>
            <a:r>
              <a:rPr lang="en-CA" dirty="0"/>
              <a:t>literate programming</a:t>
            </a:r>
            <a:r>
              <a:rPr lang="en-CA" sz="6600" dirty="0"/>
              <a:t>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006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154-827F-4B8C-BDD8-5C6DB829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Traditional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608962-E1B6-4997-81D5-AE666455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Code forms the core of a program</a:t>
            </a:r>
          </a:p>
          <a:p>
            <a:r>
              <a:rPr lang="en-CA" dirty="0"/>
              <a:t>Code is documented in natural language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744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154-827F-4B8C-BDD8-5C6DB829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Literate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608962-E1B6-4997-81D5-AE666455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Explanations of process in natural language form the core of a program</a:t>
            </a:r>
          </a:p>
          <a:p>
            <a:r>
              <a:rPr lang="en-CA" dirty="0"/>
              <a:t>Code is used to support explanations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359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4950</TotalTime>
  <Words>1004</Words>
  <Application>Microsoft Office PowerPoint</Application>
  <PresentationFormat>Widescreen</PresentationFormat>
  <Paragraphs>148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Toronto Subway</vt:lpstr>
      <vt:lpstr>Office Theme</vt:lpstr>
      <vt:lpstr>Traditional (pandemic) classroom</vt:lpstr>
      <vt:lpstr>Traditional classroom</vt:lpstr>
      <vt:lpstr>Flipped (pandemic) classroom</vt:lpstr>
      <vt:lpstr>Flipped classroom</vt:lpstr>
      <vt:lpstr>Structure of a session</vt:lpstr>
      <vt:lpstr>Suggested workflow (see outline)</vt:lpstr>
      <vt:lpstr>What is  literate programming?</vt:lpstr>
      <vt:lpstr>Traditional programming</vt:lpstr>
      <vt:lpstr>Literate programming</vt:lpstr>
      <vt:lpstr>How will literate programming be implemented?</vt:lpstr>
      <vt:lpstr>Literate programming</vt:lpstr>
      <vt:lpstr>Software installs</vt:lpstr>
      <vt:lpstr>Suggested Readings</vt:lpstr>
      <vt:lpstr>THE GIS LABS: BSB 331 &amp; 332</vt:lpstr>
      <vt:lpstr>About the Lab</vt:lpstr>
      <vt:lpstr>About the Lab</vt:lpstr>
      <vt:lpstr>Lab Software and Ownership Policies</vt:lpstr>
      <vt:lpstr>Lab Policies (1)</vt:lpstr>
      <vt:lpstr>Lab Policies (2)</vt:lpstr>
      <vt:lpstr>Lab Schedule for Winter 2021</vt:lpstr>
      <vt:lpstr>GIS Certificate New for This Year</vt:lpstr>
      <vt:lpstr>PowerPoint Presentation</vt:lpstr>
      <vt:lpstr>Pat’s Office Hours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</dc:creator>
  <cp:lastModifiedBy>Paez, Antonio</cp:lastModifiedBy>
  <cp:revision>45</cp:revision>
  <dcterms:created xsi:type="dcterms:W3CDTF">2017-07-01T01:31:30Z</dcterms:created>
  <dcterms:modified xsi:type="dcterms:W3CDTF">2021-01-13T12:55:14Z</dcterms:modified>
</cp:coreProperties>
</file>