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61" r:id="rId2"/>
    <p:sldId id="350" r:id="rId3"/>
    <p:sldId id="326" r:id="rId4"/>
    <p:sldId id="351" r:id="rId5"/>
    <p:sldId id="328" r:id="rId6"/>
    <p:sldId id="356" r:id="rId7"/>
    <p:sldId id="329" r:id="rId8"/>
    <p:sldId id="321" r:id="rId9"/>
    <p:sldId id="320" r:id="rId10"/>
    <p:sldId id="355" r:id="rId11"/>
    <p:sldId id="335" r:id="rId12"/>
    <p:sldId id="336" r:id="rId13"/>
    <p:sldId id="352" r:id="rId14"/>
    <p:sldId id="353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54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CCFF"/>
    <a:srgbClr val="CCECFF"/>
    <a:srgbClr val="66FFFF"/>
    <a:srgbClr val="FFCC00"/>
    <a:srgbClr val="FF3300"/>
    <a:srgbClr val="33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89943" autoAdjust="0"/>
  </p:normalViewPr>
  <p:slideViewPr>
    <p:cSldViewPr snapToGrid="0" showGuides="1">
      <p:cViewPr varScale="1">
        <p:scale>
          <a:sx n="58" d="100"/>
          <a:sy n="58" d="100"/>
        </p:scale>
        <p:origin x="72" y="294"/>
      </p:cViewPr>
      <p:guideLst>
        <p:guide orient="horz" pos="2546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1392" y="-90"/>
      </p:cViewPr>
      <p:guideLst>
        <p:guide orient="horz" pos="3024"/>
        <p:guide pos="230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1B7719C-9461-4C83-B4D5-ACF7275D5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7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D51B00-8B0B-4B02-A2F6-769B0CBE5E1B}" type="datetimeFigureOut">
              <a:rPr lang="en-US"/>
              <a:pPr>
                <a:defRPr/>
              </a:pPr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27D96A4-1F04-42B9-B6A5-3A7DAE7A2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A3356E29-624C-43FB-AFEC-1232DE9DA917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3908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8A03972-0DF9-4148-9ECC-888207AA7B1C}" type="slidenum">
              <a:rPr lang="en-US" smtClean="0"/>
              <a:pPr eaLnBrk="1" hangingPunct="1"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2968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1427722-2B95-47F9-885C-7C8DB86AA2B5}" type="slidenum">
              <a:rPr lang="en-US" smtClean="0"/>
              <a:pPr eaLnBrk="1" hangingPunct="1"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9885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D086632D-5CCA-459B-BC08-E24572447D0F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373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DF10A990-2628-4BA5-A897-A81938BF51B9}" type="slidenum">
              <a:rPr lang="en-US" smtClean="0"/>
              <a:pPr eaLnBrk="1" hangingPunct="1"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588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AF392B88-04D8-409B-BA8C-10C5FCCD7304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7947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7D96A4-1F04-42B9-B6A5-3A7DAE7A278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66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7D96A4-1F04-42B9-B6A5-3A7DAE7A278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96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7D96A4-1F04-42B9-B6A5-3A7DAE7A278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65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7D96A4-1F04-42B9-B6A5-3A7DAE7A278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7D96A4-1F04-42B9-B6A5-3A7DAE7A278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9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CB42572-69B2-489A-9134-A74135467EA7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7638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7D96A4-1F04-42B9-B6A5-3A7DAE7A278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90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7D96A4-1F04-42B9-B6A5-3A7DAE7A278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50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7D96A4-1F04-42B9-B6A5-3A7DAE7A278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1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EBA80349-6F08-4A77-9F90-8E8F53D7EFE6}" type="slidenum">
              <a:rPr lang="en-US" smtClean="0"/>
              <a:pPr eaLnBrk="1" hangingPunct="1"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08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B7624C05-D501-413C-A17A-0416022EE0A6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030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E8DC55E5-1F6D-4261-893F-72B295C715BE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556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Distance, adjacency, interaction, neighborhood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8A03972-0DF9-4148-9ECC-888207AA7B1C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035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Distance, adjacency, interaction, neighborhood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8A03972-0DF9-4148-9ECC-888207AA7B1C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905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538154C-081D-4D02-B4A0-CBA7BE3BBF0A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1275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3CB3240-56BA-4EC9-829B-121ADB4C7853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1644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19F17CE2-E1FD-4A9F-872D-BAFF35D03727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635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 userDrawn="1"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 userDrawn="1"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1587 w 64000"/>
                <a:gd name="T1" fmla="*/ 85 h 64000"/>
                <a:gd name="T2" fmla="*/ 2304 w 64000"/>
                <a:gd name="T3" fmla="*/ 1152 h 64000"/>
                <a:gd name="T4" fmla="*/ 1587 w 64000"/>
                <a:gd name="T5" fmla="*/ 2219 h 64000"/>
                <a:gd name="T6" fmla="*/ 1587 w 64000"/>
                <a:gd name="T7" fmla="*/ 2219 h 64000"/>
                <a:gd name="T8" fmla="*/ 1587 w 64000"/>
                <a:gd name="T9" fmla="*/ 2219 h 64000"/>
                <a:gd name="T10" fmla="*/ 1587 w 64000"/>
                <a:gd name="T11" fmla="*/ 2219 h 64000"/>
                <a:gd name="T12" fmla="*/ 1587 w 64000"/>
                <a:gd name="T13" fmla="*/ 85 h 64000"/>
                <a:gd name="T14" fmla="*/ 1587 w 64000"/>
                <a:gd name="T15" fmla="*/ 85 h 64000"/>
                <a:gd name="T16" fmla="*/ 1587 w 64000"/>
                <a:gd name="T17" fmla="*/ 8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2027 w 64000"/>
                <a:gd name="T1" fmla="*/ 248 h 64000"/>
                <a:gd name="T2" fmla="*/ 2544 w 64000"/>
                <a:gd name="T3" fmla="*/ 1272 h 64000"/>
                <a:gd name="T4" fmla="*/ 2027 w 64000"/>
                <a:gd name="T5" fmla="*/ 2296 h 64000"/>
                <a:gd name="T6" fmla="*/ 2027 w 64000"/>
                <a:gd name="T7" fmla="*/ 2296 h 64000"/>
                <a:gd name="T8" fmla="*/ 2027 w 64000"/>
                <a:gd name="T9" fmla="*/ 2296 h 64000"/>
                <a:gd name="T10" fmla="*/ 2027 w 64000"/>
                <a:gd name="T11" fmla="*/ 2296 h 64000"/>
                <a:gd name="T12" fmla="*/ 2027 w 64000"/>
                <a:gd name="T13" fmla="*/ 248 h 64000"/>
                <a:gd name="T14" fmla="*/ 2027 w 64000"/>
                <a:gd name="T15" fmla="*/ 248 h 64000"/>
                <a:gd name="T16" fmla="*/ 2027 w 64000"/>
                <a:gd name="T17" fmla="*/ 24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88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25270-C0DB-4B5E-AD19-123530AC2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9FB76-FC67-4C21-AF11-F23CDA2E8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12713"/>
            <a:ext cx="2085975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5763" y="112713"/>
            <a:ext cx="6110287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86AEC-2D03-483E-9BC3-C71FBFC19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5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93C05-9DC1-4596-A7F0-66D63DAB0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4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19E01-E0E1-4F59-B695-DFD33EF4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8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560513"/>
            <a:ext cx="40973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560513"/>
            <a:ext cx="40989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2D33C-5A15-464B-AF9F-9AEADF670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8B2BF-8124-4C9E-B3EC-0FD4CB41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43135-3E29-4E3A-AF20-25A472AB6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6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7B049-B582-49CC-89F0-6DD7B9FF9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2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007DC-201D-4A47-ACBE-AC66D1329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8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FF65-4562-4E9A-9ECB-852839E21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8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2713"/>
            <a:ext cx="73136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560513"/>
            <a:ext cx="83486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B81C301-464F-4ACE-BF88-B33CCF752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833438" y="1254125"/>
            <a:ext cx="7491412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69925" y="2311400"/>
            <a:ext cx="780573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3600" dirty="0">
                <a:latin typeface="Times New Roman" pitchFamily="18" charset="0"/>
              </a:rPr>
              <a:t>Applied Spatial Statistics</a:t>
            </a:r>
          </a:p>
          <a:p>
            <a:pPr algn="ctr" eaLnBrk="1" hangingPunct="1"/>
            <a:endParaRPr lang="en-US" sz="3600" b="1" dirty="0">
              <a:latin typeface="Times New Roman" pitchFamily="18" charset="0"/>
            </a:endParaRPr>
          </a:p>
          <a:p>
            <a:pPr algn="ctr" eaLnBrk="1" hangingPunct="1"/>
            <a:r>
              <a:rPr lang="en-US" sz="4400" b="1" dirty="0" smtClean="0">
                <a:latin typeface="Times New Roman" pitchFamily="18" charset="0"/>
              </a:rPr>
              <a:t>The Potential of </a:t>
            </a:r>
            <a:r>
              <a:rPr lang="en-US" sz="4400" b="1" dirty="0">
                <a:latin typeface="Times New Roman" pitchFamily="18" charset="0"/>
              </a:rPr>
              <a:t>Spatial </a:t>
            </a:r>
            <a:r>
              <a:rPr lang="en-US" sz="4400" b="1" dirty="0" smtClean="0">
                <a:latin typeface="Times New Roman" pitchFamily="18" charset="0"/>
              </a:rPr>
              <a:t>Data</a:t>
            </a:r>
          </a:p>
          <a:p>
            <a:pPr algn="ctr" eaLnBrk="1" hangingPunct="1"/>
            <a:r>
              <a:rPr lang="en-US" sz="4400" b="1" dirty="0" smtClean="0">
                <a:latin typeface="Times New Roman" pitchFamily="18" charset="0"/>
              </a:rPr>
              <a:t>(and some caveats)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School of Geography and Geology</a:t>
            </a:r>
            <a:br>
              <a:rPr lang="en-US" sz="3200" smtClean="0"/>
            </a:br>
            <a:r>
              <a:rPr lang="en-US" sz="3200" smtClean="0"/>
              <a:t>McMaster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Spatial Data Analysis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Caveats</a:t>
            </a:r>
          </a:p>
        </p:txBody>
      </p:sp>
    </p:spTree>
    <p:extLst>
      <p:ext uri="{BB962C8B-B14F-4D97-AF65-F5344CB8AC3E}">
        <p14:creationId xmlns:p14="http://schemas.microsoft.com/office/powerpoint/2010/main" val="36383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How to Lie with Maps</a:t>
            </a:r>
          </a:p>
        </p:txBody>
      </p:sp>
      <p:pic>
        <p:nvPicPr>
          <p:cNvPr id="9219" name="Picture 4" descr="US Income (ENF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6464" r="9814" b="6619"/>
          <a:stretch>
            <a:fillRect/>
          </a:stretch>
        </p:blipFill>
        <p:spPr bwMode="auto">
          <a:xfrm>
            <a:off x="1263650" y="2152650"/>
            <a:ext cx="6577013" cy="42052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County income in the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US Income (SD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0" t="15546" r="9392"/>
          <a:stretch>
            <a:fillRect/>
          </a:stretch>
        </p:blipFill>
        <p:spPr bwMode="auto">
          <a:xfrm>
            <a:off x="1803400" y="2041525"/>
            <a:ext cx="5511800" cy="43100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How to Lie with Maps</a:t>
            </a:r>
            <a:endParaRPr lang="en-US" sz="32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463675"/>
            <a:ext cx="7313612" cy="4114800"/>
          </a:xfrm>
        </p:spPr>
        <p:txBody>
          <a:bodyPr/>
          <a:lstStyle/>
          <a:p>
            <a:pPr eaLnBrk="1" hangingPunct="1"/>
            <a:r>
              <a:rPr lang="en-US" smtClean="0"/>
              <a:t>County income in the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How to Lie with Maps</a:t>
            </a:r>
            <a:endParaRPr lang="en-US" sz="3200" dirty="0" smtClean="0"/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 </a:t>
            </a:r>
            <a:r>
              <a:rPr lang="en-US" dirty="0" smtClean="0"/>
              <a:t>2016 </a:t>
            </a:r>
            <a:r>
              <a:rPr lang="en-US" dirty="0" smtClean="0"/>
              <a:t>Election results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88" y="6370637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/>
              <a:t>http://www-personal.umich.edu/~mejn/election/2016/</a:t>
            </a:r>
            <a:endParaRPr lang="en-US" sz="1400" dirty="0"/>
          </a:p>
        </p:txBody>
      </p:sp>
      <p:pic>
        <p:nvPicPr>
          <p:cNvPr id="32770" name="Picture 2" descr="http://www-personal.umich.edu/~mejn/election/2016/countymaprb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32" y="1993556"/>
            <a:ext cx="6044311" cy="409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How to Lie with Maps</a:t>
            </a:r>
            <a:endParaRPr lang="en-US" sz="32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 2004 Election results</a:t>
            </a:r>
          </a:p>
        </p:txBody>
      </p:sp>
      <p:pic>
        <p:nvPicPr>
          <p:cNvPr id="33794" name="Picture 2" descr="http://www-personal.umich.edu/~mejn/election/2016/countycartrb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58" y="2120201"/>
            <a:ext cx="6086259" cy="425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Modifiable Areal Unit Problem (MAUP)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2667000" y="1679575"/>
            <a:ext cx="4757738" cy="47577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171" name="Line 11"/>
          <p:cNvSpPr>
            <a:spLocks noChangeShapeType="1"/>
          </p:cNvSpPr>
          <p:nvPr/>
        </p:nvSpPr>
        <p:spPr bwMode="auto">
          <a:xfrm>
            <a:off x="2667000" y="3248025"/>
            <a:ext cx="4754563" cy="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2" name="Line 12"/>
          <p:cNvSpPr>
            <a:spLocks noChangeShapeType="1"/>
          </p:cNvSpPr>
          <p:nvPr/>
        </p:nvSpPr>
        <p:spPr bwMode="auto">
          <a:xfrm>
            <a:off x="2667000" y="4846638"/>
            <a:ext cx="4754563" cy="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 flipV="1">
            <a:off x="4235450" y="1679575"/>
            <a:ext cx="0" cy="4757738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 flipV="1">
            <a:off x="5830888" y="1679575"/>
            <a:ext cx="0" cy="4757738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5" name="Text Box 15"/>
          <p:cNvSpPr txBox="1">
            <a:spLocks noChangeArrowheads="1"/>
          </p:cNvSpPr>
          <p:nvPr/>
        </p:nvSpPr>
        <p:spPr bwMode="auto">
          <a:xfrm>
            <a:off x="3201988" y="2152650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5</a:t>
            </a:r>
          </a:p>
        </p:txBody>
      </p: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4808538" y="216376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6</a:t>
            </a: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6375400" y="2185988"/>
            <a:ext cx="47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3</a:t>
            </a:r>
          </a:p>
        </p:txBody>
      </p:sp>
      <p:sp>
        <p:nvSpPr>
          <p:cNvPr id="220178" name="Text Box 18"/>
          <p:cNvSpPr txBox="1">
            <a:spLocks noChangeArrowheads="1"/>
          </p:cNvSpPr>
          <p:nvPr/>
        </p:nvSpPr>
        <p:spPr bwMode="auto">
          <a:xfrm>
            <a:off x="6375400" y="3738563"/>
            <a:ext cx="47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2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4808538" y="373856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2</a:t>
            </a:r>
          </a:p>
        </p:txBody>
      </p:sp>
      <p:sp>
        <p:nvSpPr>
          <p:cNvPr id="220180" name="Text Box 20"/>
          <p:cNvSpPr txBox="1">
            <a:spLocks noChangeArrowheads="1"/>
          </p:cNvSpPr>
          <p:nvPr/>
        </p:nvSpPr>
        <p:spPr bwMode="auto">
          <a:xfrm>
            <a:off x="3201988" y="373856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7</a:t>
            </a:r>
          </a:p>
        </p:txBody>
      </p: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3201988" y="529431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2</a:t>
            </a:r>
          </a:p>
        </p:txBody>
      </p:sp>
      <p:sp>
        <p:nvSpPr>
          <p:cNvPr id="220182" name="Text Box 22"/>
          <p:cNvSpPr txBox="1">
            <a:spLocks noChangeArrowheads="1"/>
          </p:cNvSpPr>
          <p:nvPr/>
        </p:nvSpPr>
        <p:spPr bwMode="auto">
          <a:xfrm>
            <a:off x="4808538" y="529431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5</a:t>
            </a:r>
          </a:p>
        </p:txBody>
      </p:sp>
      <p:sp>
        <p:nvSpPr>
          <p:cNvPr id="220183" name="Text Box 23"/>
          <p:cNvSpPr txBox="1">
            <a:spLocks noChangeArrowheads="1"/>
          </p:cNvSpPr>
          <p:nvPr/>
        </p:nvSpPr>
        <p:spPr bwMode="auto">
          <a:xfrm>
            <a:off x="6375400" y="5294313"/>
            <a:ext cx="47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4</a:t>
            </a:r>
          </a:p>
        </p:txBody>
      </p:sp>
      <p:graphicFrame>
        <p:nvGraphicFramePr>
          <p:cNvPr id="220184" name="Object 24"/>
          <p:cNvGraphicFramePr>
            <a:graphicFrameLocks noChangeAspect="1"/>
          </p:cNvGraphicFramePr>
          <p:nvPr/>
        </p:nvGraphicFramePr>
        <p:xfrm>
          <a:off x="542925" y="5749925"/>
          <a:ext cx="13747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4" imgW="380880" imgH="190440" progId="Equation.DSMT4">
                  <p:embed/>
                </p:oleObj>
              </mc:Choice>
              <mc:Fallback>
                <p:oleObj name="Equation" r:id="rId4" imgW="380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5749925"/>
                        <a:ext cx="13747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8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Modifiable Areal Unit Problem (MAUP)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2667000" y="1679575"/>
            <a:ext cx="4757738" cy="47577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2236" name="Group 28"/>
          <p:cNvGrpSpPr>
            <a:grpSpLocks/>
          </p:cNvGrpSpPr>
          <p:nvPr/>
        </p:nvGrpSpPr>
        <p:grpSpPr bwMode="auto">
          <a:xfrm>
            <a:off x="2667000" y="1679575"/>
            <a:ext cx="4754563" cy="4757738"/>
            <a:chOff x="1680" y="1058"/>
            <a:chExt cx="2995" cy="2997"/>
          </a:xfrm>
        </p:grpSpPr>
        <p:sp>
          <p:nvSpPr>
            <p:cNvPr id="222212" name="Line 4"/>
            <p:cNvSpPr>
              <a:spLocks noChangeShapeType="1"/>
            </p:cNvSpPr>
            <p:nvPr/>
          </p:nvSpPr>
          <p:spPr bwMode="auto">
            <a:xfrm>
              <a:off x="1680" y="2046"/>
              <a:ext cx="299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13" name="Line 5"/>
            <p:cNvSpPr>
              <a:spLocks noChangeShapeType="1"/>
            </p:cNvSpPr>
            <p:nvPr/>
          </p:nvSpPr>
          <p:spPr bwMode="auto">
            <a:xfrm>
              <a:off x="1680" y="3053"/>
              <a:ext cx="299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14" name="Line 6"/>
            <p:cNvSpPr>
              <a:spLocks noChangeShapeType="1"/>
            </p:cNvSpPr>
            <p:nvPr/>
          </p:nvSpPr>
          <p:spPr bwMode="auto">
            <a:xfrm flipV="1">
              <a:off x="2668" y="1058"/>
              <a:ext cx="0" cy="299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15" name="Line 7"/>
            <p:cNvSpPr>
              <a:spLocks noChangeShapeType="1"/>
            </p:cNvSpPr>
            <p:nvPr/>
          </p:nvSpPr>
          <p:spPr bwMode="auto">
            <a:xfrm flipV="1">
              <a:off x="3673" y="1058"/>
              <a:ext cx="0" cy="299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239" name="Group 31"/>
          <p:cNvGrpSpPr>
            <a:grpSpLocks/>
          </p:cNvGrpSpPr>
          <p:nvPr/>
        </p:nvGrpSpPr>
        <p:grpSpPr bwMode="auto">
          <a:xfrm>
            <a:off x="4808538" y="2185988"/>
            <a:ext cx="2041525" cy="2193925"/>
            <a:chOff x="3029" y="1377"/>
            <a:chExt cx="1286" cy="1382"/>
          </a:xfrm>
        </p:grpSpPr>
        <p:sp>
          <p:nvSpPr>
            <p:cNvPr id="222218" name="Text Box 10"/>
            <p:cNvSpPr txBox="1">
              <a:spLocks noChangeArrowheads="1"/>
            </p:cNvSpPr>
            <p:nvPr/>
          </p:nvSpPr>
          <p:spPr bwMode="auto">
            <a:xfrm>
              <a:off x="4016" y="1377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3</a:t>
              </a:r>
            </a:p>
          </p:txBody>
        </p:sp>
        <p:sp>
          <p:nvSpPr>
            <p:cNvPr id="222219" name="Text Box 11"/>
            <p:cNvSpPr txBox="1">
              <a:spLocks noChangeArrowheads="1"/>
            </p:cNvSpPr>
            <p:nvPr/>
          </p:nvSpPr>
          <p:spPr bwMode="auto">
            <a:xfrm>
              <a:off x="4016" y="235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2</a:t>
              </a:r>
            </a:p>
          </p:txBody>
        </p:sp>
        <p:sp>
          <p:nvSpPr>
            <p:cNvPr id="222220" name="Text Box 12"/>
            <p:cNvSpPr txBox="1">
              <a:spLocks noChangeArrowheads="1"/>
            </p:cNvSpPr>
            <p:nvPr/>
          </p:nvSpPr>
          <p:spPr bwMode="auto">
            <a:xfrm>
              <a:off x="3029" y="235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2</a:t>
              </a:r>
            </a:p>
          </p:txBody>
        </p:sp>
      </p:grpSp>
      <p:grpSp>
        <p:nvGrpSpPr>
          <p:cNvPr id="222238" name="Group 30"/>
          <p:cNvGrpSpPr>
            <a:grpSpLocks/>
          </p:cNvGrpSpPr>
          <p:nvPr/>
        </p:nvGrpSpPr>
        <p:grpSpPr bwMode="auto">
          <a:xfrm>
            <a:off x="3201988" y="2152650"/>
            <a:ext cx="2081212" cy="2227263"/>
            <a:chOff x="2017" y="1356"/>
            <a:chExt cx="1311" cy="1403"/>
          </a:xfrm>
        </p:grpSpPr>
        <p:sp>
          <p:nvSpPr>
            <p:cNvPr id="222216" name="Text Box 8"/>
            <p:cNvSpPr txBox="1">
              <a:spLocks noChangeArrowheads="1"/>
            </p:cNvSpPr>
            <p:nvPr/>
          </p:nvSpPr>
          <p:spPr bwMode="auto">
            <a:xfrm>
              <a:off x="2017" y="1356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5</a:t>
              </a:r>
            </a:p>
          </p:txBody>
        </p:sp>
        <p:sp>
          <p:nvSpPr>
            <p:cNvPr id="222217" name="Text Box 9"/>
            <p:cNvSpPr txBox="1">
              <a:spLocks noChangeArrowheads="1"/>
            </p:cNvSpPr>
            <p:nvPr/>
          </p:nvSpPr>
          <p:spPr bwMode="auto">
            <a:xfrm>
              <a:off x="3029" y="1363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6</a:t>
              </a:r>
            </a:p>
          </p:txBody>
        </p:sp>
        <p:sp>
          <p:nvSpPr>
            <p:cNvPr id="222221" name="Text Box 13"/>
            <p:cNvSpPr txBox="1">
              <a:spLocks noChangeArrowheads="1"/>
            </p:cNvSpPr>
            <p:nvPr/>
          </p:nvSpPr>
          <p:spPr bwMode="auto">
            <a:xfrm>
              <a:off x="2017" y="235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7</a:t>
              </a:r>
            </a:p>
          </p:txBody>
        </p:sp>
      </p:grpSp>
      <p:grpSp>
        <p:nvGrpSpPr>
          <p:cNvPr id="222240" name="Group 32"/>
          <p:cNvGrpSpPr>
            <a:grpSpLocks/>
          </p:cNvGrpSpPr>
          <p:nvPr/>
        </p:nvGrpSpPr>
        <p:grpSpPr bwMode="auto">
          <a:xfrm>
            <a:off x="3201988" y="5294313"/>
            <a:ext cx="2081212" cy="641350"/>
            <a:chOff x="2017" y="3335"/>
            <a:chExt cx="1311" cy="404"/>
          </a:xfrm>
        </p:grpSpPr>
        <p:sp>
          <p:nvSpPr>
            <p:cNvPr id="222222" name="Text Box 14"/>
            <p:cNvSpPr txBox="1">
              <a:spLocks noChangeArrowheads="1"/>
            </p:cNvSpPr>
            <p:nvPr/>
          </p:nvSpPr>
          <p:spPr bwMode="auto">
            <a:xfrm>
              <a:off x="2017" y="333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2</a:t>
              </a:r>
            </a:p>
          </p:txBody>
        </p:sp>
        <p:sp>
          <p:nvSpPr>
            <p:cNvPr id="222223" name="Text Box 15"/>
            <p:cNvSpPr txBox="1">
              <a:spLocks noChangeArrowheads="1"/>
            </p:cNvSpPr>
            <p:nvPr/>
          </p:nvSpPr>
          <p:spPr bwMode="auto">
            <a:xfrm>
              <a:off x="3029" y="333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5</a:t>
              </a:r>
            </a:p>
          </p:txBody>
        </p:sp>
      </p:grp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6375400" y="5294313"/>
            <a:ext cx="47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4</a:t>
            </a:r>
          </a:p>
        </p:txBody>
      </p:sp>
      <p:grpSp>
        <p:nvGrpSpPr>
          <p:cNvPr id="222237" name="Group 29"/>
          <p:cNvGrpSpPr>
            <a:grpSpLocks/>
          </p:cNvGrpSpPr>
          <p:nvPr/>
        </p:nvGrpSpPr>
        <p:grpSpPr bwMode="auto">
          <a:xfrm>
            <a:off x="2667000" y="1679575"/>
            <a:ext cx="4754563" cy="4757738"/>
            <a:chOff x="1680" y="1058"/>
            <a:chExt cx="2995" cy="2997"/>
          </a:xfrm>
        </p:grpSpPr>
        <p:sp>
          <p:nvSpPr>
            <p:cNvPr id="222226" name="Line 18"/>
            <p:cNvSpPr>
              <a:spLocks noChangeShapeType="1"/>
            </p:cNvSpPr>
            <p:nvPr/>
          </p:nvSpPr>
          <p:spPr bwMode="auto">
            <a:xfrm>
              <a:off x="1680" y="3046"/>
              <a:ext cx="2995" cy="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27" name="Line 19"/>
            <p:cNvSpPr>
              <a:spLocks noChangeShapeType="1"/>
            </p:cNvSpPr>
            <p:nvPr/>
          </p:nvSpPr>
          <p:spPr bwMode="auto">
            <a:xfrm flipV="1">
              <a:off x="2668" y="2046"/>
              <a:ext cx="0" cy="10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28" name="Line 20"/>
            <p:cNvSpPr>
              <a:spLocks noChangeShapeType="1"/>
            </p:cNvSpPr>
            <p:nvPr/>
          </p:nvSpPr>
          <p:spPr bwMode="auto">
            <a:xfrm flipH="1" flipV="1">
              <a:off x="2668" y="2046"/>
              <a:ext cx="1005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29" name="Line 21"/>
            <p:cNvSpPr>
              <a:spLocks noChangeShapeType="1"/>
            </p:cNvSpPr>
            <p:nvPr/>
          </p:nvSpPr>
          <p:spPr bwMode="auto">
            <a:xfrm flipH="1">
              <a:off x="3673" y="1058"/>
              <a:ext cx="0" cy="9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0" name="Line 22"/>
            <p:cNvSpPr>
              <a:spLocks noChangeShapeType="1"/>
            </p:cNvSpPr>
            <p:nvPr/>
          </p:nvSpPr>
          <p:spPr bwMode="auto">
            <a:xfrm>
              <a:off x="3673" y="3053"/>
              <a:ext cx="0" cy="10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2231" name="Text Box 23"/>
          <p:cNvSpPr txBox="1">
            <a:spLocks noChangeArrowheads="1"/>
          </p:cNvSpPr>
          <p:nvPr/>
        </p:nvSpPr>
        <p:spPr bwMode="auto">
          <a:xfrm>
            <a:off x="3381375" y="2152650"/>
            <a:ext cx="66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6</a:t>
            </a:r>
          </a:p>
        </p:txBody>
      </p:sp>
      <p:sp>
        <p:nvSpPr>
          <p:cNvPr id="222232" name="Text Box 24"/>
          <p:cNvSpPr txBox="1">
            <a:spLocks noChangeArrowheads="1"/>
          </p:cNvSpPr>
          <p:nvPr/>
        </p:nvSpPr>
        <p:spPr bwMode="auto">
          <a:xfrm>
            <a:off x="5207000" y="3417888"/>
            <a:ext cx="1914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2.33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6292850" y="5062538"/>
            <a:ext cx="66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4</a:t>
            </a:r>
          </a:p>
        </p:txBody>
      </p:sp>
      <p:sp>
        <p:nvSpPr>
          <p:cNvPr id="222234" name="Text Box 26"/>
          <p:cNvSpPr txBox="1">
            <a:spLocks noChangeArrowheads="1"/>
          </p:cNvSpPr>
          <p:nvPr/>
        </p:nvSpPr>
        <p:spPr bwMode="auto">
          <a:xfrm>
            <a:off x="3514725" y="5118100"/>
            <a:ext cx="1430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3.5</a:t>
            </a:r>
          </a:p>
        </p:txBody>
      </p:sp>
      <p:graphicFrame>
        <p:nvGraphicFramePr>
          <p:cNvPr id="222235" name="Object 27"/>
          <p:cNvGraphicFramePr>
            <a:graphicFrameLocks noChangeAspect="1"/>
          </p:cNvGraphicFramePr>
          <p:nvPr/>
        </p:nvGraphicFramePr>
        <p:xfrm>
          <a:off x="222250" y="5727700"/>
          <a:ext cx="20161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4" imgW="558720" imgH="203040" progId="Equation.DSMT4">
                  <p:embed/>
                </p:oleObj>
              </mc:Choice>
              <mc:Fallback>
                <p:oleObj name="Equation" r:id="rId4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5727700"/>
                        <a:ext cx="20161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066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22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2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222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2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22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222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2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4" grpId="0"/>
      <p:bldP spid="222231" grpId="0"/>
      <p:bldP spid="222232" grpId="0"/>
      <p:bldP spid="222233" grpId="0"/>
      <p:bldP spid="2222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Modifiable Areal Unit Problem (MAUP)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2667000" y="1679575"/>
            <a:ext cx="4757738" cy="47577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3262" name="Group 30"/>
          <p:cNvGrpSpPr>
            <a:grpSpLocks/>
          </p:cNvGrpSpPr>
          <p:nvPr/>
        </p:nvGrpSpPr>
        <p:grpSpPr bwMode="auto">
          <a:xfrm>
            <a:off x="2667000" y="1701800"/>
            <a:ext cx="4754563" cy="4757738"/>
            <a:chOff x="1680" y="1072"/>
            <a:chExt cx="2995" cy="2997"/>
          </a:xfrm>
        </p:grpSpPr>
        <p:sp>
          <p:nvSpPr>
            <p:cNvPr id="223236" name="Line 4"/>
            <p:cNvSpPr>
              <a:spLocks noChangeShapeType="1"/>
            </p:cNvSpPr>
            <p:nvPr/>
          </p:nvSpPr>
          <p:spPr bwMode="auto">
            <a:xfrm>
              <a:off x="1680" y="2060"/>
              <a:ext cx="299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37" name="Line 5"/>
            <p:cNvSpPr>
              <a:spLocks noChangeShapeType="1"/>
            </p:cNvSpPr>
            <p:nvPr/>
          </p:nvSpPr>
          <p:spPr bwMode="auto">
            <a:xfrm>
              <a:off x="1680" y="3053"/>
              <a:ext cx="299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38" name="Line 6"/>
            <p:cNvSpPr>
              <a:spLocks noChangeShapeType="1"/>
            </p:cNvSpPr>
            <p:nvPr/>
          </p:nvSpPr>
          <p:spPr bwMode="auto">
            <a:xfrm flipV="1">
              <a:off x="2668" y="1072"/>
              <a:ext cx="0" cy="299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39" name="Line 7"/>
            <p:cNvSpPr>
              <a:spLocks noChangeShapeType="1"/>
            </p:cNvSpPr>
            <p:nvPr/>
          </p:nvSpPr>
          <p:spPr bwMode="auto">
            <a:xfrm flipV="1">
              <a:off x="3673" y="1072"/>
              <a:ext cx="0" cy="299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3260" name="Group 28"/>
          <p:cNvGrpSpPr>
            <a:grpSpLocks/>
          </p:cNvGrpSpPr>
          <p:nvPr/>
        </p:nvGrpSpPr>
        <p:grpSpPr bwMode="auto">
          <a:xfrm>
            <a:off x="4808538" y="2163763"/>
            <a:ext cx="2041525" cy="2216150"/>
            <a:chOff x="3029" y="1363"/>
            <a:chExt cx="1286" cy="1396"/>
          </a:xfrm>
        </p:grpSpPr>
        <p:sp>
          <p:nvSpPr>
            <p:cNvPr id="223241" name="Text Box 9"/>
            <p:cNvSpPr txBox="1">
              <a:spLocks noChangeArrowheads="1"/>
            </p:cNvSpPr>
            <p:nvPr/>
          </p:nvSpPr>
          <p:spPr bwMode="auto">
            <a:xfrm>
              <a:off x="3029" y="1363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6</a:t>
              </a:r>
            </a:p>
          </p:txBody>
        </p:sp>
        <p:sp>
          <p:nvSpPr>
            <p:cNvPr id="223242" name="Text Box 10"/>
            <p:cNvSpPr txBox="1">
              <a:spLocks noChangeArrowheads="1"/>
            </p:cNvSpPr>
            <p:nvPr/>
          </p:nvSpPr>
          <p:spPr bwMode="auto">
            <a:xfrm>
              <a:off x="4016" y="1377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3</a:t>
              </a:r>
            </a:p>
          </p:txBody>
        </p:sp>
        <p:sp>
          <p:nvSpPr>
            <p:cNvPr id="223243" name="Text Box 11"/>
            <p:cNvSpPr txBox="1">
              <a:spLocks noChangeArrowheads="1"/>
            </p:cNvSpPr>
            <p:nvPr/>
          </p:nvSpPr>
          <p:spPr bwMode="auto">
            <a:xfrm>
              <a:off x="4016" y="235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2</a:t>
              </a:r>
            </a:p>
          </p:txBody>
        </p:sp>
      </p:grpSp>
      <p:grpSp>
        <p:nvGrpSpPr>
          <p:cNvPr id="223259" name="Group 27"/>
          <p:cNvGrpSpPr>
            <a:grpSpLocks/>
          </p:cNvGrpSpPr>
          <p:nvPr/>
        </p:nvGrpSpPr>
        <p:grpSpPr bwMode="auto">
          <a:xfrm>
            <a:off x="3201988" y="2152650"/>
            <a:ext cx="2081212" cy="2227263"/>
            <a:chOff x="2017" y="1356"/>
            <a:chExt cx="1311" cy="1403"/>
          </a:xfrm>
        </p:grpSpPr>
        <p:sp>
          <p:nvSpPr>
            <p:cNvPr id="223240" name="Text Box 8"/>
            <p:cNvSpPr txBox="1">
              <a:spLocks noChangeArrowheads="1"/>
            </p:cNvSpPr>
            <p:nvPr/>
          </p:nvSpPr>
          <p:spPr bwMode="auto">
            <a:xfrm>
              <a:off x="2017" y="1356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5</a:t>
              </a:r>
            </a:p>
          </p:txBody>
        </p:sp>
        <p:sp>
          <p:nvSpPr>
            <p:cNvPr id="223244" name="Text Box 12"/>
            <p:cNvSpPr txBox="1">
              <a:spLocks noChangeArrowheads="1"/>
            </p:cNvSpPr>
            <p:nvPr/>
          </p:nvSpPr>
          <p:spPr bwMode="auto">
            <a:xfrm>
              <a:off x="3029" y="235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2</a:t>
              </a:r>
            </a:p>
          </p:txBody>
        </p:sp>
        <p:sp>
          <p:nvSpPr>
            <p:cNvPr id="223245" name="Text Box 13"/>
            <p:cNvSpPr txBox="1">
              <a:spLocks noChangeArrowheads="1"/>
            </p:cNvSpPr>
            <p:nvPr/>
          </p:nvSpPr>
          <p:spPr bwMode="auto">
            <a:xfrm>
              <a:off x="2017" y="235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7</a:t>
              </a:r>
            </a:p>
          </p:txBody>
        </p:sp>
      </p:grpSp>
      <p:sp>
        <p:nvSpPr>
          <p:cNvPr id="223246" name="Text Box 14"/>
          <p:cNvSpPr txBox="1">
            <a:spLocks noChangeArrowheads="1"/>
          </p:cNvSpPr>
          <p:nvPr/>
        </p:nvSpPr>
        <p:spPr bwMode="auto">
          <a:xfrm>
            <a:off x="3201988" y="529431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2</a:t>
            </a:r>
          </a:p>
        </p:txBody>
      </p:sp>
      <p:grpSp>
        <p:nvGrpSpPr>
          <p:cNvPr id="223261" name="Group 29"/>
          <p:cNvGrpSpPr>
            <a:grpSpLocks/>
          </p:cNvGrpSpPr>
          <p:nvPr/>
        </p:nvGrpSpPr>
        <p:grpSpPr bwMode="auto">
          <a:xfrm>
            <a:off x="4808538" y="5294313"/>
            <a:ext cx="2041525" cy="641350"/>
            <a:chOff x="3029" y="3335"/>
            <a:chExt cx="1286" cy="404"/>
          </a:xfrm>
        </p:grpSpPr>
        <p:sp>
          <p:nvSpPr>
            <p:cNvPr id="223247" name="Text Box 15"/>
            <p:cNvSpPr txBox="1">
              <a:spLocks noChangeArrowheads="1"/>
            </p:cNvSpPr>
            <p:nvPr/>
          </p:nvSpPr>
          <p:spPr bwMode="auto">
            <a:xfrm>
              <a:off x="3029" y="333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5</a:t>
              </a:r>
            </a:p>
          </p:txBody>
        </p:sp>
        <p:sp>
          <p:nvSpPr>
            <p:cNvPr id="223248" name="Text Box 16"/>
            <p:cNvSpPr txBox="1">
              <a:spLocks noChangeArrowheads="1"/>
            </p:cNvSpPr>
            <p:nvPr/>
          </p:nvSpPr>
          <p:spPr bwMode="auto">
            <a:xfrm>
              <a:off x="4016" y="333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4</a:t>
              </a:r>
            </a:p>
          </p:txBody>
        </p:sp>
      </p:grpSp>
      <p:grpSp>
        <p:nvGrpSpPr>
          <p:cNvPr id="223263" name="Group 31"/>
          <p:cNvGrpSpPr>
            <a:grpSpLocks/>
          </p:cNvGrpSpPr>
          <p:nvPr/>
        </p:nvGrpSpPr>
        <p:grpSpPr bwMode="auto">
          <a:xfrm>
            <a:off x="2667000" y="1674813"/>
            <a:ext cx="4754563" cy="4764087"/>
            <a:chOff x="1680" y="1055"/>
            <a:chExt cx="2995" cy="3001"/>
          </a:xfrm>
        </p:grpSpPr>
        <p:sp>
          <p:nvSpPr>
            <p:cNvPr id="223249" name="Line 17"/>
            <p:cNvSpPr>
              <a:spLocks noChangeShapeType="1"/>
            </p:cNvSpPr>
            <p:nvPr/>
          </p:nvSpPr>
          <p:spPr bwMode="auto">
            <a:xfrm>
              <a:off x="1680" y="3046"/>
              <a:ext cx="2995" cy="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50" name="Line 18"/>
            <p:cNvSpPr>
              <a:spLocks noChangeShapeType="1"/>
            </p:cNvSpPr>
            <p:nvPr/>
          </p:nvSpPr>
          <p:spPr bwMode="auto">
            <a:xfrm flipV="1">
              <a:off x="3673" y="2046"/>
              <a:ext cx="0" cy="10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51" name="Line 19"/>
            <p:cNvSpPr>
              <a:spLocks noChangeShapeType="1"/>
            </p:cNvSpPr>
            <p:nvPr/>
          </p:nvSpPr>
          <p:spPr bwMode="auto">
            <a:xfrm flipH="1" flipV="1">
              <a:off x="2668" y="2053"/>
              <a:ext cx="1005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52" name="Line 20"/>
            <p:cNvSpPr>
              <a:spLocks noChangeShapeType="1"/>
            </p:cNvSpPr>
            <p:nvPr/>
          </p:nvSpPr>
          <p:spPr bwMode="auto">
            <a:xfrm flipH="1">
              <a:off x="2670" y="1055"/>
              <a:ext cx="0" cy="9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53" name="Line 21"/>
            <p:cNvSpPr>
              <a:spLocks noChangeShapeType="1"/>
            </p:cNvSpPr>
            <p:nvPr/>
          </p:nvSpPr>
          <p:spPr bwMode="auto">
            <a:xfrm>
              <a:off x="2668" y="3054"/>
              <a:ext cx="0" cy="10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3254" name="Text Box 22"/>
          <p:cNvSpPr txBox="1">
            <a:spLocks noChangeArrowheads="1"/>
          </p:cNvSpPr>
          <p:nvPr/>
        </p:nvSpPr>
        <p:spPr bwMode="auto">
          <a:xfrm>
            <a:off x="3079750" y="3556000"/>
            <a:ext cx="1914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4.66</a:t>
            </a:r>
          </a:p>
        </p:txBody>
      </p:sp>
      <p:sp>
        <p:nvSpPr>
          <p:cNvPr id="223255" name="Text Box 23"/>
          <p:cNvSpPr txBox="1">
            <a:spLocks noChangeArrowheads="1"/>
          </p:cNvSpPr>
          <p:nvPr/>
        </p:nvSpPr>
        <p:spPr bwMode="auto">
          <a:xfrm>
            <a:off x="5207000" y="2017713"/>
            <a:ext cx="1430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5.5</a:t>
            </a:r>
          </a:p>
        </p:txBody>
      </p:sp>
      <p:sp>
        <p:nvSpPr>
          <p:cNvPr id="223256" name="Text Box 24"/>
          <p:cNvSpPr txBox="1">
            <a:spLocks noChangeArrowheads="1"/>
          </p:cNvSpPr>
          <p:nvPr/>
        </p:nvSpPr>
        <p:spPr bwMode="auto">
          <a:xfrm>
            <a:off x="5114925" y="5106988"/>
            <a:ext cx="1430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4.5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3079750" y="5106988"/>
            <a:ext cx="66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2</a:t>
            </a:r>
          </a:p>
        </p:txBody>
      </p:sp>
      <p:graphicFrame>
        <p:nvGraphicFramePr>
          <p:cNvPr id="223258" name="Object 26"/>
          <p:cNvGraphicFramePr>
            <a:graphicFrameLocks noChangeAspect="1"/>
          </p:cNvGraphicFramePr>
          <p:nvPr/>
        </p:nvGraphicFramePr>
        <p:xfrm>
          <a:off x="200025" y="5727700"/>
          <a:ext cx="20621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4" imgW="571320" imgH="203040" progId="Equation.DSMT4">
                  <p:embed/>
                </p:oleObj>
              </mc:Choice>
              <mc:Fallback>
                <p:oleObj name="Equation" r:id="rId4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5727700"/>
                        <a:ext cx="20621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79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23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3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2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23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223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2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6" grpId="0"/>
      <p:bldP spid="223254" grpId="0"/>
      <p:bldP spid="223255" grpId="0"/>
      <p:bldP spid="223256" grpId="0"/>
      <p:bldP spid="2232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Modifiable Areal Unit Problem (MAUP)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2667000" y="1679575"/>
            <a:ext cx="4757738" cy="47577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4277" name="Group 21"/>
          <p:cNvGrpSpPr>
            <a:grpSpLocks/>
          </p:cNvGrpSpPr>
          <p:nvPr/>
        </p:nvGrpSpPr>
        <p:grpSpPr bwMode="auto">
          <a:xfrm>
            <a:off x="2667000" y="1679575"/>
            <a:ext cx="4754563" cy="4757738"/>
            <a:chOff x="1680" y="1058"/>
            <a:chExt cx="2995" cy="2997"/>
          </a:xfrm>
        </p:grpSpPr>
        <p:sp>
          <p:nvSpPr>
            <p:cNvPr id="224278" name="Line 22"/>
            <p:cNvSpPr>
              <a:spLocks noChangeShapeType="1"/>
            </p:cNvSpPr>
            <p:nvPr/>
          </p:nvSpPr>
          <p:spPr bwMode="auto">
            <a:xfrm>
              <a:off x="1680" y="3046"/>
              <a:ext cx="2995" cy="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79" name="Line 23"/>
            <p:cNvSpPr>
              <a:spLocks noChangeShapeType="1"/>
            </p:cNvSpPr>
            <p:nvPr/>
          </p:nvSpPr>
          <p:spPr bwMode="auto">
            <a:xfrm flipV="1">
              <a:off x="2668" y="2046"/>
              <a:ext cx="0" cy="10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80" name="Line 24"/>
            <p:cNvSpPr>
              <a:spLocks noChangeShapeType="1"/>
            </p:cNvSpPr>
            <p:nvPr/>
          </p:nvSpPr>
          <p:spPr bwMode="auto">
            <a:xfrm flipH="1" flipV="1">
              <a:off x="2668" y="2046"/>
              <a:ext cx="1005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81" name="Line 25"/>
            <p:cNvSpPr>
              <a:spLocks noChangeShapeType="1"/>
            </p:cNvSpPr>
            <p:nvPr/>
          </p:nvSpPr>
          <p:spPr bwMode="auto">
            <a:xfrm flipH="1">
              <a:off x="3673" y="1058"/>
              <a:ext cx="0" cy="9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82" name="Line 26"/>
            <p:cNvSpPr>
              <a:spLocks noChangeShapeType="1"/>
            </p:cNvSpPr>
            <p:nvPr/>
          </p:nvSpPr>
          <p:spPr bwMode="auto">
            <a:xfrm>
              <a:off x="3673" y="3053"/>
              <a:ext cx="0" cy="10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4283" name="Text Box 27"/>
          <p:cNvSpPr txBox="1">
            <a:spLocks noChangeArrowheads="1"/>
          </p:cNvSpPr>
          <p:nvPr/>
        </p:nvSpPr>
        <p:spPr bwMode="auto">
          <a:xfrm>
            <a:off x="3381375" y="2152650"/>
            <a:ext cx="66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6</a:t>
            </a:r>
          </a:p>
        </p:txBody>
      </p:sp>
      <p:sp>
        <p:nvSpPr>
          <p:cNvPr id="224284" name="Text Box 28"/>
          <p:cNvSpPr txBox="1">
            <a:spLocks noChangeArrowheads="1"/>
          </p:cNvSpPr>
          <p:nvPr/>
        </p:nvSpPr>
        <p:spPr bwMode="auto">
          <a:xfrm>
            <a:off x="5207000" y="3417888"/>
            <a:ext cx="1914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2.33</a:t>
            </a:r>
          </a:p>
        </p:txBody>
      </p:sp>
      <p:sp>
        <p:nvSpPr>
          <p:cNvPr id="224285" name="Text Box 29"/>
          <p:cNvSpPr txBox="1">
            <a:spLocks noChangeArrowheads="1"/>
          </p:cNvSpPr>
          <p:nvPr/>
        </p:nvSpPr>
        <p:spPr bwMode="auto">
          <a:xfrm>
            <a:off x="6292850" y="5062538"/>
            <a:ext cx="66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4</a:t>
            </a:r>
          </a:p>
        </p:txBody>
      </p:sp>
      <p:sp>
        <p:nvSpPr>
          <p:cNvPr id="224286" name="Text Box 30"/>
          <p:cNvSpPr txBox="1">
            <a:spLocks noChangeArrowheads="1"/>
          </p:cNvSpPr>
          <p:nvPr/>
        </p:nvSpPr>
        <p:spPr bwMode="auto">
          <a:xfrm>
            <a:off x="3514725" y="5118100"/>
            <a:ext cx="1430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33651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Modifiable Areal Unit Problem (MAUP)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2667000" y="1679575"/>
            <a:ext cx="4757738" cy="47577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301" name="Group 21"/>
          <p:cNvGrpSpPr>
            <a:grpSpLocks/>
          </p:cNvGrpSpPr>
          <p:nvPr/>
        </p:nvGrpSpPr>
        <p:grpSpPr bwMode="auto">
          <a:xfrm>
            <a:off x="2667000" y="1674813"/>
            <a:ext cx="4754563" cy="4764087"/>
            <a:chOff x="1680" y="1055"/>
            <a:chExt cx="2995" cy="3001"/>
          </a:xfrm>
        </p:grpSpPr>
        <p:sp>
          <p:nvSpPr>
            <p:cNvPr id="225302" name="Line 22"/>
            <p:cNvSpPr>
              <a:spLocks noChangeShapeType="1"/>
            </p:cNvSpPr>
            <p:nvPr/>
          </p:nvSpPr>
          <p:spPr bwMode="auto">
            <a:xfrm>
              <a:off x="1680" y="3046"/>
              <a:ext cx="2995" cy="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3" name="Line 23"/>
            <p:cNvSpPr>
              <a:spLocks noChangeShapeType="1"/>
            </p:cNvSpPr>
            <p:nvPr/>
          </p:nvSpPr>
          <p:spPr bwMode="auto">
            <a:xfrm flipV="1">
              <a:off x="3673" y="2046"/>
              <a:ext cx="0" cy="10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4" name="Line 24"/>
            <p:cNvSpPr>
              <a:spLocks noChangeShapeType="1"/>
            </p:cNvSpPr>
            <p:nvPr/>
          </p:nvSpPr>
          <p:spPr bwMode="auto">
            <a:xfrm flipH="1" flipV="1">
              <a:off x="2668" y="2053"/>
              <a:ext cx="1005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5" name="Line 25"/>
            <p:cNvSpPr>
              <a:spLocks noChangeShapeType="1"/>
            </p:cNvSpPr>
            <p:nvPr/>
          </p:nvSpPr>
          <p:spPr bwMode="auto">
            <a:xfrm flipH="1">
              <a:off x="2670" y="1055"/>
              <a:ext cx="0" cy="9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6" name="Line 26"/>
            <p:cNvSpPr>
              <a:spLocks noChangeShapeType="1"/>
            </p:cNvSpPr>
            <p:nvPr/>
          </p:nvSpPr>
          <p:spPr bwMode="auto">
            <a:xfrm>
              <a:off x="2668" y="3054"/>
              <a:ext cx="0" cy="10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07" name="Text Box 27"/>
          <p:cNvSpPr txBox="1">
            <a:spLocks noChangeArrowheads="1"/>
          </p:cNvSpPr>
          <p:nvPr/>
        </p:nvSpPr>
        <p:spPr bwMode="auto">
          <a:xfrm>
            <a:off x="3079750" y="3556000"/>
            <a:ext cx="1914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4.66</a:t>
            </a:r>
          </a:p>
        </p:txBody>
      </p:sp>
      <p:sp>
        <p:nvSpPr>
          <p:cNvPr id="225308" name="Text Box 28"/>
          <p:cNvSpPr txBox="1">
            <a:spLocks noChangeArrowheads="1"/>
          </p:cNvSpPr>
          <p:nvPr/>
        </p:nvSpPr>
        <p:spPr bwMode="auto">
          <a:xfrm>
            <a:off x="5207000" y="2017713"/>
            <a:ext cx="1430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5.5</a:t>
            </a:r>
          </a:p>
        </p:txBody>
      </p:sp>
      <p:sp>
        <p:nvSpPr>
          <p:cNvPr id="225309" name="Text Box 29"/>
          <p:cNvSpPr txBox="1">
            <a:spLocks noChangeArrowheads="1"/>
          </p:cNvSpPr>
          <p:nvPr/>
        </p:nvSpPr>
        <p:spPr bwMode="auto">
          <a:xfrm>
            <a:off x="5114925" y="5106988"/>
            <a:ext cx="1430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4.5</a:t>
            </a:r>
          </a:p>
        </p:txBody>
      </p:sp>
      <p:sp>
        <p:nvSpPr>
          <p:cNvPr id="225310" name="Text Box 30"/>
          <p:cNvSpPr txBox="1">
            <a:spLocks noChangeArrowheads="1"/>
          </p:cNvSpPr>
          <p:nvPr/>
        </p:nvSpPr>
        <p:spPr bwMode="auto">
          <a:xfrm>
            <a:off x="3079750" y="5106988"/>
            <a:ext cx="66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2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Spatial vs. Aspatial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are spatial and aspatial data different?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MAUP and Correlation</a:t>
            </a:r>
          </a:p>
        </p:txBody>
      </p:sp>
      <p:sp>
        <p:nvSpPr>
          <p:cNvPr id="226308" name="Line 4"/>
          <p:cNvSpPr>
            <a:spLocks noChangeShapeType="1"/>
          </p:cNvSpPr>
          <p:nvPr/>
        </p:nvSpPr>
        <p:spPr bwMode="auto">
          <a:xfrm flipV="1">
            <a:off x="2373313" y="2152650"/>
            <a:ext cx="0" cy="3941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09" name="Line 5"/>
          <p:cNvSpPr>
            <a:spLocks noChangeShapeType="1"/>
          </p:cNvSpPr>
          <p:nvPr/>
        </p:nvSpPr>
        <p:spPr bwMode="auto">
          <a:xfrm flipV="1">
            <a:off x="2373313" y="6091238"/>
            <a:ext cx="575627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1357313" y="22272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7626350" y="61595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X</a:t>
            </a:r>
          </a:p>
        </p:txBody>
      </p:sp>
      <p:sp>
        <p:nvSpPr>
          <p:cNvPr id="226364" name="Line 60"/>
          <p:cNvSpPr>
            <a:spLocks noChangeShapeType="1"/>
          </p:cNvSpPr>
          <p:nvPr/>
        </p:nvSpPr>
        <p:spPr bwMode="auto">
          <a:xfrm flipV="1">
            <a:off x="3003550" y="2614613"/>
            <a:ext cx="3762375" cy="318293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6386" name="Group 82"/>
          <p:cNvGrpSpPr>
            <a:grpSpLocks/>
          </p:cNvGrpSpPr>
          <p:nvPr/>
        </p:nvGrpSpPr>
        <p:grpSpPr bwMode="auto">
          <a:xfrm>
            <a:off x="3160713" y="3024188"/>
            <a:ext cx="3349625" cy="2570162"/>
            <a:chOff x="1991" y="1905"/>
            <a:chExt cx="2110" cy="1619"/>
          </a:xfrm>
        </p:grpSpPr>
        <p:sp>
          <p:nvSpPr>
            <p:cNvPr id="226313" name="Oval 9"/>
            <p:cNvSpPr>
              <a:spLocks noChangeAspect="1" noChangeArrowheads="1"/>
            </p:cNvSpPr>
            <p:nvPr/>
          </p:nvSpPr>
          <p:spPr bwMode="auto">
            <a:xfrm>
              <a:off x="2788" y="2707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4" name="Oval 10"/>
            <p:cNvSpPr>
              <a:spLocks noChangeAspect="1" noChangeArrowheads="1"/>
            </p:cNvSpPr>
            <p:nvPr/>
          </p:nvSpPr>
          <p:spPr bwMode="auto">
            <a:xfrm>
              <a:off x="2257" y="3413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5" name="Oval 11"/>
            <p:cNvSpPr>
              <a:spLocks noChangeAspect="1" noChangeArrowheads="1"/>
            </p:cNvSpPr>
            <p:nvPr/>
          </p:nvSpPr>
          <p:spPr bwMode="auto">
            <a:xfrm>
              <a:off x="2844" y="2529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6" name="Oval 12"/>
            <p:cNvSpPr>
              <a:spLocks noChangeAspect="1" noChangeArrowheads="1"/>
            </p:cNvSpPr>
            <p:nvPr/>
          </p:nvSpPr>
          <p:spPr bwMode="auto">
            <a:xfrm>
              <a:off x="2562" y="314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7" name="Oval 13"/>
            <p:cNvSpPr>
              <a:spLocks noChangeAspect="1" noChangeArrowheads="1"/>
            </p:cNvSpPr>
            <p:nvPr/>
          </p:nvSpPr>
          <p:spPr bwMode="auto">
            <a:xfrm>
              <a:off x="3067" y="2641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8" name="Oval 14"/>
            <p:cNvSpPr>
              <a:spLocks noChangeAspect="1" noChangeArrowheads="1"/>
            </p:cNvSpPr>
            <p:nvPr/>
          </p:nvSpPr>
          <p:spPr bwMode="auto">
            <a:xfrm>
              <a:off x="2932" y="294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19" name="Oval 15"/>
            <p:cNvSpPr>
              <a:spLocks noChangeAspect="1" noChangeArrowheads="1"/>
            </p:cNvSpPr>
            <p:nvPr/>
          </p:nvSpPr>
          <p:spPr bwMode="auto">
            <a:xfrm>
              <a:off x="3189" y="2492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20" name="Oval 16"/>
            <p:cNvSpPr>
              <a:spLocks noChangeAspect="1" noChangeArrowheads="1"/>
            </p:cNvSpPr>
            <p:nvPr/>
          </p:nvSpPr>
          <p:spPr bwMode="auto">
            <a:xfrm>
              <a:off x="2635" y="2878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1" name="Oval 17"/>
            <p:cNvSpPr>
              <a:spLocks noChangeAspect="1" noChangeArrowheads="1"/>
            </p:cNvSpPr>
            <p:nvPr/>
          </p:nvSpPr>
          <p:spPr bwMode="auto">
            <a:xfrm>
              <a:off x="2426" y="317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2" name="Oval 18"/>
            <p:cNvSpPr>
              <a:spLocks noChangeAspect="1" noChangeArrowheads="1"/>
            </p:cNvSpPr>
            <p:nvPr/>
          </p:nvSpPr>
          <p:spPr bwMode="auto">
            <a:xfrm>
              <a:off x="3406" y="2563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23" name="Oval 19"/>
            <p:cNvSpPr>
              <a:spLocks noChangeAspect="1" noChangeArrowheads="1"/>
            </p:cNvSpPr>
            <p:nvPr/>
          </p:nvSpPr>
          <p:spPr bwMode="auto">
            <a:xfrm>
              <a:off x="3634" y="216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4" name="Oval 20"/>
            <p:cNvSpPr>
              <a:spLocks noChangeAspect="1" noChangeArrowheads="1"/>
            </p:cNvSpPr>
            <p:nvPr/>
          </p:nvSpPr>
          <p:spPr bwMode="auto">
            <a:xfrm>
              <a:off x="3389" y="2337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25" name="Oval 21"/>
            <p:cNvSpPr>
              <a:spLocks noChangeAspect="1" noChangeArrowheads="1"/>
            </p:cNvSpPr>
            <p:nvPr/>
          </p:nvSpPr>
          <p:spPr bwMode="auto">
            <a:xfrm>
              <a:off x="3004" y="275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6" name="Oval 22"/>
            <p:cNvSpPr>
              <a:spLocks noChangeAspect="1" noChangeArrowheads="1"/>
            </p:cNvSpPr>
            <p:nvPr/>
          </p:nvSpPr>
          <p:spPr bwMode="auto">
            <a:xfrm>
              <a:off x="2265" y="3155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7" name="Oval 23"/>
            <p:cNvSpPr>
              <a:spLocks noChangeAspect="1" noChangeArrowheads="1"/>
            </p:cNvSpPr>
            <p:nvPr/>
          </p:nvSpPr>
          <p:spPr bwMode="auto">
            <a:xfrm>
              <a:off x="1991" y="3491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28" name="Oval 24"/>
            <p:cNvSpPr>
              <a:spLocks noChangeAspect="1" noChangeArrowheads="1"/>
            </p:cNvSpPr>
            <p:nvPr/>
          </p:nvSpPr>
          <p:spPr bwMode="auto">
            <a:xfrm>
              <a:off x="4000" y="1905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29" name="Oval 25"/>
            <p:cNvSpPr>
              <a:spLocks noChangeAspect="1" noChangeArrowheads="1"/>
            </p:cNvSpPr>
            <p:nvPr/>
          </p:nvSpPr>
          <p:spPr bwMode="auto">
            <a:xfrm>
              <a:off x="3756" y="196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0" name="Oval 26"/>
            <p:cNvSpPr>
              <a:spLocks noChangeAspect="1" noChangeArrowheads="1"/>
            </p:cNvSpPr>
            <p:nvPr/>
          </p:nvSpPr>
          <p:spPr bwMode="auto">
            <a:xfrm>
              <a:off x="2887" y="2773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1" name="Oval 27"/>
            <p:cNvSpPr>
              <a:spLocks noChangeAspect="1" noChangeArrowheads="1"/>
            </p:cNvSpPr>
            <p:nvPr/>
          </p:nvSpPr>
          <p:spPr bwMode="auto">
            <a:xfrm>
              <a:off x="2988" y="255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2" name="Oval 28"/>
            <p:cNvSpPr>
              <a:spLocks noChangeAspect="1" noChangeArrowheads="1"/>
            </p:cNvSpPr>
            <p:nvPr/>
          </p:nvSpPr>
          <p:spPr bwMode="auto">
            <a:xfrm>
              <a:off x="2668" y="3203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3" name="Oval 29"/>
            <p:cNvSpPr>
              <a:spLocks noChangeAspect="1" noChangeArrowheads="1"/>
            </p:cNvSpPr>
            <p:nvPr/>
          </p:nvSpPr>
          <p:spPr bwMode="auto">
            <a:xfrm>
              <a:off x="3173" y="2641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4" name="Oval 30"/>
            <p:cNvSpPr>
              <a:spLocks noChangeAspect="1" noChangeArrowheads="1"/>
            </p:cNvSpPr>
            <p:nvPr/>
          </p:nvSpPr>
          <p:spPr bwMode="auto">
            <a:xfrm>
              <a:off x="3050" y="302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35" name="Oval 31"/>
            <p:cNvSpPr>
              <a:spLocks noChangeAspect="1" noChangeArrowheads="1"/>
            </p:cNvSpPr>
            <p:nvPr/>
          </p:nvSpPr>
          <p:spPr bwMode="auto">
            <a:xfrm>
              <a:off x="2749" y="2825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6" name="Oval 32"/>
            <p:cNvSpPr>
              <a:spLocks noChangeAspect="1" noChangeArrowheads="1"/>
            </p:cNvSpPr>
            <p:nvPr/>
          </p:nvSpPr>
          <p:spPr bwMode="auto">
            <a:xfrm>
              <a:off x="3110" y="275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1" name="Oval 67"/>
            <p:cNvSpPr>
              <a:spLocks noChangeAspect="1" noChangeArrowheads="1"/>
            </p:cNvSpPr>
            <p:nvPr/>
          </p:nvSpPr>
          <p:spPr bwMode="auto">
            <a:xfrm>
              <a:off x="3050" y="2242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2" name="Oval 68"/>
            <p:cNvSpPr>
              <a:spLocks noChangeAspect="1" noChangeArrowheads="1"/>
            </p:cNvSpPr>
            <p:nvPr/>
          </p:nvSpPr>
          <p:spPr bwMode="auto">
            <a:xfrm>
              <a:off x="3106" y="2064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3" name="Oval 69"/>
            <p:cNvSpPr>
              <a:spLocks noChangeAspect="1" noChangeArrowheads="1"/>
            </p:cNvSpPr>
            <p:nvPr/>
          </p:nvSpPr>
          <p:spPr bwMode="auto">
            <a:xfrm>
              <a:off x="3329" y="217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4" name="Oval 70"/>
            <p:cNvSpPr>
              <a:spLocks noChangeAspect="1" noChangeArrowheads="1"/>
            </p:cNvSpPr>
            <p:nvPr/>
          </p:nvSpPr>
          <p:spPr bwMode="auto">
            <a:xfrm>
              <a:off x="3250" y="2091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5" name="Oval 71"/>
            <p:cNvSpPr>
              <a:spLocks noChangeAspect="1" noChangeArrowheads="1"/>
            </p:cNvSpPr>
            <p:nvPr/>
          </p:nvSpPr>
          <p:spPr bwMode="auto">
            <a:xfrm>
              <a:off x="3789" y="2322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6" name="Oval 72"/>
            <p:cNvSpPr>
              <a:spLocks noChangeAspect="1" noChangeArrowheads="1"/>
            </p:cNvSpPr>
            <p:nvPr/>
          </p:nvSpPr>
          <p:spPr bwMode="auto">
            <a:xfrm>
              <a:off x="3845" y="2144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7" name="Oval 73"/>
            <p:cNvSpPr>
              <a:spLocks noChangeAspect="1" noChangeArrowheads="1"/>
            </p:cNvSpPr>
            <p:nvPr/>
          </p:nvSpPr>
          <p:spPr bwMode="auto">
            <a:xfrm>
              <a:off x="4068" y="225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8" name="Oval 74"/>
            <p:cNvSpPr>
              <a:spLocks noChangeAspect="1" noChangeArrowheads="1"/>
            </p:cNvSpPr>
            <p:nvPr/>
          </p:nvSpPr>
          <p:spPr bwMode="auto">
            <a:xfrm>
              <a:off x="3989" y="2171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9" name="Oval 75"/>
            <p:cNvSpPr>
              <a:spLocks noChangeAspect="1" noChangeArrowheads="1"/>
            </p:cNvSpPr>
            <p:nvPr/>
          </p:nvSpPr>
          <p:spPr bwMode="auto">
            <a:xfrm>
              <a:off x="2141" y="323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0" name="Oval 76"/>
            <p:cNvSpPr>
              <a:spLocks noChangeAspect="1" noChangeArrowheads="1"/>
            </p:cNvSpPr>
            <p:nvPr/>
          </p:nvSpPr>
          <p:spPr bwMode="auto">
            <a:xfrm>
              <a:off x="2357" y="3285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1" name="Oval 77"/>
            <p:cNvSpPr>
              <a:spLocks noChangeAspect="1" noChangeArrowheads="1"/>
            </p:cNvSpPr>
            <p:nvPr/>
          </p:nvSpPr>
          <p:spPr bwMode="auto">
            <a:xfrm>
              <a:off x="2240" y="3302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2" name="Oval 78"/>
            <p:cNvSpPr>
              <a:spLocks noChangeAspect="1" noChangeArrowheads="1"/>
            </p:cNvSpPr>
            <p:nvPr/>
          </p:nvSpPr>
          <p:spPr bwMode="auto">
            <a:xfrm>
              <a:off x="2102" y="3354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3" name="Oval 79"/>
            <p:cNvSpPr>
              <a:spLocks noChangeAspect="1" noChangeArrowheads="1"/>
            </p:cNvSpPr>
            <p:nvPr/>
          </p:nvSpPr>
          <p:spPr bwMode="auto">
            <a:xfrm>
              <a:off x="2463" y="3285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6391" name="Group 87"/>
          <p:cNvGrpSpPr>
            <a:grpSpLocks/>
          </p:cNvGrpSpPr>
          <p:nvPr/>
        </p:nvGrpSpPr>
        <p:grpSpPr bwMode="auto">
          <a:xfrm>
            <a:off x="3689350" y="3302000"/>
            <a:ext cx="2643188" cy="1938338"/>
            <a:chOff x="2324" y="2080"/>
            <a:chExt cx="1665" cy="1221"/>
          </a:xfrm>
        </p:grpSpPr>
        <p:sp>
          <p:nvSpPr>
            <p:cNvPr id="226385" name="Oval 81"/>
            <p:cNvSpPr>
              <a:spLocks noChangeAspect="1" noChangeArrowheads="1"/>
            </p:cNvSpPr>
            <p:nvPr/>
          </p:nvSpPr>
          <p:spPr bwMode="auto">
            <a:xfrm>
              <a:off x="2324" y="3268"/>
              <a:ext cx="33" cy="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87" name="Oval 83"/>
            <p:cNvSpPr>
              <a:spLocks noChangeAspect="1" noChangeArrowheads="1"/>
            </p:cNvSpPr>
            <p:nvPr/>
          </p:nvSpPr>
          <p:spPr bwMode="auto">
            <a:xfrm>
              <a:off x="2971" y="2740"/>
              <a:ext cx="33" cy="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88" name="Oval 84"/>
            <p:cNvSpPr>
              <a:spLocks noChangeAspect="1" noChangeArrowheads="1"/>
            </p:cNvSpPr>
            <p:nvPr/>
          </p:nvSpPr>
          <p:spPr bwMode="auto">
            <a:xfrm>
              <a:off x="3266" y="2258"/>
              <a:ext cx="33" cy="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89" name="Oval 85"/>
            <p:cNvSpPr>
              <a:spLocks noChangeAspect="1" noChangeArrowheads="1"/>
            </p:cNvSpPr>
            <p:nvPr/>
          </p:nvSpPr>
          <p:spPr bwMode="auto">
            <a:xfrm>
              <a:off x="3956" y="2080"/>
              <a:ext cx="33" cy="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9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2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MAUP and Correlation</a:t>
            </a:r>
          </a:p>
        </p:txBody>
      </p:sp>
      <p:sp>
        <p:nvSpPr>
          <p:cNvPr id="228403" name="Rectangle 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700" b="1"/>
              <a:t>“A million or so correlation coefficients” </a:t>
            </a:r>
          </a:p>
          <a:p>
            <a:pPr lvl="1">
              <a:buFont typeface="Wingdings" pitchFamily="2" charset="2"/>
              <a:buNone/>
            </a:pPr>
            <a:endParaRPr lang="en-US" sz="3300" b="1"/>
          </a:p>
          <a:p>
            <a:pPr lvl="1">
              <a:buFont typeface="Wingdings" pitchFamily="2" charset="2"/>
              <a:buNone/>
            </a:pPr>
            <a:r>
              <a:rPr lang="en-US"/>
              <a:t>						Stan Openshaw</a:t>
            </a:r>
          </a:p>
        </p:txBody>
      </p:sp>
    </p:spTree>
    <p:extLst>
      <p:ext uri="{BB962C8B-B14F-4D97-AF65-F5344CB8AC3E}">
        <p14:creationId xmlns:p14="http://schemas.microsoft.com/office/powerpoint/2010/main" val="26239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MAUP</a:t>
            </a: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Patterns are specific to zoning system</a:t>
            </a:r>
          </a:p>
          <a:p>
            <a:r>
              <a:rPr lang="en-US"/>
              <a:t>If zoning system changes, results cannot be generalized</a:t>
            </a:r>
          </a:p>
        </p:txBody>
      </p:sp>
    </p:spTree>
    <p:extLst>
      <p:ext uri="{BB962C8B-B14F-4D97-AF65-F5344CB8AC3E}">
        <p14:creationId xmlns:p14="http://schemas.microsoft.com/office/powerpoint/2010/main" val="29675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Maps </a:t>
            </a:r>
            <a:r>
              <a:rPr lang="en-US" smtClean="0"/>
              <a:t>as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Aspatial Data: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Salary of professional baseball players</a:t>
            </a:r>
          </a:p>
          <a:p>
            <a:pPr eaLnBrk="1" hangingPunct="1"/>
            <a:r>
              <a:rPr lang="en-US" smtClean="0"/>
              <a:t>Concrete’s strength tests</a:t>
            </a:r>
          </a:p>
          <a:p>
            <a:pPr eaLnBrk="1" hangingPunct="1"/>
            <a:r>
              <a:rPr lang="en-US" smtClean="0"/>
              <a:t>Development of new drugs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Spatial Data: Examples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Location of bank branches</a:t>
            </a:r>
          </a:p>
          <a:p>
            <a:pPr eaLnBrk="1" hangingPunct="1"/>
            <a:r>
              <a:rPr lang="en-US" smtClean="0"/>
              <a:t>Groundwater pressure measurements</a:t>
            </a:r>
          </a:p>
          <a:p>
            <a:pPr eaLnBrk="1" hangingPunct="1"/>
            <a:r>
              <a:rPr lang="en-US" smtClean="0"/>
              <a:t>Population density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Spatial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Opportunities for inquiry and discovery</a:t>
            </a:r>
          </a:p>
          <a:p>
            <a:pPr lvl="1" eaLnBrk="1" hangingPunct="1"/>
            <a:r>
              <a:rPr lang="en-US" dirty="0" smtClean="0"/>
              <a:t>Location is an attribute</a:t>
            </a:r>
          </a:p>
          <a:p>
            <a:pPr lvl="1" eaLnBrk="1" hangingPunct="1"/>
            <a:r>
              <a:rPr lang="en-US" dirty="0" smtClean="0"/>
              <a:t>Relations in two dimensions</a:t>
            </a:r>
          </a:p>
          <a:p>
            <a:pPr lvl="1" eaLnBrk="1" hangingPunct="1"/>
            <a:r>
              <a:rPr lang="en-US" dirty="0" smtClean="0"/>
              <a:t>Types of spatial relations?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Spatial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Essential from a statistical viewpoint</a:t>
            </a:r>
          </a:p>
          <a:p>
            <a:pPr lvl="1" eaLnBrk="1" hangingPunct="1"/>
            <a:r>
              <a:rPr lang="en-US" dirty="0" smtClean="0"/>
              <a:t>Need for </a:t>
            </a:r>
            <a:r>
              <a:rPr lang="en-US" b="1" dirty="0" smtClean="0"/>
              <a:t>robust</a:t>
            </a:r>
            <a:r>
              <a:rPr lang="en-US" dirty="0" smtClean="0"/>
              <a:t>, </a:t>
            </a:r>
            <a:r>
              <a:rPr lang="en-US" b="1" dirty="0" smtClean="0"/>
              <a:t>sufficient</a:t>
            </a:r>
            <a:r>
              <a:rPr lang="en-US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42879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Spatial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721225"/>
          </a:xfrm>
        </p:spPr>
        <p:txBody>
          <a:bodyPr/>
          <a:lstStyle/>
          <a:p>
            <a:pPr eaLnBrk="1" hangingPunct="1"/>
            <a:r>
              <a:rPr lang="en-US" smtClean="0"/>
              <a:t>What is a robust method?</a:t>
            </a:r>
          </a:p>
        </p:txBody>
      </p:sp>
      <p:grpSp>
        <p:nvGrpSpPr>
          <p:cNvPr id="14340" name="Group 4"/>
          <p:cNvGrpSpPr>
            <a:grpSpLocks noChangeAspect="1"/>
          </p:cNvGrpSpPr>
          <p:nvPr/>
        </p:nvGrpSpPr>
        <p:grpSpPr bwMode="auto">
          <a:xfrm>
            <a:off x="1633538" y="2743200"/>
            <a:ext cx="6208712" cy="3597275"/>
            <a:chOff x="1083" y="1145"/>
            <a:chExt cx="3553" cy="2568"/>
          </a:xfrm>
        </p:grpSpPr>
        <p:sp>
          <p:nvSpPr>
            <p:cNvPr id="14350" name="Line 5"/>
            <p:cNvSpPr>
              <a:spLocks noChangeAspect="1" noChangeShapeType="1"/>
            </p:cNvSpPr>
            <p:nvPr/>
          </p:nvSpPr>
          <p:spPr bwMode="auto">
            <a:xfrm flipV="1">
              <a:off x="1090" y="1145"/>
              <a:ext cx="0" cy="2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6"/>
            <p:cNvSpPr>
              <a:spLocks noChangeAspect="1" noChangeShapeType="1"/>
            </p:cNvSpPr>
            <p:nvPr/>
          </p:nvSpPr>
          <p:spPr bwMode="auto">
            <a:xfrm>
              <a:off x="1083" y="3706"/>
              <a:ext cx="35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3146425" y="4868863"/>
            <a:ext cx="261938" cy="1460500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2886075" y="5235575"/>
            <a:ext cx="260350" cy="1093788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3408363" y="4140200"/>
            <a:ext cx="261937" cy="2189163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3670300" y="3044825"/>
            <a:ext cx="261938" cy="3284538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2624138" y="5665788"/>
            <a:ext cx="261937" cy="663575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 flipH="1">
            <a:off x="3932238" y="4868863"/>
            <a:ext cx="261937" cy="1460500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 flipH="1">
            <a:off x="4194175" y="5235575"/>
            <a:ext cx="261938" cy="1093788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 flipH="1">
            <a:off x="4456113" y="5665788"/>
            <a:ext cx="261937" cy="663575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 flipH="1">
            <a:off x="6418263" y="5924550"/>
            <a:ext cx="261937" cy="404813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Spatial Data</a:t>
            </a:r>
          </a:p>
        </p:txBody>
      </p:sp>
      <p:grpSp>
        <p:nvGrpSpPr>
          <p:cNvPr id="16387" name="Group 5"/>
          <p:cNvGrpSpPr>
            <a:grpSpLocks noChangeAspect="1"/>
          </p:cNvGrpSpPr>
          <p:nvPr/>
        </p:nvGrpSpPr>
        <p:grpSpPr bwMode="auto">
          <a:xfrm>
            <a:off x="2974975" y="2617788"/>
            <a:ext cx="3824288" cy="3552825"/>
            <a:chOff x="1083" y="1145"/>
            <a:chExt cx="3553" cy="2568"/>
          </a:xfrm>
        </p:grpSpPr>
        <p:sp>
          <p:nvSpPr>
            <p:cNvPr id="16395" name="Line 6"/>
            <p:cNvSpPr>
              <a:spLocks noChangeAspect="1" noChangeShapeType="1"/>
            </p:cNvSpPr>
            <p:nvPr/>
          </p:nvSpPr>
          <p:spPr bwMode="auto">
            <a:xfrm flipV="1">
              <a:off x="1090" y="1145"/>
              <a:ext cx="0" cy="2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7"/>
            <p:cNvSpPr>
              <a:spLocks noChangeAspect="1" noChangeShapeType="1"/>
            </p:cNvSpPr>
            <p:nvPr/>
          </p:nvSpPr>
          <p:spPr bwMode="auto">
            <a:xfrm>
              <a:off x="1083" y="3706"/>
              <a:ext cx="35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8" name="Group 24"/>
          <p:cNvGrpSpPr>
            <a:grpSpLocks/>
          </p:cNvGrpSpPr>
          <p:nvPr/>
        </p:nvGrpSpPr>
        <p:grpSpPr bwMode="auto">
          <a:xfrm flipH="1">
            <a:off x="3952875" y="2916238"/>
            <a:ext cx="1293813" cy="3243262"/>
            <a:chOff x="2490" y="1837"/>
            <a:chExt cx="815" cy="2043"/>
          </a:xfrm>
        </p:grpSpPr>
        <p:sp>
          <p:nvSpPr>
            <p:cNvPr id="16390" name="Rectangle 15"/>
            <p:cNvSpPr>
              <a:spLocks noChangeArrowheads="1"/>
            </p:cNvSpPr>
            <p:nvPr/>
          </p:nvSpPr>
          <p:spPr bwMode="auto">
            <a:xfrm>
              <a:off x="2816" y="2971"/>
              <a:ext cx="163" cy="909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Rectangle 18"/>
            <p:cNvSpPr>
              <a:spLocks noChangeArrowheads="1"/>
            </p:cNvSpPr>
            <p:nvPr/>
          </p:nvSpPr>
          <p:spPr bwMode="auto">
            <a:xfrm>
              <a:off x="2653" y="3200"/>
              <a:ext cx="163" cy="68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19"/>
            <p:cNvSpPr>
              <a:spLocks noChangeArrowheads="1"/>
            </p:cNvSpPr>
            <p:nvPr/>
          </p:nvSpPr>
          <p:spPr bwMode="auto">
            <a:xfrm>
              <a:off x="2979" y="2518"/>
              <a:ext cx="163" cy="1362"/>
            </a:xfrm>
            <a:prstGeom prst="rect">
              <a:avLst/>
            </a:prstGeom>
            <a:solidFill>
              <a:srgbClr val="66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Rectangle 20"/>
            <p:cNvSpPr>
              <a:spLocks noChangeArrowheads="1"/>
            </p:cNvSpPr>
            <p:nvPr/>
          </p:nvSpPr>
          <p:spPr bwMode="auto">
            <a:xfrm>
              <a:off x="3142" y="1837"/>
              <a:ext cx="163" cy="2043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21"/>
            <p:cNvSpPr>
              <a:spLocks noChangeArrowheads="1"/>
            </p:cNvSpPr>
            <p:nvPr/>
          </p:nvSpPr>
          <p:spPr bwMode="auto">
            <a:xfrm>
              <a:off x="2490" y="3200"/>
              <a:ext cx="163" cy="6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9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Sufficiency criterion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Spatial Data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757363" y="2720975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230438" y="2720975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2703513" y="2720975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3176588" y="2720975"/>
            <a:ext cx="473075" cy="473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3649663" y="272097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1757363" y="3194050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2230438" y="3194050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2703513" y="3194050"/>
            <a:ext cx="473075" cy="473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3176588" y="3194050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3649663" y="3194050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29"/>
          <p:cNvSpPr>
            <a:spLocks noChangeArrowheads="1"/>
          </p:cNvSpPr>
          <p:nvPr/>
        </p:nvSpPr>
        <p:spPr bwMode="auto">
          <a:xfrm>
            <a:off x="1757363" y="3667125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30"/>
          <p:cNvSpPr>
            <a:spLocks noChangeArrowheads="1"/>
          </p:cNvSpPr>
          <p:nvPr/>
        </p:nvSpPr>
        <p:spPr bwMode="auto">
          <a:xfrm>
            <a:off x="2230438" y="3667125"/>
            <a:ext cx="473075" cy="4730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31"/>
          <p:cNvSpPr>
            <a:spLocks noChangeArrowheads="1"/>
          </p:cNvSpPr>
          <p:nvPr/>
        </p:nvSpPr>
        <p:spPr bwMode="auto">
          <a:xfrm>
            <a:off x="2703513" y="366712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Rectangle 32"/>
          <p:cNvSpPr>
            <a:spLocks noChangeArrowheads="1"/>
          </p:cNvSpPr>
          <p:nvPr/>
        </p:nvSpPr>
        <p:spPr bwMode="auto">
          <a:xfrm>
            <a:off x="3176588" y="366712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Rectangle 33"/>
          <p:cNvSpPr>
            <a:spLocks noChangeArrowheads="1"/>
          </p:cNvSpPr>
          <p:nvPr/>
        </p:nvSpPr>
        <p:spPr bwMode="auto">
          <a:xfrm>
            <a:off x="3649663" y="366712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Rectangle 34"/>
          <p:cNvSpPr>
            <a:spLocks noChangeArrowheads="1"/>
          </p:cNvSpPr>
          <p:nvPr/>
        </p:nvSpPr>
        <p:spPr bwMode="auto">
          <a:xfrm>
            <a:off x="1757363" y="4140200"/>
            <a:ext cx="473075" cy="473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Rectangle 35"/>
          <p:cNvSpPr>
            <a:spLocks noChangeArrowheads="1"/>
          </p:cNvSpPr>
          <p:nvPr/>
        </p:nvSpPr>
        <p:spPr bwMode="auto">
          <a:xfrm>
            <a:off x="2230438" y="4140200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36"/>
          <p:cNvSpPr>
            <a:spLocks noChangeArrowheads="1"/>
          </p:cNvSpPr>
          <p:nvPr/>
        </p:nvSpPr>
        <p:spPr bwMode="auto">
          <a:xfrm>
            <a:off x="2703513" y="4140200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37"/>
          <p:cNvSpPr>
            <a:spLocks noChangeArrowheads="1"/>
          </p:cNvSpPr>
          <p:nvPr/>
        </p:nvSpPr>
        <p:spPr bwMode="auto">
          <a:xfrm>
            <a:off x="3176588" y="4140200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38"/>
          <p:cNvSpPr>
            <a:spLocks noChangeArrowheads="1"/>
          </p:cNvSpPr>
          <p:nvPr/>
        </p:nvSpPr>
        <p:spPr bwMode="auto">
          <a:xfrm>
            <a:off x="3649663" y="4140200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39"/>
          <p:cNvSpPr>
            <a:spLocks noChangeArrowheads="1"/>
          </p:cNvSpPr>
          <p:nvPr/>
        </p:nvSpPr>
        <p:spPr bwMode="auto">
          <a:xfrm>
            <a:off x="1757363" y="461327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40"/>
          <p:cNvSpPr>
            <a:spLocks noChangeArrowheads="1"/>
          </p:cNvSpPr>
          <p:nvPr/>
        </p:nvSpPr>
        <p:spPr bwMode="auto">
          <a:xfrm>
            <a:off x="2230438" y="461327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41"/>
          <p:cNvSpPr>
            <a:spLocks noChangeArrowheads="1"/>
          </p:cNvSpPr>
          <p:nvPr/>
        </p:nvSpPr>
        <p:spPr bwMode="auto">
          <a:xfrm>
            <a:off x="2703513" y="461327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42"/>
          <p:cNvSpPr>
            <a:spLocks noChangeArrowheads="1"/>
          </p:cNvSpPr>
          <p:nvPr/>
        </p:nvSpPr>
        <p:spPr bwMode="auto">
          <a:xfrm>
            <a:off x="3176588" y="461327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Rectangle 43"/>
          <p:cNvSpPr>
            <a:spLocks noChangeArrowheads="1"/>
          </p:cNvSpPr>
          <p:nvPr/>
        </p:nvSpPr>
        <p:spPr bwMode="auto">
          <a:xfrm>
            <a:off x="3649663" y="461327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Rectangle 44"/>
          <p:cNvSpPr>
            <a:spLocks noChangeArrowheads="1"/>
          </p:cNvSpPr>
          <p:nvPr/>
        </p:nvSpPr>
        <p:spPr bwMode="auto">
          <a:xfrm>
            <a:off x="5407025" y="2720975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Rectangle 45"/>
          <p:cNvSpPr>
            <a:spLocks noChangeArrowheads="1"/>
          </p:cNvSpPr>
          <p:nvPr/>
        </p:nvSpPr>
        <p:spPr bwMode="auto">
          <a:xfrm>
            <a:off x="5880100" y="2720975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Rectangle 46"/>
          <p:cNvSpPr>
            <a:spLocks noChangeArrowheads="1"/>
          </p:cNvSpPr>
          <p:nvPr/>
        </p:nvSpPr>
        <p:spPr bwMode="auto">
          <a:xfrm>
            <a:off x="6353175" y="2720975"/>
            <a:ext cx="473075" cy="4730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Rectangle 47"/>
          <p:cNvSpPr>
            <a:spLocks noChangeArrowheads="1"/>
          </p:cNvSpPr>
          <p:nvPr/>
        </p:nvSpPr>
        <p:spPr bwMode="auto">
          <a:xfrm>
            <a:off x="6826250" y="272097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Rectangle 48"/>
          <p:cNvSpPr>
            <a:spLocks noChangeArrowheads="1"/>
          </p:cNvSpPr>
          <p:nvPr/>
        </p:nvSpPr>
        <p:spPr bwMode="auto">
          <a:xfrm>
            <a:off x="7299325" y="2720975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Rectangle 49"/>
          <p:cNvSpPr>
            <a:spLocks noChangeArrowheads="1"/>
          </p:cNvSpPr>
          <p:nvPr/>
        </p:nvSpPr>
        <p:spPr bwMode="auto">
          <a:xfrm>
            <a:off x="5407025" y="3194050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Rectangle 50"/>
          <p:cNvSpPr>
            <a:spLocks noChangeArrowheads="1"/>
          </p:cNvSpPr>
          <p:nvPr/>
        </p:nvSpPr>
        <p:spPr bwMode="auto">
          <a:xfrm>
            <a:off x="5880100" y="3194050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Rectangle 51"/>
          <p:cNvSpPr>
            <a:spLocks noChangeArrowheads="1"/>
          </p:cNvSpPr>
          <p:nvPr/>
        </p:nvSpPr>
        <p:spPr bwMode="auto">
          <a:xfrm>
            <a:off x="6353175" y="3194050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Rectangle 52"/>
          <p:cNvSpPr>
            <a:spLocks noChangeArrowheads="1"/>
          </p:cNvSpPr>
          <p:nvPr/>
        </p:nvSpPr>
        <p:spPr bwMode="auto">
          <a:xfrm>
            <a:off x="6826250" y="3194050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Rectangle 53"/>
          <p:cNvSpPr>
            <a:spLocks noChangeArrowheads="1"/>
          </p:cNvSpPr>
          <p:nvPr/>
        </p:nvSpPr>
        <p:spPr bwMode="auto">
          <a:xfrm>
            <a:off x="7299325" y="3194050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Rectangle 54"/>
          <p:cNvSpPr>
            <a:spLocks noChangeArrowheads="1"/>
          </p:cNvSpPr>
          <p:nvPr/>
        </p:nvSpPr>
        <p:spPr bwMode="auto">
          <a:xfrm>
            <a:off x="5407025" y="366712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Rectangle 55"/>
          <p:cNvSpPr>
            <a:spLocks noChangeArrowheads="1"/>
          </p:cNvSpPr>
          <p:nvPr/>
        </p:nvSpPr>
        <p:spPr bwMode="auto">
          <a:xfrm>
            <a:off x="5880100" y="3667125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Rectangle 56"/>
          <p:cNvSpPr>
            <a:spLocks noChangeArrowheads="1"/>
          </p:cNvSpPr>
          <p:nvPr/>
        </p:nvSpPr>
        <p:spPr bwMode="auto">
          <a:xfrm>
            <a:off x="6353175" y="366712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Rectangle 57"/>
          <p:cNvSpPr>
            <a:spLocks noChangeArrowheads="1"/>
          </p:cNvSpPr>
          <p:nvPr/>
        </p:nvSpPr>
        <p:spPr bwMode="auto">
          <a:xfrm>
            <a:off x="6826250" y="3667125"/>
            <a:ext cx="473075" cy="4730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0" name="Rectangle 58"/>
          <p:cNvSpPr>
            <a:spLocks noChangeArrowheads="1"/>
          </p:cNvSpPr>
          <p:nvPr/>
        </p:nvSpPr>
        <p:spPr bwMode="auto">
          <a:xfrm>
            <a:off x="7299325" y="3667125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Rectangle 59"/>
          <p:cNvSpPr>
            <a:spLocks noChangeArrowheads="1"/>
          </p:cNvSpPr>
          <p:nvPr/>
        </p:nvSpPr>
        <p:spPr bwMode="auto">
          <a:xfrm>
            <a:off x="5407025" y="4140200"/>
            <a:ext cx="473075" cy="4730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2" name="Rectangle 60"/>
          <p:cNvSpPr>
            <a:spLocks noChangeArrowheads="1"/>
          </p:cNvSpPr>
          <p:nvPr/>
        </p:nvSpPr>
        <p:spPr bwMode="auto">
          <a:xfrm>
            <a:off x="5880100" y="4140200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3" name="Rectangle 61"/>
          <p:cNvSpPr>
            <a:spLocks noChangeArrowheads="1"/>
          </p:cNvSpPr>
          <p:nvPr/>
        </p:nvSpPr>
        <p:spPr bwMode="auto">
          <a:xfrm>
            <a:off x="6353175" y="4140200"/>
            <a:ext cx="473075" cy="4730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4" name="Rectangle 62"/>
          <p:cNvSpPr>
            <a:spLocks noChangeArrowheads="1"/>
          </p:cNvSpPr>
          <p:nvPr/>
        </p:nvSpPr>
        <p:spPr bwMode="auto">
          <a:xfrm>
            <a:off x="6826250" y="4140200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5" name="Rectangle 63"/>
          <p:cNvSpPr>
            <a:spLocks noChangeArrowheads="1"/>
          </p:cNvSpPr>
          <p:nvPr/>
        </p:nvSpPr>
        <p:spPr bwMode="auto">
          <a:xfrm>
            <a:off x="7299325" y="4140200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Rectangle 64"/>
          <p:cNvSpPr>
            <a:spLocks noChangeArrowheads="1"/>
          </p:cNvSpPr>
          <p:nvPr/>
        </p:nvSpPr>
        <p:spPr bwMode="auto">
          <a:xfrm>
            <a:off x="5407025" y="4613275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7" name="Rectangle 65"/>
          <p:cNvSpPr>
            <a:spLocks noChangeArrowheads="1"/>
          </p:cNvSpPr>
          <p:nvPr/>
        </p:nvSpPr>
        <p:spPr bwMode="auto">
          <a:xfrm>
            <a:off x="5880100" y="4613275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8" name="Rectangle 66"/>
          <p:cNvSpPr>
            <a:spLocks noChangeArrowheads="1"/>
          </p:cNvSpPr>
          <p:nvPr/>
        </p:nvSpPr>
        <p:spPr bwMode="auto">
          <a:xfrm>
            <a:off x="6353175" y="4613275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Rectangle 67"/>
          <p:cNvSpPr>
            <a:spLocks noChangeArrowheads="1"/>
          </p:cNvSpPr>
          <p:nvPr/>
        </p:nvSpPr>
        <p:spPr bwMode="auto">
          <a:xfrm>
            <a:off x="6826250" y="4613275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Rectangle 68"/>
          <p:cNvSpPr>
            <a:spLocks noChangeArrowheads="1"/>
          </p:cNvSpPr>
          <p:nvPr/>
        </p:nvSpPr>
        <p:spPr bwMode="auto">
          <a:xfrm>
            <a:off x="7299325" y="461327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1" name="Rectangle 6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Sufficiency criterion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clipse">
  <a:themeElements>
    <a:clrScheme name="1_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1_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1825</TotalTime>
  <Words>318</Words>
  <Application>Microsoft Office PowerPoint</Application>
  <PresentationFormat>On-screen Show (4:3)</PresentationFormat>
  <Paragraphs>125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Times New Roman</vt:lpstr>
      <vt:lpstr>Verdana</vt:lpstr>
      <vt:lpstr>Wingdings</vt:lpstr>
      <vt:lpstr>1_Eclipse</vt:lpstr>
      <vt:lpstr>Equation</vt:lpstr>
      <vt:lpstr>School of Geography and Geology McMaster University</vt:lpstr>
      <vt:lpstr>Spatial vs. Aspatial Data</vt:lpstr>
      <vt:lpstr>Aspatial Data: Examples</vt:lpstr>
      <vt:lpstr>Spatial Data: Examples</vt:lpstr>
      <vt:lpstr>Analysis of Spatial Data</vt:lpstr>
      <vt:lpstr>Analysis of Spatial Data</vt:lpstr>
      <vt:lpstr>Analysis of Spatial Data</vt:lpstr>
      <vt:lpstr>Analysis of Spatial Data</vt:lpstr>
      <vt:lpstr>Analysis of Spatial Data</vt:lpstr>
      <vt:lpstr>Spatial Data Analysis</vt:lpstr>
      <vt:lpstr>How to Lie with Maps</vt:lpstr>
      <vt:lpstr>How to Lie with Maps</vt:lpstr>
      <vt:lpstr>How to Lie with Maps</vt:lpstr>
      <vt:lpstr>How to Lie with Maps</vt:lpstr>
      <vt:lpstr>Modifiable Areal Unit Problem (MAUP)</vt:lpstr>
      <vt:lpstr>Modifiable Areal Unit Problem (MAUP)</vt:lpstr>
      <vt:lpstr>Modifiable Areal Unit Problem (MAUP)</vt:lpstr>
      <vt:lpstr>Modifiable Areal Unit Problem (MAUP)</vt:lpstr>
      <vt:lpstr>Modifiable Areal Unit Problem (MAUP)</vt:lpstr>
      <vt:lpstr>MAUP and Correlation</vt:lpstr>
      <vt:lpstr>MAUP and Correlation</vt:lpstr>
      <vt:lpstr>MAUP</vt:lpstr>
      <vt:lpstr>Next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</dc:creator>
  <cp:lastModifiedBy>Antonio</cp:lastModifiedBy>
  <cp:revision>162</cp:revision>
  <dcterms:created xsi:type="dcterms:W3CDTF">1601-01-01T00:00:00Z</dcterms:created>
  <dcterms:modified xsi:type="dcterms:W3CDTF">2017-01-09T19:28:44Z</dcterms:modified>
</cp:coreProperties>
</file>