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sldIdLst>
    <p:sldId id="261" r:id="rId2"/>
    <p:sldId id="264" r:id="rId3"/>
    <p:sldId id="263" r:id="rId4"/>
    <p:sldId id="272" r:id="rId5"/>
    <p:sldId id="305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02" r:id="rId15"/>
    <p:sldId id="303" r:id="rId16"/>
    <p:sldId id="304" r:id="rId17"/>
    <p:sldId id="295" r:id="rId18"/>
    <p:sldId id="297" r:id="rId19"/>
    <p:sldId id="296" r:id="rId20"/>
    <p:sldId id="308" r:id="rId21"/>
    <p:sldId id="306" r:id="rId22"/>
    <p:sldId id="307" r:id="rId23"/>
    <p:sldId id="273" r:id="rId24"/>
    <p:sldId id="274" r:id="rId25"/>
    <p:sldId id="276" r:id="rId26"/>
    <p:sldId id="275" r:id="rId27"/>
    <p:sldId id="277" r:id="rId28"/>
    <p:sldId id="265" r:id="rId29"/>
    <p:sldId id="266" r:id="rId30"/>
    <p:sldId id="269" r:id="rId31"/>
    <p:sldId id="281" r:id="rId32"/>
    <p:sldId id="280" r:id="rId33"/>
    <p:sldId id="270" r:id="rId34"/>
    <p:sldId id="282" r:id="rId35"/>
    <p:sldId id="283" r:id="rId36"/>
    <p:sldId id="284" r:id="rId37"/>
    <p:sldId id="268" r:id="rId38"/>
    <p:sldId id="267" r:id="rId39"/>
    <p:sldId id="279" r:id="rId40"/>
    <p:sldId id="285" r:id="rId41"/>
    <p:sldId id="286" r:id="rId42"/>
    <p:sldId id="287" r:id="rId43"/>
    <p:sldId id="288" r:id="rId44"/>
    <p:sldId id="289" r:id="rId45"/>
    <p:sldId id="309" r:id="rId46"/>
    <p:sldId id="290" r:id="rId47"/>
    <p:sldId id="293" r:id="rId48"/>
    <p:sldId id="294" r:id="rId49"/>
    <p:sldId id="291" r:id="rId50"/>
    <p:sldId id="310" r:id="rId51"/>
    <p:sldId id="312" r:id="rId52"/>
    <p:sldId id="313" r:id="rId53"/>
    <p:sldId id="316" r:id="rId54"/>
    <p:sldId id="314" r:id="rId55"/>
    <p:sldId id="315" r:id="rId56"/>
    <p:sldId id="317" r:id="rId57"/>
    <p:sldId id="318" r:id="rId58"/>
    <p:sldId id="319" r:id="rId59"/>
    <p:sldId id="330" r:id="rId60"/>
    <p:sldId id="311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6600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58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1500" y="-108"/>
      </p:cViewPr>
      <p:guideLst>
        <p:guide orient="horz" pos="20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7-01-18T20:06:46.312"/>
    </inkml:context>
    <inkml:brush xml:id="br0">
      <inkml:brushProperty name="width" value="0.09701" units="cm"/>
      <inkml:brushProperty name="height" value="0.09701" units="cm"/>
      <inkml:brushProperty name="color" value="#008080"/>
      <inkml:brushProperty name="fitToCurve" value="1"/>
    </inkml:brush>
  </inkml:definitions>
  <inkml:trace contextRef="#ctx0" brushRef="#br0">0 7 56,'-3'3'31,"11"-3"-1,-13-5 2,2 0-25,11 5-3,1 0-1,-4 2-1,4 1 0,5-3-2,0 8-4,-5-3-14,-4-2-13,10 10 2,-15-8-2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9626D010-437F-423F-9F56-26F4EB97A3ED}" type="datetimeFigureOut">
              <a:rPr lang="en-US"/>
              <a:pPr>
                <a:defRPr/>
              </a:pPr>
              <a:t>9/25/2013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ABD672E-B0BC-4007-9D29-B88461E57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5C8C6C2-873D-417C-9C8F-C33AA37CDAA0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A69511D-2790-475F-BA6F-3E0A0B953E11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8745ADE-0252-496C-A730-6F4B3D8235A1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E9B7175-9650-4D3A-87EA-B7DF6DED6FDB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03FF920-B42B-4AF3-B86A-FA0D6C2F7BF1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7CCF2E6-A6B6-4DDB-814C-B3120833286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7050806-2CE5-4D0E-ABC5-B722DF3BFFE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76C5B4F4-4FFE-49F7-A32A-0ADCA487482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40611D0-C3BD-40D8-9A1E-626B3EB53C8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D1EB0C0-E89A-451B-BB7E-49FF7BE53001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1968B0E-84D7-4054-AE66-65D70D054BD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8255B918-6F29-4DB9-AD81-8091EFBF8BEC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064F5C1-A9E5-409C-87DC-32FC6547921B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6B391044-0A75-4CC9-91E1-5932EC9B242E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AD75161-34EE-4A06-BDBE-4643D944A5B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81274D2-9BE3-4B5D-BB08-C4831341713C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6661F4-9F85-42C5-91CF-7A667153FD2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49C7FA3D-CB18-4B84-AABD-79454B2B3666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A6D780A-F729-4449-B92A-C6F97176713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F1EB16-4421-468F-8E72-44766C0576E2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D601BD-7B3C-418D-B4FD-F042689713A8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141F04F-6F3E-4A66-B4DB-9582D0B9B9A8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06C03ED-7428-4568-9261-6446C9984C4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315DA91-D7A7-491A-A8D6-976055D8AAC1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FB35C3F-995E-422D-AC76-A23AC037DE0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2EEBB08-06E2-43B2-8476-81B6A9BB441F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F32CCA5-F1EB-46DC-B150-18E5CBBA649A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5BE191-5014-4B8A-BCA1-AA9C85878CB9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39B604B-55F9-4D8F-BAFF-624FABE8A505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F63797-545F-4BDB-9205-6E2F16BF9D3E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96A19B1-0597-408E-901F-01E01093C5A8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99A3494-EC1D-49B3-B691-A59C794707CF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90B57CC-F329-42B4-B580-15E764DEA8E0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1626EF1-5D44-493F-8F15-E82AB332869F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1D7836-CEA0-4EAE-980D-9280E8598612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7EE5437-410D-4415-8918-76F0FFF587D6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E525BB7-32D6-44AC-ADCB-9414DEF9CDBB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3AF42A3-3F78-40DD-8896-4099F1531F96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3769ED8-6A9F-40E8-8D72-BB68B51B4E45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EBBEE9FE-84DA-4768-90D9-92A30A51BDAA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75CA740-8677-4E69-A683-DCFB1EEDF577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5CEFCCD2-2C7C-46F0-8236-A0D985BAFB5C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332295C0-9316-491A-9D8E-F6406D5FF8DE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D57C69A-85BA-450B-ABB3-9B7A2DE099EC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CB3B1F1-2A35-4A55-AAAB-33993762376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E642B60-2FB1-4093-B7B0-72D3CE53CFBF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CB0AAF9-E27F-4261-899B-D5A3ABCD9BC1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62948214-000D-43BF-89C7-5099901A4EEB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9A6F973-A8E0-4D60-9D57-97D58AF108B1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C120406A-F552-4999-83BE-F9089A18283C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47B61F3-7E2C-4534-B91B-60359C8AF9A3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AB37A69D-2234-4FAC-93C9-74D3B6F105EC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1A819902-A4A0-48F3-98EA-A307CF59E54D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B7981919-B8DC-479F-87D9-48AF018727F3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D19E9CE6-4BF7-4F23-83EE-2E1649E9D380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4BD09E1-36A4-4140-9734-7EE5F4EA30FD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FEF99CAE-4396-430B-8FF9-89E1E9C6E5DE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9574A3C2-4226-49B9-8376-4A75D560F70A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26F4B878-1688-42CD-BD8C-709FE5B656B4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fld id="{00CA2CE0-171E-4BC7-9CC6-A0FA2EED4C7F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</p:grpSp>
      <p:sp>
        <p:nvSpPr>
          <p:cNvPr id="1402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ED85C-DD2A-4261-9515-D60691897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2154D-7F10-41AF-A37F-249D5679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8298C-ABC2-4063-9090-F942E8D24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322C-BCA6-4FF7-ACC5-C0221EFDC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076EC-3D95-4ED0-A3B2-C0A33B792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8A7DA-57D3-4167-AA28-949968F01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386EA-1364-4707-BAAD-D41DB4A2F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C27D-D1F6-4894-B6E2-03A66578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E73B4-C20C-481F-98E5-CC513DAB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C678-74D2-431C-A155-689AF16B3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1E40F-CD79-46DE-B26A-193EA80C2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F4BC2E8D-F616-4FD0-94A9-31A337408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 userDrawn="1"/>
        </p:nvSpPr>
        <p:spPr bwMode="auto">
          <a:xfrm>
            <a:off x="833438" y="1254125"/>
            <a:ext cx="7491412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68338" y="2327275"/>
            <a:ext cx="780573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600" dirty="0" smtClean="0">
                <a:latin typeface="Times New Roman" pitchFamily="18" charset="0"/>
              </a:rPr>
              <a:t>Applied Spatial </a:t>
            </a:r>
            <a:r>
              <a:rPr lang="en-US" altLang="en-US" sz="3600" dirty="0">
                <a:latin typeface="Times New Roman" pitchFamily="18" charset="0"/>
              </a:rPr>
              <a:t>Statistics</a:t>
            </a:r>
          </a:p>
          <a:p>
            <a:pPr algn="ctr" eaLnBrk="1" hangingPunct="1"/>
            <a:endParaRPr lang="en-US" altLang="en-US" sz="3600" b="1" dirty="0">
              <a:latin typeface="Times New Roman" pitchFamily="18" charset="0"/>
            </a:endParaRPr>
          </a:p>
          <a:p>
            <a:pPr algn="ctr" eaLnBrk="1" hangingPunct="1"/>
            <a:r>
              <a:rPr lang="en-US" altLang="en-US" sz="4400" b="1" dirty="0">
                <a:latin typeface="Times New Roman" pitchFamily="18" charset="0"/>
              </a:rPr>
              <a:t>Point Pattern Analysis III &amp; IV</a:t>
            </a:r>
            <a:endParaRPr lang="en-US" altLang="en-US" sz="2800" dirty="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School of Geography </a:t>
            </a:r>
            <a:r>
              <a:rPr lang="en-US" altLang="en-US" sz="3200" dirty="0" smtClean="0"/>
              <a:t>and Earth Sciences McMaster </a:t>
            </a:r>
            <a:r>
              <a:rPr lang="en-US" altLang="en-US" sz="3200" dirty="0" smtClean="0"/>
              <a:t>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8675" name="Picture 3" descr="Quartic Kernel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44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239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9699" name="Picture 3" descr="Quartic Kernel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54275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646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 flipH="1">
            <a:off x="3581400" y="4351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 flipH="1">
            <a:off x="6632575" y="5216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flipH="1">
            <a:off x="6518275" y="4919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>
            <a:off x="6962775" y="3911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 flipH="1">
            <a:off x="2160588" y="45831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 flipH="1" flipV="1">
            <a:off x="3994150" y="38750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2" name="AutoShape 12"/>
          <p:cNvSpPr>
            <a:spLocks noChangeArrowheads="1"/>
          </p:cNvSpPr>
          <p:nvPr/>
        </p:nvSpPr>
        <p:spPr bwMode="auto">
          <a:xfrm flipH="1">
            <a:off x="6692900" y="3641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3" name="AutoShape 13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 flipH="1">
            <a:off x="7267575" y="44338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 flipH="1">
            <a:off x="6962775" y="484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 flipH="1">
            <a:off x="6108700" y="37544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 rot="10800000" flipH="1">
            <a:off x="3460750" y="50958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0" name="AutoShape 20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1" name="AutoShape 21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2" name="AutoShape 22"/>
          <p:cNvSpPr>
            <a:spLocks noChangeArrowheads="1"/>
          </p:cNvSpPr>
          <p:nvPr/>
        </p:nvSpPr>
        <p:spPr bwMode="auto">
          <a:xfrm flipH="1">
            <a:off x="2039938" y="4276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3" name="AutoShape 23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4" name="AutoShape 24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5" name="AutoShape 25"/>
          <p:cNvSpPr>
            <a:spLocks noChangeArrowheads="1"/>
          </p:cNvSpPr>
          <p:nvPr/>
        </p:nvSpPr>
        <p:spPr bwMode="auto">
          <a:xfrm flipH="1">
            <a:off x="5281613" y="3516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6" name="AutoShape 26"/>
          <p:cNvSpPr>
            <a:spLocks noChangeArrowheads="1"/>
          </p:cNvSpPr>
          <p:nvPr/>
        </p:nvSpPr>
        <p:spPr bwMode="auto">
          <a:xfrm flipH="1">
            <a:off x="2805113" y="53657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 flipH="1">
            <a:off x="4618038" y="52736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8" name="AutoShape 28"/>
          <p:cNvSpPr>
            <a:spLocks noChangeArrowheads="1"/>
          </p:cNvSpPr>
          <p:nvPr/>
        </p:nvSpPr>
        <p:spPr bwMode="auto">
          <a:xfrm flipH="1">
            <a:off x="5402263" y="46640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49" name="AutoShape 29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0" name="AutoShape 30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1" name="AutoShape 31"/>
          <p:cNvSpPr>
            <a:spLocks noChangeArrowheads="1"/>
          </p:cNvSpPr>
          <p:nvPr/>
        </p:nvSpPr>
        <p:spPr bwMode="auto">
          <a:xfrm flipH="1">
            <a:off x="3814763" y="3679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2" name="AutoShape 32"/>
          <p:cNvSpPr>
            <a:spLocks noChangeArrowheads="1"/>
          </p:cNvSpPr>
          <p:nvPr/>
        </p:nvSpPr>
        <p:spPr bwMode="auto">
          <a:xfrm flipH="1">
            <a:off x="2668588" y="50355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3" name="AutoShape 33"/>
          <p:cNvSpPr>
            <a:spLocks noChangeArrowheads="1"/>
          </p:cNvSpPr>
          <p:nvPr/>
        </p:nvSpPr>
        <p:spPr bwMode="auto">
          <a:xfrm flipH="1">
            <a:off x="2684463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4" name="AutoShape 34"/>
          <p:cNvSpPr>
            <a:spLocks noChangeArrowheads="1"/>
          </p:cNvSpPr>
          <p:nvPr/>
        </p:nvSpPr>
        <p:spPr bwMode="auto">
          <a:xfrm flipH="1">
            <a:off x="2547938" y="42814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5" name="AutoShape 35"/>
          <p:cNvSpPr>
            <a:spLocks noChangeArrowheads="1"/>
          </p:cNvSpPr>
          <p:nvPr/>
        </p:nvSpPr>
        <p:spPr bwMode="auto">
          <a:xfrm flipH="1">
            <a:off x="3605213" y="53609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56" name="AutoShape 36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0757" name="Group 37"/>
          <p:cNvGrpSpPr>
            <a:grpSpLocks/>
          </p:cNvGrpSpPr>
          <p:nvPr/>
        </p:nvGrpSpPr>
        <p:grpSpPr bwMode="auto">
          <a:xfrm>
            <a:off x="4329113" y="3833813"/>
            <a:ext cx="2043112" cy="1042987"/>
            <a:chOff x="767" y="1856"/>
            <a:chExt cx="4479" cy="2080"/>
          </a:xfrm>
        </p:grpSpPr>
        <p:sp>
          <p:nvSpPr>
            <p:cNvPr id="30769" name="Line 38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AutoShape 39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1" name="Oval 40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2" name="Arc 41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3" name="Arc 42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4" name="Arc 43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5" name="Arc 44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6" name="Oval 45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7" name="Oval 46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78" name="Text Box 47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0758" name="Group 48"/>
          <p:cNvGrpSpPr>
            <a:grpSpLocks/>
          </p:cNvGrpSpPr>
          <p:nvPr/>
        </p:nvGrpSpPr>
        <p:grpSpPr bwMode="auto">
          <a:xfrm>
            <a:off x="1370013" y="3716338"/>
            <a:ext cx="2043112" cy="1042987"/>
            <a:chOff x="767" y="1856"/>
            <a:chExt cx="4479" cy="2080"/>
          </a:xfrm>
        </p:grpSpPr>
        <p:sp>
          <p:nvSpPr>
            <p:cNvPr id="30759" name="Line 4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AutoShape 5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1" name="Oval 5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2" name="Arc 5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3" name="Arc 5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4" name="Arc 5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5" name="Arc 5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6" name="Oval 5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7" name="Oval 5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68" name="Text Box 58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location of points within window</a:t>
            </a:r>
          </a:p>
          <a:p>
            <a:pPr eaLnBrk="1" hangingPunct="1"/>
            <a:r>
              <a:rPr lang="en-US" altLang="en-US" smtClean="0"/>
              <a:t>Edge effects</a:t>
            </a:r>
          </a:p>
          <a:p>
            <a:pPr eaLnBrk="1" hangingPunct="1"/>
            <a:r>
              <a:rPr lang="en-US" altLang="en-US" smtClean="0"/>
              <a:t>Window size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 flipH="1">
            <a:off x="3581400" y="4351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flipH="1">
            <a:off x="6632575" y="5216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 flipH="1">
            <a:off x="6518275" y="4919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 flipH="1">
            <a:off x="6962775" y="3911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 flipH="1">
            <a:off x="2160588" y="45831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 flipH="1" flipV="1">
            <a:off x="3994150" y="38750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 flipH="1">
            <a:off x="6692900" y="3641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 flipH="1">
            <a:off x="7267575" y="44338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 flipH="1">
            <a:off x="6962775" y="484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 flipH="1">
            <a:off x="6108700" y="37544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 rot="10800000" flipH="1">
            <a:off x="3460750" y="50958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 flipH="1">
            <a:off x="2039938" y="4276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3" name="AutoShape 25"/>
          <p:cNvSpPr>
            <a:spLocks noChangeArrowheads="1"/>
          </p:cNvSpPr>
          <p:nvPr/>
        </p:nvSpPr>
        <p:spPr bwMode="auto">
          <a:xfrm flipH="1">
            <a:off x="5281613" y="3516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4" name="AutoShape 26"/>
          <p:cNvSpPr>
            <a:spLocks noChangeArrowheads="1"/>
          </p:cNvSpPr>
          <p:nvPr/>
        </p:nvSpPr>
        <p:spPr bwMode="auto">
          <a:xfrm flipH="1">
            <a:off x="2805113" y="53657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 flipH="1">
            <a:off x="4618038" y="52736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6" name="AutoShape 28"/>
          <p:cNvSpPr>
            <a:spLocks noChangeArrowheads="1"/>
          </p:cNvSpPr>
          <p:nvPr/>
        </p:nvSpPr>
        <p:spPr bwMode="auto">
          <a:xfrm flipH="1">
            <a:off x="5402263" y="46640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7" name="AutoShape 29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8" name="AutoShape 30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99" name="AutoShape 31"/>
          <p:cNvSpPr>
            <a:spLocks noChangeArrowheads="1"/>
          </p:cNvSpPr>
          <p:nvPr/>
        </p:nvSpPr>
        <p:spPr bwMode="auto">
          <a:xfrm flipH="1">
            <a:off x="3814763" y="3679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0" name="AutoShape 32"/>
          <p:cNvSpPr>
            <a:spLocks noChangeArrowheads="1"/>
          </p:cNvSpPr>
          <p:nvPr/>
        </p:nvSpPr>
        <p:spPr bwMode="auto">
          <a:xfrm flipH="1">
            <a:off x="2668588" y="50355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1" name="AutoShape 33"/>
          <p:cNvSpPr>
            <a:spLocks noChangeArrowheads="1"/>
          </p:cNvSpPr>
          <p:nvPr/>
        </p:nvSpPr>
        <p:spPr bwMode="auto">
          <a:xfrm flipH="1">
            <a:off x="2684463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2" name="AutoShape 34"/>
          <p:cNvSpPr>
            <a:spLocks noChangeArrowheads="1"/>
          </p:cNvSpPr>
          <p:nvPr/>
        </p:nvSpPr>
        <p:spPr bwMode="auto">
          <a:xfrm flipH="1">
            <a:off x="2547938" y="42814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3" name="AutoShape 35"/>
          <p:cNvSpPr>
            <a:spLocks noChangeArrowheads="1"/>
          </p:cNvSpPr>
          <p:nvPr/>
        </p:nvSpPr>
        <p:spPr bwMode="auto">
          <a:xfrm flipH="1">
            <a:off x="3605213" y="53609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804" name="AutoShape 36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4329113" y="3833813"/>
            <a:ext cx="2043112" cy="1042987"/>
            <a:chOff x="767" y="1856"/>
            <a:chExt cx="4479" cy="2080"/>
          </a:xfrm>
        </p:grpSpPr>
        <p:sp>
          <p:nvSpPr>
            <p:cNvPr id="32818" name="Line 38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9" name="AutoShape 39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0" name="Oval 40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1" name="Arc 41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2" name="Arc 42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3" name="Arc 43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4" name="Arc 44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5" name="Oval 45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6" name="Oval 46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27" name="Text Box 47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2806" name="Group 48"/>
          <p:cNvGrpSpPr>
            <a:grpSpLocks/>
          </p:cNvGrpSpPr>
          <p:nvPr/>
        </p:nvGrpSpPr>
        <p:grpSpPr bwMode="auto">
          <a:xfrm>
            <a:off x="555625" y="3729038"/>
            <a:ext cx="2043113" cy="1042987"/>
            <a:chOff x="767" y="1856"/>
            <a:chExt cx="4479" cy="2080"/>
          </a:xfrm>
        </p:grpSpPr>
        <p:sp>
          <p:nvSpPr>
            <p:cNvPr id="32808" name="Line 4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AutoShape 5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0" name="Oval 5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1" name="Arc 5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2" name="Arc 5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3" name="Arc 5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4" name="Arc 5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5" name="Oval 5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6" name="Oval 5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817" name="Text Box 58"/>
            <p:cNvSpPr txBox="1">
              <a:spLocks noChangeArrowheads="1"/>
            </p:cNvSpPr>
            <p:nvPr/>
          </p:nvSpPr>
          <p:spPr bwMode="auto">
            <a:xfrm>
              <a:off x="2991" y="2901"/>
              <a:ext cx="404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sp>
        <p:nvSpPr>
          <p:cNvPr id="3280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077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correction</a:t>
            </a:r>
          </a:p>
        </p:txBody>
      </p:sp>
      <p:graphicFrame>
        <p:nvGraphicFramePr>
          <p:cNvPr id="3074" name="Object 60"/>
          <p:cNvGraphicFramePr>
            <a:graphicFrameLocks noChangeAspect="1"/>
          </p:cNvGraphicFramePr>
          <p:nvPr/>
        </p:nvGraphicFramePr>
        <p:xfrm>
          <a:off x="1382713" y="2524125"/>
          <a:ext cx="65786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879560" imgH="444240" progId="Equation.DSMT4">
                  <p:embed/>
                </p:oleObj>
              </mc:Choice>
              <mc:Fallback>
                <p:oleObj name="Equation" r:id="rId4" imgW="1879560" imgH="4442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524125"/>
                        <a:ext cx="65786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1"/>
          <p:cNvGraphicFramePr>
            <a:graphicFrameLocks noChangeAspect="1"/>
          </p:cNvGraphicFramePr>
          <p:nvPr/>
        </p:nvGraphicFramePr>
        <p:xfrm>
          <a:off x="1973263" y="4476750"/>
          <a:ext cx="55562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1587240" imgH="457200" progId="Equation.DSMT4">
                  <p:embed/>
                </p:oleObj>
              </mc:Choice>
              <mc:Fallback>
                <p:oleObj name="Equation" r:id="rId6" imgW="1587240" imgH="457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476750"/>
                        <a:ext cx="55562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Line 62"/>
          <p:cNvSpPr>
            <a:spLocks noChangeShapeType="1"/>
          </p:cNvSpPr>
          <p:nvPr/>
        </p:nvSpPr>
        <p:spPr bwMode="auto">
          <a:xfrm flipV="1">
            <a:off x="3713163" y="6269038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 Box 63"/>
          <p:cNvSpPr txBox="1">
            <a:spLocks noChangeArrowheads="1"/>
          </p:cNvSpPr>
          <p:nvPr/>
        </p:nvSpPr>
        <p:spPr bwMode="auto">
          <a:xfrm>
            <a:off x="3541713" y="6389688"/>
            <a:ext cx="4000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Volume of kernel that is within </a:t>
            </a:r>
            <a:r>
              <a:rPr lang="en-US" altLang="en-US">
                <a:latin typeface="Lucida Calligraphy" pitchFamily="66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size?</a:t>
            </a:r>
          </a:p>
          <a:p>
            <a:pPr lvl="1" eaLnBrk="1" hangingPunct="1"/>
            <a:r>
              <a:rPr lang="en-US" altLang="en-US" smtClean="0"/>
              <a:t>Visualization and exploration</a:t>
            </a:r>
          </a:p>
          <a:p>
            <a:pPr lvl="1" eaLnBrk="1" hangingPunct="1"/>
            <a:r>
              <a:rPr lang="en-US" altLang="en-US" smtClean="0"/>
              <a:t>Distribution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0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2579688"/>
            <a:ext cx="39576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7" name="Picture 11" descr="~AUT0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614613"/>
            <a:ext cx="3933825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=100)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8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5138" y="6210300"/>
              <a:ext cx="30162" cy="14288"/>
            </p14:xfrm>
          </p:contentPart>
        </mc:Choice>
        <mc:Fallback xmlns="">
          <p:pic>
            <p:nvPicPr>
              <p:cNvPr id="4098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4671" y="6188685"/>
                <a:ext cx="63556" cy="4799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579688"/>
            <a:ext cx="3890962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115717" name="Picture 5" descr="~AUT00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574925"/>
            <a:ext cx="3875087" cy="391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=220)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 descr="~AUT0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2579688"/>
            <a:ext cx="39576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114697" name="Picture 9" descr="~AUT00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616200"/>
            <a:ext cx="3937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Example: Volcanic craters in Uganda (</a:t>
            </a:r>
            <a:r>
              <a:rPr lang="en-US" altLang="en-US" smtClean="0">
                <a:latin typeface="Symbol" pitchFamily="18" charset="2"/>
              </a:rPr>
              <a:t>t</a:t>
            </a:r>
            <a:r>
              <a:rPr lang="en-US" altLang="en-US" smtClean="0"/>
              <a:t>=500)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Last session: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501775"/>
            <a:ext cx="7313612" cy="4992688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Point Pattern Analysis I &amp; II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Definitions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First and Second Order Properties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Visualizing Point Patterns</a:t>
            </a:r>
          </a:p>
          <a:p>
            <a:pPr lvl="1" algn="just" eaLnBrk="1" hangingPunct="1"/>
            <a:r>
              <a:rPr lang="en-US" altLang="en-US" smtClean="0">
                <a:solidFill>
                  <a:srgbClr val="C0C0C0"/>
                </a:solidFill>
              </a:rPr>
              <a:t>Exploring Point Patterns</a:t>
            </a:r>
          </a:p>
          <a:p>
            <a:pPr lvl="2" algn="just" eaLnBrk="1" hangingPunct="1"/>
            <a:r>
              <a:rPr lang="en-US" altLang="en-US" smtClean="0">
                <a:solidFill>
                  <a:srgbClr val="C0C0C0"/>
                </a:solidFill>
              </a:rPr>
              <a:t>Quadrat analysis</a:t>
            </a:r>
          </a:p>
          <a:p>
            <a:pPr lvl="2" algn="just" eaLnBrk="1" hangingPunct="1"/>
            <a:r>
              <a:rPr lang="en-US" altLang="en-US" smtClean="0"/>
              <a:t>Kernel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Window size (Visualization and exploration)</a:t>
            </a:r>
          </a:p>
          <a:p>
            <a:pPr lvl="1" eaLnBrk="1" hangingPunct="1"/>
            <a:r>
              <a:rPr lang="en-US" altLang="en-US" smtClean="0"/>
              <a:t>Rule of thumb (for </a:t>
            </a:r>
            <a:r>
              <a:rPr lang="en-US" altLang="en-US" smtClean="0">
                <a:latin typeface="Lucida Calligraphy" pitchFamily="66" charset="0"/>
              </a:rPr>
              <a:t>R</a:t>
            </a:r>
            <a:r>
              <a:rPr lang="en-US" altLang="en-US" smtClean="0"/>
              <a:t> square unit)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mtClean="0"/>
              <a:t>	(This must be scaled appropriately)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032125" y="3830638"/>
          <a:ext cx="2711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830638"/>
                        <a:ext cx="27114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Window size</a:t>
            </a:r>
          </a:p>
        </p:txBody>
      </p:sp>
      <p:sp>
        <p:nvSpPr>
          <p:cNvPr id="36868" name="Oval 6"/>
          <p:cNvSpPr>
            <a:spLocks noChangeArrowheads="1"/>
          </p:cNvSpPr>
          <p:nvPr/>
        </p:nvSpPr>
        <p:spPr bwMode="auto">
          <a:xfrm>
            <a:off x="4467225" y="427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Oval 7"/>
          <p:cNvSpPr>
            <a:spLocks noChangeArrowheads="1"/>
          </p:cNvSpPr>
          <p:nvPr/>
        </p:nvSpPr>
        <p:spPr bwMode="auto">
          <a:xfrm>
            <a:off x="4056063" y="3513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Oval 8"/>
          <p:cNvSpPr>
            <a:spLocks noChangeArrowheads="1"/>
          </p:cNvSpPr>
          <p:nvPr/>
        </p:nvSpPr>
        <p:spPr bwMode="auto">
          <a:xfrm>
            <a:off x="3587750" y="27924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1" name="Oval 9"/>
          <p:cNvSpPr>
            <a:spLocks noChangeArrowheads="1"/>
          </p:cNvSpPr>
          <p:nvPr/>
        </p:nvSpPr>
        <p:spPr bwMode="auto">
          <a:xfrm>
            <a:off x="6237288" y="3163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2" name="Oval 10"/>
          <p:cNvSpPr>
            <a:spLocks noChangeArrowheads="1"/>
          </p:cNvSpPr>
          <p:nvPr/>
        </p:nvSpPr>
        <p:spPr bwMode="auto">
          <a:xfrm>
            <a:off x="4541838" y="44926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3" name="Oval 11"/>
          <p:cNvSpPr>
            <a:spLocks noChangeArrowheads="1"/>
          </p:cNvSpPr>
          <p:nvPr/>
        </p:nvSpPr>
        <p:spPr bwMode="auto">
          <a:xfrm>
            <a:off x="4406900" y="34131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4" name="Oval 12"/>
          <p:cNvSpPr>
            <a:spLocks noChangeArrowheads="1"/>
          </p:cNvSpPr>
          <p:nvPr/>
        </p:nvSpPr>
        <p:spPr bwMode="auto">
          <a:xfrm>
            <a:off x="6178550" y="394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5" name="Oval 13"/>
          <p:cNvSpPr>
            <a:spLocks noChangeArrowheads="1"/>
          </p:cNvSpPr>
          <p:nvPr/>
        </p:nvSpPr>
        <p:spPr bwMode="auto">
          <a:xfrm>
            <a:off x="4184650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6" name="Oval 14"/>
          <p:cNvSpPr>
            <a:spLocks noChangeArrowheads="1"/>
          </p:cNvSpPr>
          <p:nvPr/>
        </p:nvSpPr>
        <p:spPr bwMode="auto">
          <a:xfrm>
            <a:off x="4689475" y="37560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7" name="Oval 15"/>
          <p:cNvSpPr>
            <a:spLocks noChangeArrowheads="1"/>
          </p:cNvSpPr>
          <p:nvPr/>
        </p:nvSpPr>
        <p:spPr bwMode="auto">
          <a:xfrm>
            <a:off x="3676650" y="3902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8" name="Oval 16"/>
          <p:cNvSpPr>
            <a:spLocks noChangeArrowheads="1"/>
          </p:cNvSpPr>
          <p:nvPr/>
        </p:nvSpPr>
        <p:spPr bwMode="auto">
          <a:xfrm>
            <a:off x="2951163" y="3013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79" name="Oval 17"/>
          <p:cNvSpPr>
            <a:spLocks noChangeArrowheads="1"/>
          </p:cNvSpPr>
          <p:nvPr/>
        </p:nvSpPr>
        <p:spPr bwMode="auto">
          <a:xfrm>
            <a:off x="4927600" y="35337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0" name="Oval 18"/>
          <p:cNvSpPr>
            <a:spLocks noChangeArrowheads="1"/>
          </p:cNvSpPr>
          <p:nvPr/>
        </p:nvSpPr>
        <p:spPr bwMode="auto">
          <a:xfrm>
            <a:off x="4318000" y="4064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1" name="Oval 19"/>
          <p:cNvSpPr>
            <a:spLocks noChangeArrowheads="1"/>
          </p:cNvSpPr>
          <p:nvPr/>
        </p:nvSpPr>
        <p:spPr bwMode="auto">
          <a:xfrm>
            <a:off x="2706688" y="2617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2" name="Oval 20"/>
          <p:cNvSpPr>
            <a:spLocks noChangeArrowheads="1"/>
          </p:cNvSpPr>
          <p:nvPr/>
        </p:nvSpPr>
        <p:spPr bwMode="auto">
          <a:xfrm>
            <a:off x="4856163" y="43592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3" name="Oval 21"/>
          <p:cNvSpPr>
            <a:spLocks noChangeArrowheads="1"/>
          </p:cNvSpPr>
          <p:nvPr/>
        </p:nvSpPr>
        <p:spPr bwMode="auto">
          <a:xfrm>
            <a:off x="2979738" y="3413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4" name="Oval 22"/>
          <p:cNvSpPr>
            <a:spLocks noChangeArrowheads="1"/>
          </p:cNvSpPr>
          <p:nvPr/>
        </p:nvSpPr>
        <p:spPr bwMode="auto">
          <a:xfrm>
            <a:off x="4097338" y="3833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5" name="Oval 23"/>
          <p:cNvSpPr>
            <a:spLocks noChangeArrowheads="1"/>
          </p:cNvSpPr>
          <p:nvPr/>
        </p:nvSpPr>
        <p:spPr bwMode="auto">
          <a:xfrm>
            <a:off x="5080000" y="2911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6" name="Oval 24"/>
          <p:cNvSpPr>
            <a:spLocks noChangeArrowheads="1"/>
          </p:cNvSpPr>
          <p:nvPr/>
        </p:nvSpPr>
        <p:spPr bwMode="auto">
          <a:xfrm>
            <a:off x="5880100" y="2749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7" name="Oval 25"/>
          <p:cNvSpPr>
            <a:spLocks noChangeArrowheads="1"/>
          </p:cNvSpPr>
          <p:nvPr/>
        </p:nvSpPr>
        <p:spPr bwMode="auto">
          <a:xfrm>
            <a:off x="4206875" y="4524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8" name="Oval 26"/>
          <p:cNvSpPr>
            <a:spLocks noChangeArrowheads="1"/>
          </p:cNvSpPr>
          <p:nvPr/>
        </p:nvSpPr>
        <p:spPr bwMode="auto">
          <a:xfrm>
            <a:off x="3890963" y="44132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9" name="Oval 27"/>
          <p:cNvSpPr>
            <a:spLocks noChangeArrowheads="1"/>
          </p:cNvSpPr>
          <p:nvPr/>
        </p:nvSpPr>
        <p:spPr bwMode="auto">
          <a:xfrm>
            <a:off x="4418013" y="3932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0" name="Oval 28"/>
          <p:cNvSpPr>
            <a:spLocks noChangeArrowheads="1"/>
          </p:cNvSpPr>
          <p:nvPr/>
        </p:nvSpPr>
        <p:spPr bwMode="auto">
          <a:xfrm>
            <a:off x="4965700" y="3935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1" name="Oval 29"/>
          <p:cNvSpPr>
            <a:spLocks noChangeArrowheads="1"/>
          </p:cNvSpPr>
          <p:nvPr/>
        </p:nvSpPr>
        <p:spPr bwMode="auto">
          <a:xfrm>
            <a:off x="5495925" y="3490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2" name="Oval 30"/>
          <p:cNvSpPr>
            <a:spLocks noChangeArrowheads="1"/>
          </p:cNvSpPr>
          <p:nvPr/>
        </p:nvSpPr>
        <p:spPr bwMode="auto">
          <a:xfrm>
            <a:off x="3427413" y="5414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3" name="Oval 31"/>
          <p:cNvSpPr>
            <a:spLocks noChangeArrowheads="1"/>
          </p:cNvSpPr>
          <p:nvPr/>
        </p:nvSpPr>
        <p:spPr bwMode="auto">
          <a:xfrm>
            <a:off x="3114675" y="47053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4" name="Oval 32"/>
          <p:cNvSpPr>
            <a:spLocks noChangeArrowheads="1"/>
          </p:cNvSpPr>
          <p:nvPr/>
        </p:nvSpPr>
        <p:spPr bwMode="auto">
          <a:xfrm>
            <a:off x="3971925" y="40862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5" name="Oval 33"/>
          <p:cNvSpPr>
            <a:spLocks noChangeArrowheads="1"/>
          </p:cNvSpPr>
          <p:nvPr/>
        </p:nvSpPr>
        <p:spPr bwMode="auto">
          <a:xfrm>
            <a:off x="4046538" y="5286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6" name="Oval 34"/>
          <p:cNvSpPr>
            <a:spLocks noChangeArrowheads="1"/>
          </p:cNvSpPr>
          <p:nvPr/>
        </p:nvSpPr>
        <p:spPr bwMode="auto">
          <a:xfrm>
            <a:off x="2827338" y="5432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7" name="Oval 35"/>
          <p:cNvSpPr>
            <a:spLocks noChangeArrowheads="1"/>
          </p:cNvSpPr>
          <p:nvPr/>
        </p:nvSpPr>
        <p:spPr bwMode="auto">
          <a:xfrm>
            <a:off x="6067425" y="46577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8" name="Oval 36"/>
          <p:cNvSpPr>
            <a:spLocks noChangeArrowheads="1"/>
          </p:cNvSpPr>
          <p:nvPr/>
        </p:nvSpPr>
        <p:spPr bwMode="auto">
          <a:xfrm>
            <a:off x="6296025" y="5449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9" name="Oval 37"/>
          <p:cNvSpPr>
            <a:spLocks noChangeArrowheads="1"/>
          </p:cNvSpPr>
          <p:nvPr/>
        </p:nvSpPr>
        <p:spPr bwMode="auto">
          <a:xfrm>
            <a:off x="5027613" y="5465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0" name="Oval 38"/>
          <p:cNvSpPr>
            <a:spLocks noChangeArrowheads="1"/>
          </p:cNvSpPr>
          <p:nvPr/>
        </p:nvSpPr>
        <p:spPr bwMode="auto">
          <a:xfrm>
            <a:off x="4675188" y="40687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1" name="Oval 39"/>
          <p:cNvSpPr>
            <a:spLocks noChangeArrowheads="1"/>
          </p:cNvSpPr>
          <p:nvPr/>
        </p:nvSpPr>
        <p:spPr bwMode="auto">
          <a:xfrm>
            <a:off x="5557838" y="46307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2" name="Oval 40"/>
          <p:cNvSpPr>
            <a:spLocks noChangeArrowheads="1"/>
          </p:cNvSpPr>
          <p:nvPr/>
        </p:nvSpPr>
        <p:spPr bwMode="auto">
          <a:xfrm>
            <a:off x="5564188" y="5424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3" name="Oval 41"/>
          <p:cNvSpPr>
            <a:spLocks noChangeArrowheads="1"/>
          </p:cNvSpPr>
          <p:nvPr/>
        </p:nvSpPr>
        <p:spPr bwMode="auto">
          <a:xfrm>
            <a:off x="5956300" y="5124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4" name="Oval 42"/>
          <p:cNvSpPr>
            <a:spLocks noChangeArrowheads="1"/>
          </p:cNvSpPr>
          <p:nvPr/>
        </p:nvSpPr>
        <p:spPr bwMode="auto">
          <a:xfrm>
            <a:off x="5129213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5" name="Oval 43"/>
          <p:cNvSpPr>
            <a:spLocks noChangeArrowheads="1"/>
          </p:cNvSpPr>
          <p:nvPr/>
        </p:nvSpPr>
        <p:spPr bwMode="auto">
          <a:xfrm>
            <a:off x="4824413" y="4940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906" name="Rectangle 52"/>
          <p:cNvSpPr>
            <a:spLocks noChangeArrowheads="1"/>
          </p:cNvSpPr>
          <p:nvPr/>
        </p:nvSpPr>
        <p:spPr bwMode="auto">
          <a:xfrm>
            <a:off x="2597150" y="2497138"/>
            <a:ext cx="3919538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393825"/>
            <a:ext cx="7313612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Adaptive kernel bandwidths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520700" y="3300413"/>
            <a:ext cx="8374063" cy="2243137"/>
          </a:xfrm>
          <a:prstGeom prst="parallelogram">
            <a:avLst>
              <a:gd name="adj" fmla="val 578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flipH="1">
            <a:off x="4033838" y="4340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flipH="1">
            <a:off x="5521325" y="50403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 flipH="1">
            <a:off x="4546600" y="4721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flipH="1" flipV="1">
            <a:off x="3479800" y="38227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 flipH="1">
            <a:off x="6323013" y="41656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 flipH="1">
            <a:off x="1768475" y="45085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 flipH="1">
            <a:off x="2854325" y="48021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 flipH="1" flipV="1">
            <a:off x="4170363" y="40941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 flipH="1">
            <a:off x="5994400" y="35750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 flipH="1" flipV="1">
            <a:off x="2547938" y="35528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3" name="AutoShape 15"/>
          <p:cNvSpPr>
            <a:spLocks noChangeArrowheads="1"/>
          </p:cNvSpPr>
          <p:nvPr/>
        </p:nvSpPr>
        <p:spPr bwMode="auto">
          <a:xfrm flipH="1">
            <a:off x="7189788" y="36068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 flipH="1">
            <a:off x="7915275" y="35433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 flipH="1">
            <a:off x="7105650" y="42291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6" name="AutoShape 18"/>
          <p:cNvSpPr>
            <a:spLocks noChangeArrowheads="1"/>
          </p:cNvSpPr>
          <p:nvPr/>
        </p:nvSpPr>
        <p:spPr bwMode="auto">
          <a:xfrm flipH="1">
            <a:off x="5591175" y="43608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 rot="10800000" flipH="1">
            <a:off x="3670300" y="45450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 rot="10800000" flipH="1">
            <a:off x="1889125" y="51546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 rot="10800000" flipH="1">
            <a:off x="1139825" y="52546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 flipH="1">
            <a:off x="7088188" y="51990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 flipH="1">
            <a:off x="5422900" y="401320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2" name="AutoShape 24"/>
          <p:cNvSpPr>
            <a:spLocks noChangeArrowheads="1"/>
          </p:cNvSpPr>
          <p:nvPr/>
        </p:nvSpPr>
        <p:spPr bwMode="auto">
          <a:xfrm flipH="1">
            <a:off x="4332288" y="3432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 flipH="1">
            <a:off x="4294188" y="432117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 flipH="1">
            <a:off x="5094288" y="46291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5" name="AutoShape 27"/>
          <p:cNvSpPr>
            <a:spLocks noChangeArrowheads="1"/>
          </p:cNvSpPr>
          <p:nvPr/>
        </p:nvSpPr>
        <p:spPr bwMode="auto">
          <a:xfrm flipH="1">
            <a:off x="3179763" y="51022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 flipH="1">
            <a:off x="4200525" y="50085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7" name="AutoShape 29"/>
          <p:cNvSpPr>
            <a:spLocks noChangeArrowheads="1"/>
          </p:cNvSpPr>
          <p:nvPr/>
        </p:nvSpPr>
        <p:spPr bwMode="auto">
          <a:xfrm flipH="1">
            <a:off x="4764088" y="44545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 flipH="1">
            <a:off x="7396163" y="5038725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19" name="AutoShape 31"/>
          <p:cNvSpPr>
            <a:spLocks noChangeArrowheads="1"/>
          </p:cNvSpPr>
          <p:nvPr/>
        </p:nvSpPr>
        <p:spPr bwMode="auto">
          <a:xfrm flipH="1">
            <a:off x="2925763" y="403066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0" name="AutoShape 32"/>
          <p:cNvSpPr>
            <a:spLocks noChangeArrowheads="1"/>
          </p:cNvSpPr>
          <p:nvPr/>
        </p:nvSpPr>
        <p:spPr bwMode="auto">
          <a:xfrm flipH="1">
            <a:off x="4838700" y="42529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 flipH="1">
            <a:off x="3868738" y="40782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2" name="AutoShape 34"/>
          <p:cNvSpPr>
            <a:spLocks noChangeArrowheads="1"/>
          </p:cNvSpPr>
          <p:nvPr/>
        </p:nvSpPr>
        <p:spPr bwMode="auto">
          <a:xfrm flipH="1">
            <a:off x="3587750" y="416718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 flipH="1">
            <a:off x="1941513" y="3676650"/>
            <a:ext cx="120650" cy="74613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4" name="AutoShape 36"/>
          <p:cNvSpPr>
            <a:spLocks noChangeArrowheads="1"/>
          </p:cNvSpPr>
          <p:nvPr/>
        </p:nvSpPr>
        <p:spPr bwMode="auto">
          <a:xfrm flipH="1">
            <a:off x="3935413" y="4633913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925" name="AutoShape 37"/>
          <p:cNvSpPr>
            <a:spLocks noChangeArrowheads="1"/>
          </p:cNvSpPr>
          <p:nvPr/>
        </p:nvSpPr>
        <p:spPr bwMode="auto">
          <a:xfrm flipH="1">
            <a:off x="4738688" y="3716338"/>
            <a:ext cx="120650" cy="74612"/>
          </a:xfrm>
          <a:prstGeom prst="octagon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37926" name="Group 38"/>
          <p:cNvGrpSpPr>
            <a:grpSpLocks/>
          </p:cNvGrpSpPr>
          <p:nvPr/>
        </p:nvGrpSpPr>
        <p:grpSpPr bwMode="auto">
          <a:xfrm>
            <a:off x="3998913" y="3814763"/>
            <a:ext cx="1414462" cy="928687"/>
            <a:chOff x="767" y="1856"/>
            <a:chExt cx="4479" cy="2367"/>
          </a:xfrm>
        </p:grpSpPr>
        <p:sp>
          <p:nvSpPr>
            <p:cNvPr id="37938" name="Line 39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AutoShape 40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0" name="Oval 41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1" name="Arc 42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2" name="Arc 43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3" name="Arc 44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4" name="Arc 45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5" name="Oval 46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6" name="Oval 47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47" name="Text Box 48"/>
            <p:cNvSpPr txBox="1">
              <a:spLocks noChangeArrowheads="1"/>
            </p:cNvSpPr>
            <p:nvPr/>
          </p:nvSpPr>
          <p:spPr bwMode="auto">
            <a:xfrm>
              <a:off x="2898" y="2900"/>
              <a:ext cx="584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  <p:grpSp>
        <p:nvGrpSpPr>
          <p:cNvPr id="37927" name="Group 49"/>
          <p:cNvGrpSpPr>
            <a:grpSpLocks/>
          </p:cNvGrpSpPr>
          <p:nvPr/>
        </p:nvGrpSpPr>
        <p:grpSpPr bwMode="auto">
          <a:xfrm>
            <a:off x="4873625" y="4430713"/>
            <a:ext cx="2814638" cy="1042987"/>
            <a:chOff x="767" y="1856"/>
            <a:chExt cx="4479" cy="2080"/>
          </a:xfrm>
        </p:grpSpPr>
        <p:sp>
          <p:nvSpPr>
            <p:cNvPr id="37928" name="Line 50"/>
            <p:cNvSpPr>
              <a:spLocks noChangeShapeType="1"/>
            </p:cNvSpPr>
            <p:nvPr/>
          </p:nvSpPr>
          <p:spPr bwMode="auto">
            <a:xfrm flipV="1">
              <a:off x="3007" y="1875"/>
              <a:ext cx="0" cy="147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AutoShape 51"/>
            <p:cNvSpPr>
              <a:spLocks noChangeArrowheads="1"/>
            </p:cNvSpPr>
            <p:nvPr/>
          </p:nvSpPr>
          <p:spPr bwMode="auto">
            <a:xfrm flipH="1">
              <a:off x="2916" y="3325"/>
              <a:ext cx="176" cy="72"/>
            </a:xfrm>
            <a:prstGeom prst="octagon">
              <a:avLst>
                <a:gd name="adj" fmla="val 36167"/>
              </a:avLst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0" name="Oval 52"/>
            <p:cNvSpPr>
              <a:spLocks noChangeArrowheads="1"/>
            </p:cNvSpPr>
            <p:nvPr/>
          </p:nvSpPr>
          <p:spPr bwMode="auto">
            <a:xfrm>
              <a:off x="767" y="2857"/>
              <a:ext cx="4479" cy="100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1" name="Arc 53"/>
            <p:cNvSpPr>
              <a:spLocks/>
            </p:cNvSpPr>
            <p:nvPr/>
          </p:nvSpPr>
          <p:spPr bwMode="auto">
            <a:xfrm>
              <a:off x="3004" y="1858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2" name="Arc 54"/>
            <p:cNvSpPr>
              <a:spLocks/>
            </p:cNvSpPr>
            <p:nvPr/>
          </p:nvSpPr>
          <p:spPr bwMode="auto">
            <a:xfrm flipH="1" flipV="1">
              <a:off x="4064" y="2713"/>
              <a:ext cx="1164" cy="629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2 h 21600"/>
                <a:gd name="T4" fmla="*/ 0 w 21435"/>
                <a:gd name="T5" fmla="*/ 629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3" name="Arc 55"/>
            <p:cNvSpPr>
              <a:spLocks/>
            </p:cNvSpPr>
            <p:nvPr/>
          </p:nvSpPr>
          <p:spPr bwMode="auto">
            <a:xfrm flipH="1">
              <a:off x="1941" y="1856"/>
              <a:ext cx="1060" cy="1638"/>
            </a:xfrm>
            <a:custGeom>
              <a:avLst/>
              <a:gdLst>
                <a:gd name="T0" fmla="*/ 0 w 19734"/>
                <a:gd name="T1" fmla="*/ 0 h 21600"/>
                <a:gd name="T2" fmla="*/ 1060 w 19734"/>
                <a:gd name="T3" fmla="*/ 972 h 21600"/>
                <a:gd name="T4" fmla="*/ 0 w 19734"/>
                <a:gd name="T5" fmla="*/ 1638 h 21600"/>
                <a:gd name="T6" fmla="*/ 0 60000 65536"/>
                <a:gd name="T7" fmla="*/ 0 60000 65536"/>
                <a:gd name="T8" fmla="*/ 0 60000 65536"/>
                <a:gd name="T9" fmla="*/ 0 w 19734"/>
                <a:gd name="T10" fmla="*/ 0 h 21600"/>
                <a:gd name="T11" fmla="*/ 19734 w 197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34" h="21600" fill="none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</a:path>
                <a:path w="19734" h="21600" stroke="0" extrusionOk="0">
                  <a:moveTo>
                    <a:pt x="-1" y="0"/>
                  </a:moveTo>
                  <a:cubicBezTo>
                    <a:pt x="8531" y="0"/>
                    <a:pt x="16264" y="5022"/>
                    <a:pt x="19733" y="1281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4" name="Arc 56"/>
            <p:cNvSpPr>
              <a:spLocks/>
            </p:cNvSpPr>
            <p:nvPr/>
          </p:nvSpPr>
          <p:spPr bwMode="auto">
            <a:xfrm flipV="1">
              <a:off x="777" y="2710"/>
              <a:ext cx="1164" cy="631"/>
            </a:xfrm>
            <a:custGeom>
              <a:avLst/>
              <a:gdLst>
                <a:gd name="T0" fmla="*/ 0 w 21435"/>
                <a:gd name="T1" fmla="*/ 0 h 21600"/>
                <a:gd name="T2" fmla="*/ 1164 w 21435"/>
                <a:gd name="T3" fmla="*/ 553 h 21600"/>
                <a:gd name="T4" fmla="*/ 0 w 21435"/>
                <a:gd name="T5" fmla="*/ 631 h 21600"/>
                <a:gd name="T6" fmla="*/ 0 60000 65536"/>
                <a:gd name="T7" fmla="*/ 0 60000 65536"/>
                <a:gd name="T8" fmla="*/ 0 60000 65536"/>
                <a:gd name="T9" fmla="*/ 0 w 21435"/>
                <a:gd name="T10" fmla="*/ 0 h 21600"/>
                <a:gd name="T11" fmla="*/ 21435 w 214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35" h="21600" fill="none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</a:path>
                <a:path w="21435" h="21600" stroke="0" extrusionOk="0">
                  <a:moveTo>
                    <a:pt x="-1" y="0"/>
                  </a:moveTo>
                  <a:cubicBezTo>
                    <a:pt x="10900" y="0"/>
                    <a:pt x="20092" y="8121"/>
                    <a:pt x="21435" y="1893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5" name="Oval 57"/>
            <p:cNvSpPr>
              <a:spLocks noChangeArrowheads="1"/>
            </p:cNvSpPr>
            <p:nvPr/>
          </p:nvSpPr>
          <p:spPr bwMode="auto">
            <a:xfrm>
              <a:off x="1922" y="2634"/>
              <a:ext cx="2145" cy="471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6" name="Oval 58"/>
            <p:cNvSpPr>
              <a:spLocks noChangeArrowheads="1"/>
            </p:cNvSpPr>
            <p:nvPr/>
          </p:nvSpPr>
          <p:spPr bwMode="auto">
            <a:xfrm>
              <a:off x="2202" y="2159"/>
              <a:ext cx="1600" cy="362"/>
            </a:xfrm>
            <a:prstGeom prst="ellips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37" name="Text Box 59"/>
            <p:cNvSpPr txBox="1">
              <a:spLocks noChangeArrowheads="1"/>
            </p:cNvSpPr>
            <p:nvPr/>
          </p:nvSpPr>
          <p:spPr bwMode="auto">
            <a:xfrm>
              <a:off x="2990" y="2901"/>
              <a:ext cx="293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kumimoji="1" lang="en-US" altLang="ja-JP" sz="2800" b="1">
                <a:ea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19" name="Oval 9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0" name="Oval 10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1" name="Oval 11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2" name="Oval 12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3" name="Oval 13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4" name="Oval 14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5" name="Oval 15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6" name="Oval 16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7" name="Oval 17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8" name="Oval 18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29" name="Oval 19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0" name="Oval 20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1" name="Oval 21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2" name="Oval 22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3" name="Oval 23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4" name="Oval 24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5" name="Oval 25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6" name="Oval 26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7" name="Oval 27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8" name="Oval 28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39" name="Oval 29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0" name="Oval 30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1" name="Oval 31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2" name="Oval 32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3" name="Oval 33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4" name="Oval 34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5" name="Oval 35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6" name="Oval 36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7" name="Oval 37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8" name="Oval 38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49" name="Oval 39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0" name="Oval 40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1" name="Oval 41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2" name="Oval 42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3" name="Oval 43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954" name="Line 54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61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6" name="Line 62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Line 63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Line 64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9" name="Line 68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0" name="Line 69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1" name="Line 70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62" name="Rectangle 8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5468938" y="403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935413" y="3036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224213" y="30099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346825" y="263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5434013" y="4175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814888" y="30464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3148013" y="3267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199063" y="4003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257675" y="36639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3759200" y="3981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671763" y="2603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3101975" y="4181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341938" y="3940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4725988" y="2689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4257675" y="26463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2827338" y="3621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371975" y="30257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840413" y="2940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880100" y="2779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5292725" y="4105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3803650" y="4708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310188" y="3355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6257925" y="3619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5964238" y="30591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4" name="Oval 28"/>
          <p:cNvSpPr>
            <a:spLocks noChangeArrowheads="1"/>
          </p:cNvSpPr>
          <p:nvPr/>
        </p:nvSpPr>
        <p:spPr bwMode="auto">
          <a:xfrm>
            <a:off x="3427413" y="5445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2716213" y="51212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3189288" y="55054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7" name="Oval 31"/>
          <p:cNvSpPr>
            <a:spLocks noChangeArrowheads="1"/>
          </p:cNvSpPr>
          <p:nvPr/>
        </p:nvSpPr>
        <p:spPr bwMode="auto">
          <a:xfrm>
            <a:off x="3933825" y="554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2671763" y="5549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69" name="Oval 33"/>
          <p:cNvSpPr>
            <a:spLocks noChangeArrowheads="1"/>
          </p:cNvSpPr>
          <p:nvPr/>
        </p:nvSpPr>
        <p:spPr bwMode="auto">
          <a:xfrm>
            <a:off x="5513388" y="5178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6346825" y="5146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1" name="Oval 35"/>
          <p:cNvSpPr>
            <a:spLocks noChangeArrowheads="1"/>
          </p:cNvSpPr>
          <p:nvPr/>
        </p:nvSpPr>
        <p:spPr bwMode="auto">
          <a:xfrm>
            <a:off x="5076825" y="5548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5819775" y="51577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3" name="Oval 37"/>
          <p:cNvSpPr>
            <a:spLocks noChangeArrowheads="1"/>
          </p:cNvSpPr>
          <p:nvPr/>
        </p:nvSpPr>
        <p:spPr bwMode="auto">
          <a:xfrm>
            <a:off x="5522913" y="4751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5802313" y="5532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5" name="Oval 39"/>
          <p:cNvSpPr>
            <a:spLocks noChangeArrowheads="1"/>
          </p:cNvSpPr>
          <p:nvPr/>
        </p:nvSpPr>
        <p:spPr bwMode="auto">
          <a:xfrm>
            <a:off x="6302375" y="5505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4027488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7" name="Oval 41"/>
          <p:cNvSpPr>
            <a:spLocks noChangeArrowheads="1"/>
          </p:cNvSpPr>
          <p:nvPr/>
        </p:nvSpPr>
        <p:spPr bwMode="auto">
          <a:xfrm>
            <a:off x="4813300" y="5202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2597150" y="3165475"/>
            <a:ext cx="3919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 flipH="1">
            <a:off x="3382963" y="2527300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 flipH="1">
            <a:off x="4171950" y="2524125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4956175" y="2524125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 flipH="1">
            <a:off x="5740400" y="2527300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2587625" y="3810000"/>
            <a:ext cx="39258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2603500" y="4445000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2603500" y="5092700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597150" y="2527300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1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4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5" name="Oval 35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8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0" name="Oval 40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43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47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 scale variation</a:t>
            </a:r>
            <a:endParaRPr lang="en-US" altLang="en-US" i="1" smtClean="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5324475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994150" y="2832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251200" y="3024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5403850" y="4079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430713" y="30241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5135563" y="39052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4518025" y="3236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3521075" y="3862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073400" y="3024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3194050" y="39036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527675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4297363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3192463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4" name="Oval 20"/>
          <p:cNvSpPr>
            <a:spLocks noChangeArrowheads="1"/>
          </p:cNvSpPr>
          <p:nvPr/>
        </p:nvSpPr>
        <p:spPr bwMode="auto">
          <a:xfrm>
            <a:off x="4341813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5881688" y="2944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5235575" y="39925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8" name="Oval 24"/>
          <p:cNvSpPr>
            <a:spLocks noChangeArrowheads="1"/>
          </p:cNvSpPr>
          <p:nvPr/>
        </p:nvSpPr>
        <p:spPr bwMode="auto">
          <a:xfrm>
            <a:off x="3460750" y="49720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2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3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5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7" name="Oval 33"/>
          <p:cNvSpPr>
            <a:spLocks noChangeArrowheads="1"/>
          </p:cNvSpPr>
          <p:nvPr/>
        </p:nvSpPr>
        <p:spPr bwMode="auto">
          <a:xfrm>
            <a:off x="5572125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8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561657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5616575" y="4933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4" name="Oval 40"/>
          <p:cNvSpPr>
            <a:spLocks noChangeArrowheads="1"/>
          </p:cNvSpPr>
          <p:nvPr/>
        </p:nvSpPr>
        <p:spPr bwMode="auto">
          <a:xfrm>
            <a:off x="3949700" y="5287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5" name="Oval 41"/>
          <p:cNvSpPr>
            <a:spLocks noChangeArrowheads="1"/>
          </p:cNvSpPr>
          <p:nvPr/>
        </p:nvSpPr>
        <p:spPr bwMode="auto">
          <a:xfrm>
            <a:off x="4316413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2611438" y="3175000"/>
            <a:ext cx="3919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3397250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4186238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4970463" y="2533650"/>
            <a:ext cx="0" cy="3198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 flipH="1">
            <a:off x="5754688" y="2536825"/>
            <a:ext cx="0" cy="31956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2601913" y="3819525"/>
            <a:ext cx="3925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2617788" y="44545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2617788" y="5102225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Second order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  <a:p>
            <a:pPr eaLnBrk="1" hangingPunct="1"/>
            <a:r>
              <a:rPr lang="en-US" altLang="en-US" smtClean="0"/>
              <a:t>K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</a:t>
            </a:r>
          </a:p>
          <a:p>
            <a:pPr lvl="1" eaLnBrk="1" hangingPunct="1"/>
            <a:r>
              <a:rPr lang="en-US" altLang="en-US" smtClean="0"/>
              <a:t>Applicable only to </a:t>
            </a:r>
            <a:r>
              <a:rPr lang="en-US" altLang="en-US" i="1" smtClean="0"/>
              <a:t>mapped</a:t>
            </a:r>
            <a:r>
              <a:rPr lang="en-US" altLang="en-US" smtClean="0"/>
              <a:t> point patterns</a:t>
            </a:r>
          </a:p>
          <a:p>
            <a:pPr eaLnBrk="1" hangingPunct="1"/>
            <a:r>
              <a:rPr lang="en-US" altLang="en-US" smtClean="0"/>
              <a:t>Point-Event nearest neighbor analysis</a:t>
            </a:r>
          </a:p>
          <a:p>
            <a:pPr lvl="1" eaLnBrk="1" hangingPunct="1"/>
            <a:r>
              <a:rPr lang="en-US" altLang="en-US" smtClean="0"/>
              <a:t>Applicable to </a:t>
            </a:r>
            <a:r>
              <a:rPr lang="en-US" altLang="en-US" i="1" smtClean="0"/>
              <a:t>mapped</a:t>
            </a:r>
            <a:r>
              <a:rPr lang="en-US" altLang="en-US" smtClean="0"/>
              <a:t> point patterns or for sampling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(distribution function)</a:t>
            </a:r>
          </a:p>
        </p:txBody>
      </p:sp>
      <p:graphicFrame>
        <p:nvGraphicFramePr>
          <p:cNvPr id="6146" name="Object 74"/>
          <p:cNvGraphicFramePr>
            <a:graphicFrameLocks noChangeAspect="1"/>
          </p:cNvGraphicFramePr>
          <p:nvPr/>
        </p:nvGraphicFramePr>
        <p:xfrm>
          <a:off x="2454275" y="3360738"/>
          <a:ext cx="39338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360738"/>
                        <a:ext cx="39338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5"/>
          <p:cNvSpPr txBox="1">
            <a:spLocks noChangeArrowheads="1"/>
          </p:cNvSpPr>
          <p:nvPr/>
        </p:nvSpPr>
        <p:spPr bwMode="auto">
          <a:xfrm>
            <a:off x="1163638" y="4754563"/>
            <a:ext cx="73104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/>
              <a:t>w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	</a:t>
            </a:r>
            <a:r>
              <a:rPr lang="en-US" altLang="en-US" sz="2400"/>
              <a:t>: Distance from event </a:t>
            </a:r>
            <a:r>
              <a:rPr lang="en-US" altLang="en-US" sz="2400" i="1"/>
              <a:t>i</a:t>
            </a:r>
            <a:r>
              <a:rPr lang="en-US" altLang="en-US" sz="2400"/>
              <a:t> to nearest neighbor</a:t>
            </a:r>
          </a:p>
          <a:p>
            <a:r>
              <a:rPr lang="en-US" altLang="en-US" sz="2400" i="1"/>
              <a:t>w 	</a:t>
            </a:r>
            <a:r>
              <a:rPr lang="en-US" altLang="en-US" sz="2400"/>
              <a:t>: Distance</a:t>
            </a:r>
          </a:p>
          <a:p>
            <a:r>
              <a:rPr lang="en-US" altLang="en-US" sz="2400" i="1"/>
              <a:t>n  	</a:t>
            </a:r>
            <a:r>
              <a:rPr lang="en-US" altLang="en-US" sz="2400"/>
              <a:t>: Number of events</a:t>
            </a:r>
          </a:p>
        </p:txBody>
      </p:sp>
      <p:sp>
        <p:nvSpPr>
          <p:cNvPr id="6151" name="Text Box 76"/>
          <p:cNvSpPr txBox="1">
            <a:spLocks noChangeArrowheads="1"/>
          </p:cNvSpPr>
          <p:nvPr/>
        </p:nvSpPr>
        <p:spPr bwMode="auto">
          <a:xfrm>
            <a:off x="547688" y="6292850"/>
            <a:ext cx="5972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Q: What is the range of possible values for         ?</a:t>
            </a:r>
          </a:p>
        </p:txBody>
      </p:sp>
      <p:graphicFrame>
        <p:nvGraphicFramePr>
          <p:cNvPr id="6147" name="Object 77"/>
          <p:cNvGraphicFramePr>
            <a:graphicFrameLocks noChangeAspect="1"/>
          </p:cNvGraphicFramePr>
          <p:nvPr/>
        </p:nvGraphicFramePr>
        <p:xfrm>
          <a:off x="5649913" y="6246813"/>
          <a:ext cx="661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368280" imgH="241200" progId="Equation.DSMT4">
                  <p:embed/>
                </p:oleObj>
              </mc:Choice>
              <mc:Fallback>
                <p:oleObj name="Equation" r:id="rId6" imgW="368280" imgH="2412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6246813"/>
                        <a:ext cx="661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session: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Point Pattern Analysis III &amp; IV</a:t>
            </a:r>
          </a:p>
          <a:p>
            <a:pPr lvl="1" algn="just" eaLnBrk="1" hangingPunct="1"/>
            <a:r>
              <a:rPr lang="en-US" altLang="en-US" smtClean="0"/>
              <a:t>Exploring point patterns</a:t>
            </a:r>
          </a:p>
          <a:p>
            <a:pPr lvl="2" algn="just" eaLnBrk="1" hangingPunct="1"/>
            <a:r>
              <a:rPr lang="en-US" altLang="en-US" smtClean="0">
                <a:solidFill>
                  <a:srgbClr val="C0C0C0"/>
                </a:solidFill>
              </a:rPr>
              <a:t>Quadrat Analysis and Moving Windows</a:t>
            </a:r>
          </a:p>
          <a:p>
            <a:pPr lvl="2" algn="just" eaLnBrk="1" hangingPunct="1"/>
            <a:r>
              <a:rPr lang="en-US" altLang="en-US" smtClean="0"/>
              <a:t>Kernel Estimation</a:t>
            </a:r>
          </a:p>
          <a:p>
            <a:pPr lvl="2" algn="just" eaLnBrk="1" hangingPunct="1"/>
            <a:r>
              <a:rPr lang="en-US" altLang="en-US" smtClean="0"/>
              <a:t>Second Order Properties</a:t>
            </a:r>
          </a:p>
          <a:p>
            <a:pPr lvl="2" algn="just" eaLnBrk="1" hangingPunct="1"/>
            <a:r>
              <a:rPr lang="en-US" altLang="en-US" smtClean="0"/>
              <a:t>Nearest Neighbor Analysis</a:t>
            </a:r>
          </a:p>
          <a:p>
            <a:pPr lvl="2" algn="just" eaLnBrk="1" hangingPunct="1"/>
            <a:r>
              <a:rPr lang="en-US" altLang="en-US" smtClean="0"/>
              <a:t>The K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4906963" y="30559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1" name="Oval 12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2" name="Oval 13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3" name="Oval 14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4" name="Oval 15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5" name="Oval 16"/>
          <p:cNvSpPr>
            <a:spLocks noChangeArrowheads="1"/>
          </p:cNvSpPr>
          <p:nvPr/>
        </p:nvSpPr>
        <p:spPr bwMode="auto">
          <a:xfrm>
            <a:off x="3368675" y="43561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8" name="Oval 19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99" name="Oval 20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0" name="Oval 21"/>
          <p:cNvSpPr>
            <a:spLocks noChangeArrowheads="1"/>
          </p:cNvSpPr>
          <p:nvPr/>
        </p:nvSpPr>
        <p:spPr bwMode="auto">
          <a:xfrm>
            <a:off x="4430713" y="3124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1" name="Oval 22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2" name="Oval 23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3" name="Oval 24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4" name="Oval 25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5" name="Oval 26"/>
          <p:cNvSpPr>
            <a:spLocks noChangeArrowheads="1"/>
          </p:cNvSpPr>
          <p:nvPr/>
        </p:nvSpPr>
        <p:spPr bwMode="auto">
          <a:xfrm>
            <a:off x="5324475" y="3719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6" name="Oval 27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7" name="Oval 28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8" name="Oval 29"/>
          <p:cNvSpPr>
            <a:spLocks noChangeArrowheads="1"/>
          </p:cNvSpPr>
          <p:nvPr/>
        </p:nvSpPr>
        <p:spPr bwMode="auto">
          <a:xfrm>
            <a:off x="3397250" y="5410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09" name="Oval 30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0" name="Oval 31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1" name="Oval 32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2" name="Oval 33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3" name="Oval 34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4" name="Oval 35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5" name="Oval 36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6" name="Oval 37"/>
          <p:cNvSpPr>
            <a:spLocks noChangeArrowheads="1"/>
          </p:cNvSpPr>
          <p:nvPr/>
        </p:nvSpPr>
        <p:spPr bwMode="auto">
          <a:xfrm>
            <a:off x="5757863" y="5133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7" name="Oval 38"/>
          <p:cNvSpPr>
            <a:spLocks noChangeArrowheads="1"/>
          </p:cNvSpPr>
          <p:nvPr/>
        </p:nvSpPr>
        <p:spPr bwMode="auto">
          <a:xfrm>
            <a:off x="5295900" y="5067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8" name="Oval 39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19" name="Oval 40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20" name="Oval 41"/>
          <p:cNvSpPr>
            <a:spLocks noChangeArrowheads="1"/>
          </p:cNvSpPr>
          <p:nvPr/>
        </p:nvSpPr>
        <p:spPr bwMode="auto">
          <a:xfrm>
            <a:off x="4097338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121" name="Oval 42"/>
          <p:cNvSpPr>
            <a:spLocks noChangeArrowheads="1"/>
          </p:cNvSpPr>
          <p:nvPr/>
        </p:nvSpPr>
        <p:spPr bwMode="auto">
          <a:xfrm>
            <a:off x="4905375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81963" name="AutoShape 43"/>
          <p:cNvCxnSpPr>
            <a:cxnSpLocks noChangeShapeType="1"/>
            <a:stCxn id="46104" idx="5"/>
            <a:endCxn id="46120" idx="1"/>
          </p:cNvCxnSpPr>
          <p:nvPr/>
        </p:nvCxnSpPr>
        <p:spPr bwMode="auto">
          <a:xfrm>
            <a:off x="3848100" y="4802188"/>
            <a:ext cx="261938" cy="401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4" name="AutoShape 44"/>
          <p:cNvCxnSpPr>
            <a:cxnSpLocks noChangeShapeType="1"/>
            <a:stCxn id="46095" idx="7"/>
            <a:endCxn id="46093" idx="3"/>
          </p:cNvCxnSpPr>
          <p:nvPr/>
        </p:nvCxnSpPr>
        <p:spPr bwMode="auto">
          <a:xfrm flipV="1">
            <a:off x="3443288" y="4313238"/>
            <a:ext cx="117475" cy="4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5" name="AutoShape 45"/>
          <p:cNvCxnSpPr>
            <a:cxnSpLocks noChangeShapeType="1"/>
            <a:stCxn id="46106" idx="7"/>
            <a:endCxn id="46107" idx="3"/>
          </p:cNvCxnSpPr>
          <p:nvPr/>
        </p:nvCxnSpPr>
        <p:spPr bwMode="auto">
          <a:xfrm flipV="1">
            <a:off x="5937250" y="3152775"/>
            <a:ext cx="53975" cy="87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6" name="AutoShape 46"/>
          <p:cNvCxnSpPr>
            <a:cxnSpLocks noChangeShapeType="1"/>
            <a:stCxn id="46121" idx="6"/>
            <a:endCxn id="46117" idx="2"/>
          </p:cNvCxnSpPr>
          <p:nvPr/>
        </p:nvCxnSpPr>
        <p:spPr bwMode="auto">
          <a:xfrm flipV="1">
            <a:off x="5003800" y="5111750"/>
            <a:ext cx="282575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7" name="AutoShape 47"/>
          <p:cNvCxnSpPr>
            <a:cxnSpLocks noChangeShapeType="1"/>
            <a:stCxn id="46094" idx="6"/>
            <a:endCxn id="46127" idx="2"/>
          </p:cNvCxnSpPr>
          <p:nvPr/>
        </p:nvCxnSpPr>
        <p:spPr bwMode="auto">
          <a:xfrm flipV="1">
            <a:off x="3063875" y="3008313"/>
            <a:ext cx="120650" cy="88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7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(distribution function)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454275" y="3360738"/>
          <a:ext cx="39338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360738"/>
                        <a:ext cx="39338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03250" y="5484813"/>
            <a:ext cx="791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/>
              <a:t>Q: What is the range of possible values for         ?</a:t>
            </a:r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7358063" y="5413375"/>
          <a:ext cx="8715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6" imgW="368280" imgH="241200" progId="Equation.DSMT4">
                  <p:embed/>
                </p:oleObj>
              </mc:Choice>
              <mc:Fallback>
                <p:oleObj name="Equation" r:id="rId6" imgW="368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5413375"/>
                        <a:ext cx="8715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Distribution function</a:t>
            </a:r>
          </a:p>
        </p:txBody>
      </p: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8203" name="Line 4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5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725613" y="58912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2214563" y="3371850"/>
            <a:ext cx="434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3857625" y="6257925"/>
            <a:ext cx="143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Distance w</a:t>
            </a:r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225675" y="3355975"/>
            <a:ext cx="3867150" cy="2779713"/>
          </a:xfrm>
          <a:custGeom>
            <a:avLst/>
            <a:gdLst>
              <a:gd name="T0" fmla="*/ 0 w 2436"/>
              <a:gd name="T1" fmla="*/ 1751 h 1751"/>
              <a:gd name="T2" fmla="*/ 315 w 2436"/>
              <a:gd name="T3" fmla="*/ 1655 h 1751"/>
              <a:gd name="T4" fmla="*/ 707 w 2436"/>
              <a:gd name="T5" fmla="*/ 1332 h 1751"/>
              <a:gd name="T6" fmla="*/ 1174 w 2436"/>
              <a:gd name="T7" fmla="*/ 603 h 1751"/>
              <a:gd name="T8" fmla="*/ 1510 w 2436"/>
              <a:gd name="T9" fmla="*/ 148 h 1751"/>
              <a:gd name="T10" fmla="*/ 2012 w 2436"/>
              <a:gd name="T11" fmla="*/ 23 h 1751"/>
              <a:gd name="T12" fmla="*/ 2436 w 2436"/>
              <a:gd name="T13" fmla="*/ 10 h 175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6"/>
              <a:gd name="T22" fmla="*/ 0 h 1751"/>
              <a:gd name="T23" fmla="*/ 2436 w 2436"/>
              <a:gd name="T24" fmla="*/ 1751 h 175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6" h="1751">
                <a:moveTo>
                  <a:pt x="0" y="1751"/>
                </a:moveTo>
                <a:cubicBezTo>
                  <a:pt x="99" y="1737"/>
                  <a:pt x="198" y="1724"/>
                  <a:pt x="315" y="1655"/>
                </a:cubicBezTo>
                <a:cubicBezTo>
                  <a:pt x="433" y="1585"/>
                  <a:pt x="564" y="1507"/>
                  <a:pt x="707" y="1332"/>
                </a:cubicBezTo>
                <a:cubicBezTo>
                  <a:pt x="850" y="1156"/>
                  <a:pt x="1040" y="800"/>
                  <a:pt x="1174" y="603"/>
                </a:cubicBezTo>
                <a:cubicBezTo>
                  <a:pt x="1307" y="406"/>
                  <a:pt x="1370" y="245"/>
                  <a:pt x="1510" y="148"/>
                </a:cubicBezTo>
                <a:cubicBezTo>
                  <a:pt x="1650" y="51"/>
                  <a:pt x="1858" y="46"/>
                  <a:pt x="2012" y="23"/>
                </a:cubicBezTo>
                <a:cubicBezTo>
                  <a:pt x="2166" y="0"/>
                  <a:pt x="2348" y="13"/>
                  <a:pt x="2436" y="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94" name="Object 12"/>
          <p:cNvGraphicFramePr>
            <a:graphicFrameLocks noChangeAspect="1"/>
          </p:cNvGraphicFramePr>
          <p:nvPr/>
        </p:nvGraphicFramePr>
        <p:xfrm>
          <a:off x="1087438" y="4351338"/>
          <a:ext cx="808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351338"/>
                        <a:ext cx="808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5473700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4332288" y="2755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184525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601913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6099175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438775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4808538" y="28003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108325" y="3124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4984750" y="415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4421188" y="31908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3806825" y="46307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2955925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3000375" y="41132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5170488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4562475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3" name="Oval 19"/>
          <p:cNvSpPr>
            <a:spLocks noChangeArrowheads="1"/>
          </p:cNvSpPr>
          <p:nvPr/>
        </p:nvSpPr>
        <p:spPr bwMode="auto">
          <a:xfrm>
            <a:off x="4219575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4" name="Oval 20"/>
          <p:cNvSpPr>
            <a:spLocks noChangeArrowheads="1"/>
          </p:cNvSpPr>
          <p:nvPr/>
        </p:nvSpPr>
        <p:spPr bwMode="auto">
          <a:xfrm>
            <a:off x="2909888" y="2944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4465638" y="2981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5873750" y="29813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5884863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8" name="Oval 24"/>
          <p:cNvSpPr>
            <a:spLocks noChangeArrowheads="1"/>
          </p:cNvSpPr>
          <p:nvPr/>
        </p:nvSpPr>
        <p:spPr bwMode="auto">
          <a:xfrm>
            <a:off x="5214938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29" name="Oval 25"/>
          <p:cNvSpPr>
            <a:spLocks noChangeArrowheads="1"/>
          </p:cNvSpPr>
          <p:nvPr/>
        </p:nvSpPr>
        <p:spPr bwMode="auto">
          <a:xfrm>
            <a:off x="3763963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0" name="Oval 26"/>
          <p:cNvSpPr>
            <a:spLocks noChangeArrowheads="1"/>
          </p:cNvSpPr>
          <p:nvPr/>
        </p:nvSpPr>
        <p:spPr bwMode="auto">
          <a:xfrm>
            <a:off x="5349875" y="3806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5959475" y="3167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6091238" y="31400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3" name="Oval 29"/>
          <p:cNvSpPr>
            <a:spLocks noChangeArrowheads="1"/>
          </p:cNvSpPr>
          <p:nvPr/>
        </p:nvSpPr>
        <p:spPr bwMode="auto">
          <a:xfrm>
            <a:off x="3271838" y="5497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4" name="Oval 30"/>
          <p:cNvSpPr>
            <a:spLocks noChangeArrowheads="1"/>
          </p:cNvSpPr>
          <p:nvPr/>
        </p:nvSpPr>
        <p:spPr bwMode="auto">
          <a:xfrm>
            <a:off x="2998788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3063875" y="53403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3271838" y="5146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2832100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4984750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6091238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0" name="Oval 36"/>
          <p:cNvSpPr>
            <a:spLocks noChangeArrowheads="1"/>
          </p:cNvSpPr>
          <p:nvPr/>
        </p:nvSpPr>
        <p:spPr bwMode="auto">
          <a:xfrm>
            <a:off x="5214938" y="5221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579913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5286375" y="5067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3" name="Oval 39"/>
          <p:cNvSpPr>
            <a:spLocks noChangeArrowheads="1"/>
          </p:cNvSpPr>
          <p:nvPr/>
        </p:nvSpPr>
        <p:spPr bwMode="auto">
          <a:xfrm>
            <a:off x="5843588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4" name="Oval 40"/>
          <p:cNvSpPr>
            <a:spLocks noChangeArrowheads="1"/>
          </p:cNvSpPr>
          <p:nvPr/>
        </p:nvSpPr>
        <p:spPr bwMode="auto">
          <a:xfrm>
            <a:off x="5961063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3895725" y="4718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4984750" y="5014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9227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1725613" y="58912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2214563" y="3371850"/>
            <a:ext cx="434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3857625" y="6257925"/>
            <a:ext cx="143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Distance w</a:t>
            </a:r>
          </a:p>
        </p:txBody>
      </p:sp>
      <p:sp>
        <p:nvSpPr>
          <p:cNvPr id="9226" name="Freeform 11"/>
          <p:cNvSpPr>
            <a:spLocks/>
          </p:cNvSpPr>
          <p:nvPr/>
        </p:nvSpPr>
        <p:spPr bwMode="auto">
          <a:xfrm>
            <a:off x="2225675" y="3368675"/>
            <a:ext cx="3867150" cy="2767013"/>
          </a:xfrm>
          <a:custGeom>
            <a:avLst/>
            <a:gdLst>
              <a:gd name="T0" fmla="*/ 0 w 2436"/>
              <a:gd name="T1" fmla="*/ 1743 h 1743"/>
              <a:gd name="T2" fmla="*/ 222 w 2436"/>
              <a:gd name="T3" fmla="*/ 1653 h 1743"/>
              <a:gd name="T4" fmla="*/ 375 w 2436"/>
              <a:gd name="T5" fmla="*/ 1272 h 1743"/>
              <a:gd name="T6" fmla="*/ 527 w 2436"/>
              <a:gd name="T7" fmla="*/ 585 h 1743"/>
              <a:gd name="T8" fmla="*/ 680 w 2436"/>
              <a:gd name="T9" fmla="*/ 133 h 1743"/>
              <a:gd name="T10" fmla="*/ 1256 w 2436"/>
              <a:gd name="T11" fmla="*/ 22 h 1743"/>
              <a:gd name="T12" fmla="*/ 2436 w 2436"/>
              <a:gd name="T13" fmla="*/ 2 h 17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6"/>
              <a:gd name="T22" fmla="*/ 0 h 1743"/>
              <a:gd name="T23" fmla="*/ 2436 w 2436"/>
              <a:gd name="T24" fmla="*/ 1743 h 17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6" h="1743">
                <a:moveTo>
                  <a:pt x="0" y="1743"/>
                </a:moveTo>
                <a:cubicBezTo>
                  <a:pt x="37" y="1728"/>
                  <a:pt x="160" y="1731"/>
                  <a:pt x="222" y="1653"/>
                </a:cubicBezTo>
                <a:cubicBezTo>
                  <a:pt x="284" y="1575"/>
                  <a:pt x="324" y="1450"/>
                  <a:pt x="375" y="1272"/>
                </a:cubicBezTo>
                <a:cubicBezTo>
                  <a:pt x="426" y="1094"/>
                  <a:pt x="476" y="775"/>
                  <a:pt x="527" y="585"/>
                </a:cubicBezTo>
                <a:cubicBezTo>
                  <a:pt x="578" y="395"/>
                  <a:pt x="559" y="227"/>
                  <a:pt x="680" y="133"/>
                </a:cubicBezTo>
                <a:cubicBezTo>
                  <a:pt x="801" y="39"/>
                  <a:pt x="963" y="44"/>
                  <a:pt x="1256" y="22"/>
                </a:cubicBezTo>
                <a:cubicBezTo>
                  <a:pt x="1549" y="0"/>
                  <a:pt x="2190" y="6"/>
                  <a:pt x="2436" y="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1087438" y="4351338"/>
          <a:ext cx="808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351338"/>
                        <a:ext cx="808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  <a:endParaRPr lang="en-US" altLang="en-US" i="1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Definitions: Patterns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463925" y="270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914650" y="2711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613025" y="2479675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4011613" y="2703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4564063" y="2697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111750" y="2705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5662613" y="2713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6210300" y="270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325813" y="3205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776538" y="3208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3873500" y="3200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4425950" y="3194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4973638" y="32019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5524500" y="32099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072188" y="3205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3452813" y="3694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2903538" y="36972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4000500" y="3689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0" name="Oval 22"/>
          <p:cNvSpPr>
            <a:spLocks noChangeArrowheads="1"/>
          </p:cNvSpPr>
          <p:nvPr/>
        </p:nvSpPr>
        <p:spPr bwMode="auto">
          <a:xfrm>
            <a:off x="4552950" y="3683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5100638" y="3690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5651500" y="3698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6199188" y="3694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3314700" y="4191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2765425" y="41941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3862388" y="4186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>
            <a:off x="4414838" y="41798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4962525" y="418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5513388" y="4195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6061075" y="4191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3435350" y="4686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2886075" y="4689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>
            <a:off x="3983038" y="46815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4535488" y="4675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5083175" y="4683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5634038" y="4691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6181725" y="4686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3297238" y="5183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2747963" y="51863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0" name="Oval 42"/>
          <p:cNvSpPr>
            <a:spLocks noChangeArrowheads="1"/>
          </p:cNvSpPr>
          <p:nvPr/>
        </p:nvSpPr>
        <p:spPr bwMode="auto">
          <a:xfrm>
            <a:off x="3844925" y="5178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4397375" y="5172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2" name="Oval 44"/>
          <p:cNvSpPr>
            <a:spLocks noChangeArrowheads="1"/>
          </p:cNvSpPr>
          <p:nvPr/>
        </p:nvSpPr>
        <p:spPr bwMode="auto">
          <a:xfrm>
            <a:off x="4945063" y="5180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3" name="Oval 45"/>
          <p:cNvSpPr>
            <a:spLocks noChangeArrowheads="1"/>
          </p:cNvSpPr>
          <p:nvPr/>
        </p:nvSpPr>
        <p:spPr bwMode="auto">
          <a:xfrm>
            <a:off x="5495925" y="5187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174" name="Oval 46"/>
          <p:cNvSpPr>
            <a:spLocks noChangeArrowheads="1"/>
          </p:cNvSpPr>
          <p:nvPr/>
        </p:nvSpPr>
        <p:spPr bwMode="auto">
          <a:xfrm>
            <a:off x="6043613" y="5183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1725613" y="58912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2214563" y="3371850"/>
            <a:ext cx="434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3857625" y="6257925"/>
            <a:ext cx="143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Distance w</a:t>
            </a:r>
          </a:p>
        </p:txBody>
      </p:sp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1087438" y="4351338"/>
          <a:ext cx="808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351338"/>
                        <a:ext cx="808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3"/>
          <p:cNvSpPr>
            <a:spLocks noChangeShapeType="1"/>
          </p:cNvSpPr>
          <p:nvPr/>
        </p:nvSpPr>
        <p:spPr bwMode="auto">
          <a:xfrm flipV="1">
            <a:off x="3429000" y="3371850"/>
            <a:ext cx="228600" cy="275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3657600" y="337185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Sampled point pattern</a:t>
            </a: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5483225" y="4068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3949700" y="3070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3194050" y="29876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611438" y="2560638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6108700" y="297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448300" y="4259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906963" y="30797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3162300" y="3300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5091113" y="4014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4229100" y="33020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3548063" y="4252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2965450" y="3076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2" name="Oval 16"/>
          <p:cNvSpPr>
            <a:spLocks noChangeArrowheads="1"/>
          </p:cNvSpPr>
          <p:nvPr/>
        </p:nvSpPr>
        <p:spPr bwMode="auto">
          <a:xfrm>
            <a:off x="3368675" y="43799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3" name="Oval 17"/>
          <p:cNvSpPr>
            <a:spLocks noChangeArrowheads="1"/>
          </p:cNvSpPr>
          <p:nvPr/>
        </p:nvSpPr>
        <p:spPr bwMode="auto">
          <a:xfrm>
            <a:off x="5356225" y="3973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4" name="Oval 18"/>
          <p:cNvSpPr>
            <a:spLocks noChangeArrowheads="1"/>
          </p:cNvSpPr>
          <p:nvPr/>
        </p:nvSpPr>
        <p:spPr bwMode="auto">
          <a:xfrm>
            <a:off x="4572000" y="2824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4229100" y="29686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6" name="Oval 20"/>
          <p:cNvSpPr>
            <a:spLocks noChangeArrowheads="1"/>
          </p:cNvSpPr>
          <p:nvPr/>
        </p:nvSpPr>
        <p:spPr bwMode="auto">
          <a:xfrm>
            <a:off x="2994025" y="34766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7" name="Oval 21"/>
          <p:cNvSpPr>
            <a:spLocks noChangeArrowheads="1"/>
          </p:cNvSpPr>
          <p:nvPr/>
        </p:nvSpPr>
        <p:spPr bwMode="auto">
          <a:xfrm>
            <a:off x="4430713" y="3148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5765800" y="30622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19" name="Oval 23"/>
          <p:cNvSpPr>
            <a:spLocks noChangeArrowheads="1"/>
          </p:cNvSpPr>
          <p:nvPr/>
        </p:nvSpPr>
        <p:spPr bwMode="auto">
          <a:xfrm>
            <a:off x="5894388" y="2813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5224463" y="42687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1" name="Oval 25"/>
          <p:cNvSpPr>
            <a:spLocks noChangeArrowheads="1"/>
          </p:cNvSpPr>
          <p:nvPr/>
        </p:nvSpPr>
        <p:spPr bwMode="auto">
          <a:xfrm>
            <a:off x="3773488" y="47418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2" name="Oval 26"/>
          <p:cNvSpPr>
            <a:spLocks noChangeArrowheads="1"/>
          </p:cNvSpPr>
          <p:nvPr/>
        </p:nvSpPr>
        <p:spPr bwMode="auto">
          <a:xfrm>
            <a:off x="5324475" y="3743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3" name="Oval 27"/>
          <p:cNvSpPr>
            <a:spLocks noChangeArrowheads="1"/>
          </p:cNvSpPr>
          <p:nvPr/>
        </p:nvSpPr>
        <p:spPr bwMode="auto">
          <a:xfrm>
            <a:off x="5861050" y="32607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5978525" y="30924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5" name="Oval 29"/>
          <p:cNvSpPr>
            <a:spLocks noChangeArrowheads="1"/>
          </p:cNvSpPr>
          <p:nvPr/>
        </p:nvSpPr>
        <p:spPr bwMode="auto">
          <a:xfrm>
            <a:off x="3397250" y="5434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6" name="Oval 30"/>
          <p:cNvSpPr>
            <a:spLocks noChangeArrowheads="1"/>
          </p:cNvSpPr>
          <p:nvPr/>
        </p:nvSpPr>
        <p:spPr bwMode="auto">
          <a:xfrm>
            <a:off x="3008313" y="51546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3203575" y="52403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8" name="Oval 32"/>
          <p:cNvSpPr>
            <a:spLocks noChangeArrowheads="1"/>
          </p:cNvSpPr>
          <p:nvPr/>
        </p:nvSpPr>
        <p:spPr bwMode="auto">
          <a:xfrm>
            <a:off x="3521075" y="5349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29" name="Oval 33"/>
          <p:cNvSpPr>
            <a:spLocks noChangeArrowheads="1"/>
          </p:cNvSpPr>
          <p:nvPr/>
        </p:nvSpPr>
        <p:spPr bwMode="auto">
          <a:xfrm>
            <a:off x="2841625" y="54959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5454650" y="5272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6100763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2" name="Oval 36"/>
          <p:cNvSpPr>
            <a:spLocks noChangeArrowheads="1"/>
          </p:cNvSpPr>
          <p:nvPr/>
        </p:nvSpPr>
        <p:spPr bwMode="auto">
          <a:xfrm>
            <a:off x="5327650" y="5321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5757863" y="515778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4" name="Oval 38"/>
          <p:cNvSpPr>
            <a:spLocks noChangeArrowheads="1"/>
          </p:cNvSpPr>
          <p:nvPr/>
        </p:nvSpPr>
        <p:spPr bwMode="auto">
          <a:xfrm>
            <a:off x="5295900" y="5091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5" name="Oval 39"/>
          <p:cNvSpPr>
            <a:spLocks noChangeArrowheads="1"/>
          </p:cNvSpPr>
          <p:nvPr/>
        </p:nvSpPr>
        <p:spPr bwMode="auto">
          <a:xfrm>
            <a:off x="5853113" y="5356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0936" name="Oval 40"/>
          <p:cNvSpPr>
            <a:spLocks noChangeArrowheads="1"/>
          </p:cNvSpPr>
          <p:nvPr/>
        </p:nvSpPr>
        <p:spPr bwMode="auto">
          <a:xfrm>
            <a:off x="5970588" y="51879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3" name="Oval 41"/>
          <p:cNvSpPr>
            <a:spLocks noChangeArrowheads="1"/>
          </p:cNvSpPr>
          <p:nvPr/>
        </p:nvSpPr>
        <p:spPr bwMode="auto">
          <a:xfrm>
            <a:off x="4097338" y="52244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4905375" y="5235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6864350" y="4465638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6877050" y="5280025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97" name="Text Box 45"/>
          <p:cNvSpPr txBox="1">
            <a:spLocks noChangeArrowheads="1"/>
          </p:cNvSpPr>
          <p:nvPr/>
        </p:nvSpPr>
        <p:spPr bwMode="auto">
          <a:xfrm>
            <a:off x="7118350" y="4251325"/>
            <a:ext cx="11382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Recorded</a:t>
            </a:r>
          </a:p>
          <a:p>
            <a:r>
              <a:rPr lang="en-US" altLang="en-US" sz="1600"/>
              <a:t>event</a:t>
            </a:r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7123113" y="5068888"/>
            <a:ext cx="1362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Unrecorded</a:t>
            </a:r>
          </a:p>
          <a:p>
            <a:r>
              <a:rPr lang="en-US" altLang="en-US" sz="1600"/>
              <a:t>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7" grpId="0" animBg="1"/>
      <p:bldP spid="80908" grpId="0" animBg="1"/>
      <p:bldP spid="80909" grpId="0" animBg="1"/>
      <p:bldP spid="80912" grpId="0" animBg="1"/>
      <p:bldP spid="80913" grpId="0" animBg="1"/>
      <p:bldP spid="80914" grpId="0" animBg="1"/>
      <p:bldP spid="80915" grpId="0" animBg="1"/>
      <p:bldP spid="80916" grpId="0" animBg="1"/>
      <p:bldP spid="80917" grpId="0" animBg="1"/>
      <p:bldP spid="80919" grpId="0" animBg="1"/>
      <p:bldP spid="80920" grpId="0" animBg="1"/>
      <p:bldP spid="80921" grpId="0" animBg="1"/>
      <p:bldP spid="80922" grpId="0" animBg="1"/>
      <p:bldP spid="80923" grpId="0" animBg="1"/>
      <p:bldP spid="80924" grpId="0" animBg="1"/>
      <p:bldP spid="80925" grpId="0" animBg="1"/>
      <p:bldP spid="80926" grpId="0" animBg="1"/>
      <p:bldP spid="80928" grpId="0" animBg="1"/>
      <p:bldP spid="80929" grpId="0" animBg="1"/>
      <p:bldP spid="80932" grpId="0" animBg="1"/>
      <p:bldP spid="80933" grpId="0" animBg="1"/>
      <p:bldP spid="80934" grpId="0" animBg="1"/>
      <p:bldP spid="80935" grpId="0" animBg="1"/>
      <p:bldP spid="809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Point-Event nearest neighbor analysis</a:t>
            </a:r>
          </a:p>
        </p:txBody>
      </p:sp>
      <p:graphicFrame>
        <p:nvGraphicFramePr>
          <p:cNvPr id="11266" name="Object 47"/>
          <p:cNvGraphicFramePr>
            <a:graphicFrameLocks noChangeAspect="1"/>
          </p:cNvGraphicFramePr>
          <p:nvPr/>
        </p:nvGraphicFramePr>
        <p:xfrm>
          <a:off x="2565400" y="3360738"/>
          <a:ext cx="3709988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1054080" imgH="393480" progId="Equation.DSMT4">
                  <p:embed/>
                </p:oleObj>
              </mc:Choice>
              <mc:Fallback>
                <p:oleObj name="Equation" r:id="rId4" imgW="1054080" imgH="3934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360738"/>
                        <a:ext cx="3709988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8"/>
          <p:cNvSpPr txBox="1">
            <a:spLocks noChangeArrowheads="1"/>
          </p:cNvSpPr>
          <p:nvPr/>
        </p:nvSpPr>
        <p:spPr bwMode="auto">
          <a:xfrm>
            <a:off x="1163638" y="5160963"/>
            <a:ext cx="6735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2438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2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	</a:t>
            </a:r>
            <a:r>
              <a:rPr lang="en-US" altLang="en-US" sz="2400"/>
              <a:t>: Distance from point </a:t>
            </a:r>
            <a:r>
              <a:rPr lang="en-US" altLang="en-US" sz="2400" i="1"/>
              <a:t>i</a:t>
            </a:r>
            <a:r>
              <a:rPr lang="en-US" altLang="en-US" sz="2400"/>
              <a:t> to nearest event</a:t>
            </a:r>
          </a:p>
          <a:p>
            <a:r>
              <a:rPr lang="en-US" altLang="en-US" sz="2400" i="1"/>
              <a:t>x 	</a:t>
            </a:r>
            <a:r>
              <a:rPr lang="en-US" altLang="en-US" sz="2400"/>
              <a:t>: Distance</a:t>
            </a:r>
          </a:p>
          <a:p>
            <a:r>
              <a:rPr lang="en-US" altLang="en-US" sz="2400" i="1"/>
              <a:t>m 	</a:t>
            </a:r>
            <a:r>
              <a:rPr lang="en-US" altLang="en-US" sz="2400"/>
              <a:t>: Number of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Point-Event nearest neighbor analysis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5483225" y="4044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3949700" y="3046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194050" y="29638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108700" y="2951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5448300" y="4235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4829175" y="30559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3162300" y="3276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5091113" y="3990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4229100" y="32781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3548063" y="4229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2965450" y="305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3257550" y="4300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5356225" y="39497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572000" y="2800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4" name="Oval 18"/>
          <p:cNvSpPr>
            <a:spLocks noChangeArrowheads="1"/>
          </p:cNvSpPr>
          <p:nvPr/>
        </p:nvSpPr>
        <p:spPr bwMode="auto">
          <a:xfrm>
            <a:off x="4229100" y="29448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299402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4430713" y="3035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5765800" y="30384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5894388" y="2789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199" name="Oval 23"/>
          <p:cNvSpPr>
            <a:spLocks noChangeArrowheads="1"/>
          </p:cNvSpPr>
          <p:nvPr/>
        </p:nvSpPr>
        <p:spPr bwMode="auto">
          <a:xfrm>
            <a:off x="522446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3773488" y="47180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5324475" y="3675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861050" y="3236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5978525" y="30686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3441700" y="5454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3008313" y="51308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3203575" y="52165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3521075" y="5326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2841625" y="5472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5454650" y="5248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6100763" y="5191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1" name="Oval 35"/>
          <p:cNvSpPr>
            <a:spLocks noChangeArrowheads="1"/>
          </p:cNvSpPr>
          <p:nvPr/>
        </p:nvSpPr>
        <p:spPr bwMode="auto">
          <a:xfrm>
            <a:off x="5327650" y="5297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2" name="Oval 36"/>
          <p:cNvSpPr>
            <a:spLocks noChangeArrowheads="1"/>
          </p:cNvSpPr>
          <p:nvPr/>
        </p:nvSpPr>
        <p:spPr bwMode="auto">
          <a:xfrm>
            <a:off x="5791200" y="5145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5295900" y="49784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4" name="Oval 38"/>
          <p:cNvSpPr>
            <a:spLocks noChangeArrowheads="1"/>
          </p:cNvSpPr>
          <p:nvPr/>
        </p:nvSpPr>
        <p:spPr bwMode="auto">
          <a:xfrm>
            <a:off x="5853113" y="5332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5" name="Oval 39"/>
          <p:cNvSpPr>
            <a:spLocks noChangeArrowheads="1"/>
          </p:cNvSpPr>
          <p:nvPr/>
        </p:nvSpPr>
        <p:spPr bwMode="auto">
          <a:xfrm>
            <a:off x="5970588" y="51641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6" name="Oval 40"/>
          <p:cNvSpPr>
            <a:spLocks noChangeArrowheads="1"/>
          </p:cNvSpPr>
          <p:nvPr/>
        </p:nvSpPr>
        <p:spPr bwMode="auto">
          <a:xfrm>
            <a:off x="4041775" y="52006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7" name="Oval 41"/>
          <p:cNvSpPr>
            <a:spLocks noChangeArrowheads="1"/>
          </p:cNvSpPr>
          <p:nvPr/>
        </p:nvSpPr>
        <p:spPr bwMode="auto">
          <a:xfrm>
            <a:off x="4827588" y="5211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8" name="Rectangle 50"/>
          <p:cNvSpPr>
            <a:spLocks noChangeArrowheads="1"/>
          </p:cNvSpPr>
          <p:nvPr/>
        </p:nvSpPr>
        <p:spPr bwMode="auto">
          <a:xfrm>
            <a:off x="2611438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19" name="Oval 51"/>
          <p:cNvSpPr>
            <a:spLocks noChangeArrowheads="1"/>
          </p:cNvSpPr>
          <p:nvPr/>
        </p:nvSpPr>
        <p:spPr bwMode="auto">
          <a:xfrm>
            <a:off x="4349750" y="33401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0" name="Oval 52"/>
          <p:cNvSpPr>
            <a:spLocks noChangeArrowheads="1"/>
          </p:cNvSpPr>
          <p:nvPr/>
        </p:nvSpPr>
        <p:spPr bwMode="auto">
          <a:xfrm>
            <a:off x="4471988" y="2752725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1" name="Oval 53"/>
          <p:cNvSpPr>
            <a:spLocks noChangeArrowheads="1"/>
          </p:cNvSpPr>
          <p:nvPr/>
        </p:nvSpPr>
        <p:spPr bwMode="auto">
          <a:xfrm>
            <a:off x="3427413" y="2774950"/>
            <a:ext cx="87312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2" name="Oval 54"/>
          <p:cNvSpPr>
            <a:spLocks noChangeArrowheads="1"/>
          </p:cNvSpPr>
          <p:nvPr/>
        </p:nvSpPr>
        <p:spPr bwMode="auto">
          <a:xfrm>
            <a:off x="6081713" y="28575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3" name="Oval 55"/>
          <p:cNvSpPr>
            <a:spLocks noChangeArrowheads="1"/>
          </p:cNvSpPr>
          <p:nvPr/>
        </p:nvSpPr>
        <p:spPr bwMode="auto">
          <a:xfrm>
            <a:off x="4243388" y="31305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4" name="Oval 56"/>
          <p:cNvSpPr>
            <a:spLocks noChangeArrowheads="1"/>
          </p:cNvSpPr>
          <p:nvPr/>
        </p:nvSpPr>
        <p:spPr bwMode="auto">
          <a:xfrm>
            <a:off x="4267200" y="4716463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5" name="Oval 57"/>
          <p:cNvSpPr>
            <a:spLocks noChangeArrowheads="1"/>
          </p:cNvSpPr>
          <p:nvPr/>
        </p:nvSpPr>
        <p:spPr bwMode="auto">
          <a:xfrm>
            <a:off x="5699125" y="5273675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6" name="Oval 58"/>
          <p:cNvSpPr>
            <a:spLocks noChangeArrowheads="1"/>
          </p:cNvSpPr>
          <p:nvPr/>
        </p:nvSpPr>
        <p:spPr bwMode="auto">
          <a:xfrm>
            <a:off x="5502275" y="33655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7" name="Oval 59"/>
          <p:cNvSpPr>
            <a:spLocks noChangeArrowheads="1"/>
          </p:cNvSpPr>
          <p:nvPr/>
        </p:nvSpPr>
        <p:spPr bwMode="auto">
          <a:xfrm>
            <a:off x="3806825" y="3640138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8" name="Oval 61"/>
          <p:cNvSpPr>
            <a:spLocks noChangeArrowheads="1"/>
          </p:cNvSpPr>
          <p:nvPr/>
        </p:nvSpPr>
        <p:spPr bwMode="auto">
          <a:xfrm>
            <a:off x="4481513" y="395128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29" name="Oval 62"/>
          <p:cNvSpPr>
            <a:spLocks noChangeArrowheads="1"/>
          </p:cNvSpPr>
          <p:nvPr/>
        </p:nvSpPr>
        <p:spPr bwMode="auto">
          <a:xfrm>
            <a:off x="2941638" y="3554413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0" name="Oval 63"/>
          <p:cNvSpPr>
            <a:spLocks noChangeArrowheads="1"/>
          </p:cNvSpPr>
          <p:nvPr/>
        </p:nvSpPr>
        <p:spPr bwMode="auto">
          <a:xfrm>
            <a:off x="4857750" y="551180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1" name="Oval 64"/>
          <p:cNvSpPr>
            <a:spLocks noChangeArrowheads="1"/>
          </p:cNvSpPr>
          <p:nvPr/>
        </p:nvSpPr>
        <p:spPr bwMode="auto">
          <a:xfrm>
            <a:off x="5156200" y="2754313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2" name="Oval 65"/>
          <p:cNvSpPr>
            <a:spLocks noChangeArrowheads="1"/>
          </p:cNvSpPr>
          <p:nvPr/>
        </p:nvSpPr>
        <p:spPr bwMode="auto">
          <a:xfrm>
            <a:off x="3748088" y="4395788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3" name="Oval 67"/>
          <p:cNvSpPr>
            <a:spLocks noChangeArrowheads="1"/>
          </p:cNvSpPr>
          <p:nvPr/>
        </p:nvSpPr>
        <p:spPr bwMode="auto">
          <a:xfrm>
            <a:off x="5014913" y="425608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4" name="Oval 68"/>
          <p:cNvSpPr>
            <a:spLocks noChangeArrowheads="1"/>
          </p:cNvSpPr>
          <p:nvPr/>
        </p:nvSpPr>
        <p:spPr bwMode="auto">
          <a:xfrm>
            <a:off x="4357688" y="5137150"/>
            <a:ext cx="87312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5" name="Oval 69"/>
          <p:cNvSpPr>
            <a:spLocks noChangeArrowheads="1"/>
          </p:cNvSpPr>
          <p:nvPr/>
        </p:nvSpPr>
        <p:spPr bwMode="auto">
          <a:xfrm>
            <a:off x="6086475" y="4757738"/>
            <a:ext cx="88900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6" name="Oval 70"/>
          <p:cNvSpPr>
            <a:spLocks noChangeArrowheads="1"/>
          </p:cNvSpPr>
          <p:nvPr/>
        </p:nvSpPr>
        <p:spPr bwMode="auto">
          <a:xfrm>
            <a:off x="5911850" y="38290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7" name="Oval 71"/>
          <p:cNvSpPr>
            <a:spLocks noChangeArrowheads="1"/>
          </p:cNvSpPr>
          <p:nvPr/>
        </p:nvSpPr>
        <p:spPr bwMode="auto">
          <a:xfrm>
            <a:off x="3346450" y="3916363"/>
            <a:ext cx="87313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8" name="Oval 72"/>
          <p:cNvSpPr>
            <a:spLocks noChangeArrowheads="1"/>
          </p:cNvSpPr>
          <p:nvPr/>
        </p:nvSpPr>
        <p:spPr bwMode="auto">
          <a:xfrm>
            <a:off x="3806825" y="5454650"/>
            <a:ext cx="88900" cy="87313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39" name="Oval 74"/>
          <p:cNvSpPr>
            <a:spLocks noChangeArrowheads="1"/>
          </p:cNvSpPr>
          <p:nvPr/>
        </p:nvSpPr>
        <p:spPr bwMode="auto">
          <a:xfrm>
            <a:off x="2995613" y="4900613"/>
            <a:ext cx="87312" cy="87312"/>
          </a:xfrm>
          <a:prstGeom prst="ellipse">
            <a:avLst/>
          </a:prstGeom>
          <a:solidFill>
            <a:srgbClr val="660066"/>
          </a:solidFill>
          <a:ln w="9525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0" name="Oval 75"/>
          <p:cNvSpPr>
            <a:spLocks noChangeArrowheads="1"/>
          </p:cNvSpPr>
          <p:nvPr/>
        </p:nvSpPr>
        <p:spPr bwMode="auto">
          <a:xfrm>
            <a:off x="6864350" y="4441825"/>
            <a:ext cx="161925" cy="15875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1" name="Oval 76"/>
          <p:cNvSpPr>
            <a:spLocks noChangeArrowheads="1"/>
          </p:cNvSpPr>
          <p:nvPr/>
        </p:nvSpPr>
        <p:spPr bwMode="auto">
          <a:xfrm>
            <a:off x="6877050" y="5256213"/>
            <a:ext cx="161925" cy="1587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242" name="Text Box 77"/>
          <p:cNvSpPr txBox="1">
            <a:spLocks noChangeArrowheads="1"/>
          </p:cNvSpPr>
          <p:nvPr/>
        </p:nvSpPr>
        <p:spPr bwMode="auto">
          <a:xfrm>
            <a:off x="7118350" y="434975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Event</a:t>
            </a:r>
          </a:p>
        </p:txBody>
      </p:sp>
      <p:sp>
        <p:nvSpPr>
          <p:cNvPr id="50243" name="Text Box 78"/>
          <p:cNvSpPr txBox="1">
            <a:spLocks noChangeArrowheads="1"/>
          </p:cNvSpPr>
          <p:nvPr/>
        </p:nvSpPr>
        <p:spPr bwMode="auto">
          <a:xfrm>
            <a:off x="7123113" y="5167313"/>
            <a:ext cx="693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1600"/>
              <a:t>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order properties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560513"/>
            <a:ext cx="4086225" cy="4114800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Intensity –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smtClean="0"/>
              <a:t>	Mean number of events per unit area at point </a:t>
            </a:r>
            <a:r>
              <a:rPr lang="en-US" altLang="en-US" sz="2500" i="1" smtClean="0"/>
              <a:t>s</a:t>
            </a:r>
          </a:p>
        </p:txBody>
      </p:sp>
      <p:pic>
        <p:nvPicPr>
          <p:cNvPr id="24580" name="Picture 5" descr="~AUT0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417638"/>
            <a:ext cx="2982912" cy="531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478463" y="39878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337050" y="26987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3189288" y="290671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606675" y="2479675"/>
            <a:ext cx="3919538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6103938" y="2894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5443538" y="41783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4813300" y="27432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3113088" y="3067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989513" y="4100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425950" y="31337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3811588" y="45735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2960688" y="29956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3005138" y="40560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5175250" y="39878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4567238" y="274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4224338" y="28876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2914650" y="288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4470400" y="2924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878513" y="29241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5889625" y="2732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5219700" y="418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3768725" y="46609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5354638" y="37496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5964238" y="3109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6096000" y="30829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3276600" y="54403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003550" y="50736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3068638" y="52832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2" name="Oval 32"/>
          <p:cNvSpPr>
            <a:spLocks noChangeArrowheads="1"/>
          </p:cNvSpPr>
          <p:nvPr/>
        </p:nvSpPr>
        <p:spPr bwMode="auto">
          <a:xfrm>
            <a:off x="3276600" y="50895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2836863" y="5414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4989513" y="5133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6096000" y="5133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5219700" y="5164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5803900" y="51069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5291138" y="5010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39" name="Oval 39"/>
          <p:cNvSpPr>
            <a:spLocks noChangeArrowheads="1"/>
          </p:cNvSpPr>
          <p:nvPr/>
        </p:nvSpPr>
        <p:spPr bwMode="auto">
          <a:xfrm>
            <a:off x="5848350" y="5275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0" name="Oval 40"/>
          <p:cNvSpPr>
            <a:spLocks noChangeArrowheads="1"/>
          </p:cNvSpPr>
          <p:nvPr/>
        </p:nvSpPr>
        <p:spPr bwMode="auto">
          <a:xfrm>
            <a:off x="5965825" y="51069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1" name="Oval 41"/>
          <p:cNvSpPr>
            <a:spLocks noChangeArrowheads="1"/>
          </p:cNvSpPr>
          <p:nvPr/>
        </p:nvSpPr>
        <p:spPr bwMode="auto">
          <a:xfrm>
            <a:off x="3900488" y="46609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1242" name="Oval 42"/>
          <p:cNvSpPr>
            <a:spLocks noChangeArrowheads="1"/>
          </p:cNvSpPr>
          <p:nvPr/>
        </p:nvSpPr>
        <p:spPr bwMode="auto">
          <a:xfrm>
            <a:off x="4989513" y="4957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Clustering?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12299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1725613" y="58912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2214563" y="3371850"/>
            <a:ext cx="434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3857625" y="6257925"/>
            <a:ext cx="138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Distance x</a:t>
            </a:r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>
            <a:off x="2225675" y="3371850"/>
            <a:ext cx="3867150" cy="2763838"/>
          </a:xfrm>
          <a:custGeom>
            <a:avLst/>
            <a:gdLst>
              <a:gd name="T0" fmla="*/ 0 w 2436"/>
              <a:gd name="T1" fmla="*/ 1741 h 1741"/>
              <a:gd name="T2" fmla="*/ 416 w 2436"/>
              <a:gd name="T3" fmla="*/ 1589 h 1741"/>
              <a:gd name="T4" fmla="*/ 826 w 2436"/>
              <a:gd name="T5" fmla="*/ 943 h 1741"/>
              <a:gd name="T6" fmla="*/ 1041 w 2436"/>
              <a:gd name="T7" fmla="*/ 367 h 1741"/>
              <a:gd name="T8" fmla="*/ 1284 w 2436"/>
              <a:gd name="T9" fmla="*/ 90 h 1741"/>
              <a:gd name="T10" fmla="*/ 1658 w 2436"/>
              <a:gd name="T11" fmla="*/ 20 h 1741"/>
              <a:gd name="T12" fmla="*/ 2436 w 2436"/>
              <a:gd name="T13" fmla="*/ 0 h 17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6"/>
              <a:gd name="T22" fmla="*/ 0 h 1741"/>
              <a:gd name="T23" fmla="*/ 2436 w 2436"/>
              <a:gd name="T24" fmla="*/ 1741 h 17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6" h="1741">
                <a:moveTo>
                  <a:pt x="0" y="1741"/>
                </a:moveTo>
                <a:cubicBezTo>
                  <a:pt x="69" y="1716"/>
                  <a:pt x="278" y="1722"/>
                  <a:pt x="416" y="1589"/>
                </a:cubicBezTo>
                <a:cubicBezTo>
                  <a:pt x="554" y="1456"/>
                  <a:pt x="722" y="1147"/>
                  <a:pt x="826" y="943"/>
                </a:cubicBezTo>
                <a:cubicBezTo>
                  <a:pt x="930" y="739"/>
                  <a:pt x="965" y="509"/>
                  <a:pt x="1041" y="367"/>
                </a:cubicBezTo>
                <a:cubicBezTo>
                  <a:pt x="1117" y="225"/>
                  <a:pt x="1181" y="148"/>
                  <a:pt x="1284" y="90"/>
                </a:cubicBezTo>
                <a:cubicBezTo>
                  <a:pt x="1387" y="32"/>
                  <a:pt x="1466" y="35"/>
                  <a:pt x="1658" y="20"/>
                </a:cubicBezTo>
                <a:cubicBezTo>
                  <a:pt x="1850" y="5"/>
                  <a:pt x="2274" y="4"/>
                  <a:pt x="24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1114425" y="4351338"/>
          <a:ext cx="7524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342720" imgH="241200" progId="Equation.DSMT4">
                  <p:embed/>
                </p:oleObj>
              </mc:Choice>
              <mc:Fallback>
                <p:oleObj name="Equation" r:id="rId4" imgW="3427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351338"/>
                        <a:ext cx="7524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  <a:endParaRPr lang="en-US" altLang="en-US" i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Definitions: Patterns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490913" y="276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2941638" y="276860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640013" y="2536825"/>
            <a:ext cx="3919537" cy="3195638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4038600" y="2760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91050" y="2754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5138738" y="27622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5689600" y="27701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6237288" y="2765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352800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803525" y="32654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900488" y="3257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4452938" y="3251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5000625" y="3259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551488" y="32670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099175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3479800" y="3751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4" name="Oval 20"/>
          <p:cNvSpPr>
            <a:spLocks noChangeArrowheads="1"/>
          </p:cNvSpPr>
          <p:nvPr/>
        </p:nvSpPr>
        <p:spPr bwMode="auto">
          <a:xfrm>
            <a:off x="2930525" y="37544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4027488" y="3746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4579938" y="3740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127625" y="37480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678488" y="37560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226175" y="37512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341688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792413" y="42513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3889375" y="4243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4441825" y="4237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4989513" y="4244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5540375" y="42529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6088063" y="4248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7" name="Oval 33"/>
          <p:cNvSpPr>
            <a:spLocks noChangeArrowheads="1"/>
          </p:cNvSpPr>
          <p:nvPr/>
        </p:nvSpPr>
        <p:spPr bwMode="auto">
          <a:xfrm>
            <a:off x="3462338" y="4743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8" name="Oval 34"/>
          <p:cNvSpPr>
            <a:spLocks noChangeArrowheads="1"/>
          </p:cNvSpPr>
          <p:nvPr/>
        </p:nvSpPr>
        <p:spPr bwMode="auto">
          <a:xfrm>
            <a:off x="2913063" y="47466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59" name="Oval 35"/>
          <p:cNvSpPr>
            <a:spLocks noChangeArrowheads="1"/>
          </p:cNvSpPr>
          <p:nvPr/>
        </p:nvSpPr>
        <p:spPr bwMode="auto">
          <a:xfrm>
            <a:off x="4010025" y="47386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0" name="Oval 36"/>
          <p:cNvSpPr>
            <a:spLocks noChangeArrowheads="1"/>
          </p:cNvSpPr>
          <p:nvPr/>
        </p:nvSpPr>
        <p:spPr bwMode="auto">
          <a:xfrm>
            <a:off x="4562475" y="4732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1" name="Oval 37"/>
          <p:cNvSpPr>
            <a:spLocks noChangeArrowheads="1"/>
          </p:cNvSpPr>
          <p:nvPr/>
        </p:nvSpPr>
        <p:spPr bwMode="auto">
          <a:xfrm>
            <a:off x="5110163" y="47402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5661025" y="47482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3" name="Oval 39"/>
          <p:cNvSpPr>
            <a:spLocks noChangeArrowheads="1"/>
          </p:cNvSpPr>
          <p:nvPr/>
        </p:nvSpPr>
        <p:spPr bwMode="auto">
          <a:xfrm>
            <a:off x="6208713" y="4743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4" name="Oval 40"/>
          <p:cNvSpPr>
            <a:spLocks noChangeArrowheads="1"/>
          </p:cNvSpPr>
          <p:nvPr/>
        </p:nvSpPr>
        <p:spPr bwMode="auto">
          <a:xfrm>
            <a:off x="3324225" y="5240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5" name="Oval 41"/>
          <p:cNvSpPr>
            <a:spLocks noChangeArrowheads="1"/>
          </p:cNvSpPr>
          <p:nvPr/>
        </p:nvSpPr>
        <p:spPr bwMode="auto">
          <a:xfrm>
            <a:off x="2774950" y="52435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6" name="Oval 42"/>
          <p:cNvSpPr>
            <a:spLocks noChangeArrowheads="1"/>
          </p:cNvSpPr>
          <p:nvPr/>
        </p:nvSpPr>
        <p:spPr bwMode="auto">
          <a:xfrm>
            <a:off x="3871913" y="52355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7" name="Oval 43"/>
          <p:cNvSpPr>
            <a:spLocks noChangeArrowheads="1"/>
          </p:cNvSpPr>
          <p:nvPr/>
        </p:nvSpPr>
        <p:spPr bwMode="auto">
          <a:xfrm>
            <a:off x="4424363" y="52292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8" name="Oval 44"/>
          <p:cNvSpPr>
            <a:spLocks noChangeArrowheads="1"/>
          </p:cNvSpPr>
          <p:nvPr/>
        </p:nvSpPr>
        <p:spPr bwMode="auto">
          <a:xfrm>
            <a:off x="4972050" y="52371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69" name="Oval 45"/>
          <p:cNvSpPr>
            <a:spLocks noChangeArrowheads="1"/>
          </p:cNvSpPr>
          <p:nvPr/>
        </p:nvSpPr>
        <p:spPr bwMode="auto">
          <a:xfrm>
            <a:off x="5522913" y="5245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2270" name="Oval 46"/>
          <p:cNvSpPr>
            <a:spLocks noChangeArrowheads="1"/>
          </p:cNvSpPr>
          <p:nvPr/>
        </p:nvSpPr>
        <p:spPr bwMode="auto">
          <a:xfrm>
            <a:off x="6070600" y="52403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Regularity?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13323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725613" y="58912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2214563" y="3371850"/>
            <a:ext cx="43402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3857625" y="6257925"/>
            <a:ext cx="138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Distance x</a:t>
            </a:r>
          </a:p>
        </p:txBody>
      </p:sp>
      <p:sp>
        <p:nvSpPr>
          <p:cNvPr id="13322" name="Freeform 11"/>
          <p:cNvSpPr>
            <a:spLocks/>
          </p:cNvSpPr>
          <p:nvPr/>
        </p:nvSpPr>
        <p:spPr bwMode="auto">
          <a:xfrm>
            <a:off x="2225675" y="3367088"/>
            <a:ext cx="3867150" cy="2768600"/>
          </a:xfrm>
          <a:custGeom>
            <a:avLst/>
            <a:gdLst>
              <a:gd name="T0" fmla="*/ 0 w 2436"/>
              <a:gd name="T1" fmla="*/ 1744 h 1744"/>
              <a:gd name="T2" fmla="*/ 388 w 2436"/>
              <a:gd name="T3" fmla="*/ 1550 h 1744"/>
              <a:gd name="T4" fmla="*/ 555 w 2436"/>
              <a:gd name="T5" fmla="*/ 912 h 1744"/>
              <a:gd name="T6" fmla="*/ 708 w 2436"/>
              <a:gd name="T7" fmla="*/ 315 h 1744"/>
              <a:gd name="T8" fmla="*/ 830 w 2436"/>
              <a:gd name="T9" fmla="*/ 107 h 1744"/>
              <a:gd name="T10" fmla="*/ 962 w 2436"/>
              <a:gd name="T11" fmla="*/ 19 h 1744"/>
              <a:gd name="T12" fmla="*/ 1138 w 2436"/>
              <a:gd name="T13" fmla="*/ 3 h 1744"/>
              <a:gd name="T14" fmla="*/ 2436 w 2436"/>
              <a:gd name="T15" fmla="*/ 3 h 17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36"/>
              <a:gd name="T25" fmla="*/ 0 h 1744"/>
              <a:gd name="T26" fmla="*/ 2436 w 2436"/>
              <a:gd name="T27" fmla="*/ 1744 h 17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36" h="1744">
                <a:moveTo>
                  <a:pt x="0" y="1744"/>
                </a:moveTo>
                <a:cubicBezTo>
                  <a:pt x="65" y="1712"/>
                  <a:pt x="296" y="1689"/>
                  <a:pt x="388" y="1550"/>
                </a:cubicBezTo>
                <a:cubicBezTo>
                  <a:pt x="480" y="1411"/>
                  <a:pt x="502" y="1118"/>
                  <a:pt x="555" y="912"/>
                </a:cubicBezTo>
                <a:cubicBezTo>
                  <a:pt x="608" y="706"/>
                  <a:pt x="662" y="449"/>
                  <a:pt x="708" y="315"/>
                </a:cubicBezTo>
                <a:cubicBezTo>
                  <a:pt x="754" y="181"/>
                  <a:pt x="788" y="156"/>
                  <a:pt x="830" y="107"/>
                </a:cubicBezTo>
                <a:cubicBezTo>
                  <a:pt x="872" y="58"/>
                  <a:pt x="911" y="36"/>
                  <a:pt x="962" y="19"/>
                </a:cubicBezTo>
                <a:lnTo>
                  <a:pt x="1138" y="3"/>
                </a:lnTo>
                <a:cubicBezTo>
                  <a:pt x="1384" y="0"/>
                  <a:pt x="2166" y="3"/>
                  <a:pt x="2436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4" name="Object 12"/>
          <p:cNvGraphicFramePr>
            <a:graphicFrameLocks noChangeAspect="1"/>
          </p:cNvGraphicFramePr>
          <p:nvPr/>
        </p:nvGraphicFramePr>
        <p:xfrm>
          <a:off x="1114425" y="4351338"/>
          <a:ext cx="7524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342720" imgH="241200" progId="Equation.DSMT4">
                  <p:embed/>
                </p:oleObj>
              </mc:Choice>
              <mc:Fallback>
                <p:oleObj name="Equation" r:id="rId4" imgW="3427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351338"/>
                        <a:ext cx="7524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 for random patterns</a:t>
            </a:r>
          </a:p>
        </p:txBody>
      </p:sp>
      <p:grpSp>
        <p:nvGrpSpPr>
          <p:cNvPr id="14342" name="Group 4"/>
          <p:cNvGrpSpPr>
            <a:grpSpLocks/>
          </p:cNvGrpSpPr>
          <p:nvPr/>
        </p:nvGrpSpPr>
        <p:grpSpPr bwMode="auto">
          <a:xfrm>
            <a:off x="2214563" y="2919413"/>
            <a:ext cx="4846637" cy="3209925"/>
            <a:chOff x="1277" y="1721"/>
            <a:chExt cx="3053" cy="2022"/>
          </a:xfrm>
        </p:grpSpPr>
        <p:sp>
          <p:nvSpPr>
            <p:cNvPr id="14350" name="Line 5"/>
            <p:cNvSpPr>
              <a:spLocks noChangeShapeType="1"/>
            </p:cNvSpPr>
            <p:nvPr/>
          </p:nvSpPr>
          <p:spPr bwMode="auto">
            <a:xfrm flipV="1">
              <a:off x="1277" y="1721"/>
              <a:ext cx="0" cy="20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>
              <a:off x="1277" y="3743"/>
              <a:ext cx="30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84363" y="60737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736725" y="319563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214563" y="3371850"/>
            <a:ext cx="2611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338" name="Object 12"/>
          <p:cNvGraphicFramePr>
            <a:graphicFrameLocks noChangeAspect="1"/>
          </p:cNvGraphicFramePr>
          <p:nvPr/>
        </p:nvGraphicFramePr>
        <p:xfrm>
          <a:off x="1087438" y="4351338"/>
          <a:ext cx="8080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368280" imgH="241200" progId="Equation.DSMT4">
                  <p:embed/>
                </p:oleObj>
              </mc:Choice>
              <mc:Fallback>
                <p:oleObj name="Equation" r:id="rId4" imgW="3682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351338"/>
                        <a:ext cx="8080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3"/>
          <p:cNvGraphicFramePr>
            <a:graphicFrameLocks noChangeAspect="1"/>
          </p:cNvGraphicFramePr>
          <p:nvPr/>
        </p:nvGraphicFramePr>
        <p:xfrm>
          <a:off x="3268663" y="6207125"/>
          <a:ext cx="7524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6" imgW="342720" imgH="241200" progId="Equation.DSMT4">
                  <p:embed/>
                </p:oleObj>
              </mc:Choice>
              <mc:Fallback>
                <p:oleObj name="Equation" r:id="rId6" imgW="3427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6207125"/>
                        <a:ext cx="7524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4826000" y="61626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47" name="Line 16"/>
          <p:cNvSpPr>
            <a:spLocks noChangeShapeType="1"/>
          </p:cNvSpPr>
          <p:nvPr/>
        </p:nvSpPr>
        <p:spPr bwMode="auto">
          <a:xfrm flipV="1">
            <a:off x="2214563" y="3371850"/>
            <a:ext cx="2776537" cy="276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7"/>
          <p:cNvSpPr>
            <a:spLocks noChangeShapeType="1"/>
          </p:cNvSpPr>
          <p:nvPr/>
        </p:nvSpPr>
        <p:spPr bwMode="auto">
          <a:xfrm>
            <a:off x="4991100" y="3371850"/>
            <a:ext cx="76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8"/>
          <p:cNvSpPr>
            <a:spLocks noChangeShapeType="1"/>
          </p:cNvSpPr>
          <p:nvPr/>
        </p:nvSpPr>
        <p:spPr bwMode="auto">
          <a:xfrm>
            <a:off x="4991100" y="3562350"/>
            <a:ext cx="0" cy="256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53252" name="Picture 70" descr="~AUT0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2355850"/>
            <a:ext cx="56673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80050" y="42608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3946525" y="3262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3190875" y="317976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608263" y="2752725"/>
            <a:ext cx="3919537" cy="3195638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6372225" y="3160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445125" y="44513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903788" y="32718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3159125" y="34925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087938" y="4206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4225925" y="34940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3544888" y="44450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794000" y="29178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365500" y="45720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353050" y="4165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4065588" y="28305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4225925" y="31607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2990850" y="3668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4427538" y="33401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762625" y="32543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5891213" y="30051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5221288" y="446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3770313" y="49339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5321300" y="39354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857875" y="34528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975350" y="32845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1" name="Oval 32"/>
          <p:cNvSpPr>
            <a:spLocks noChangeArrowheads="1"/>
          </p:cNvSpPr>
          <p:nvPr/>
        </p:nvSpPr>
        <p:spPr bwMode="auto">
          <a:xfrm>
            <a:off x="3662363" y="5387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2" name="Oval 33"/>
          <p:cNvSpPr>
            <a:spLocks noChangeArrowheads="1"/>
          </p:cNvSpPr>
          <p:nvPr/>
        </p:nvSpPr>
        <p:spPr bwMode="auto">
          <a:xfrm>
            <a:off x="2794000" y="573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3" name="Oval 34"/>
          <p:cNvSpPr>
            <a:spLocks noChangeArrowheads="1"/>
          </p:cNvSpPr>
          <p:nvPr/>
        </p:nvSpPr>
        <p:spPr bwMode="auto">
          <a:xfrm>
            <a:off x="5451475" y="54641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4" name="Oval 35"/>
          <p:cNvSpPr>
            <a:spLocks noChangeArrowheads="1"/>
          </p:cNvSpPr>
          <p:nvPr/>
        </p:nvSpPr>
        <p:spPr bwMode="auto">
          <a:xfrm>
            <a:off x="6327775" y="44164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5" name="Oval 36"/>
          <p:cNvSpPr>
            <a:spLocks noChangeArrowheads="1"/>
          </p:cNvSpPr>
          <p:nvPr/>
        </p:nvSpPr>
        <p:spPr bwMode="auto">
          <a:xfrm>
            <a:off x="5324475" y="5513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6" name="Oval 37"/>
          <p:cNvSpPr>
            <a:spLocks noChangeArrowheads="1"/>
          </p:cNvSpPr>
          <p:nvPr/>
        </p:nvSpPr>
        <p:spPr bwMode="auto">
          <a:xfrm>
            <a:off x="5754688" y="53498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7" name="Oval 38"/>
          <p:cNvSpPr>
            <a:spLocks noChangeArrowheads="1"/>
          </p:cNvSpPr>
          <p:nvPr/>
        </p:nvSpPr>
        <p:spPr bwMode="auto">
          <a:xfrm>
            <a:off x="5292725" y="528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8" name="Oval 39"/>
          <p:cNvSpPr>
            <a:spLocks noChangeArrowheads="1"/>
          </p:cNvSpPr>
          <p:nvPr/>
        </p:nvSpPr>
        <p:spPr bwMode="auto">
          <a:xfrm>
            <a:off x="5849938" y="55483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09" name="Oval 40"/>
          <p:cNvSpPr>
            <a:spLocks noChangeArrowheads="1"/>
          </p:cNvSpPr>
          <p:nvPr/>
        </p:nvSpPr>
        <p:spPr bwMode="auto">
          <a:xfrm>
            <a:off x="5967413" y="53800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0" name="Oval 41"/>
          <p:cNvSpPr>
            <a:spLocks noChangeArrowheads="1"/>
          </p:cNvSpPr>
          <p:nvPr/>
        </p:nvSpPr>
        <p:spPr bwMode="auto">
          <a:xfrm>
            <a:off x="4094163" y="5416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1" name="Oval 42"/>
          <p:cNvSpPr>
            <a:spLocks noChangeArrowheads="1"/>
          </p:cNvSpPr>
          <p:nvPr/>
        </p:nvSpPr>
        <p:spPr bwMode="auto">
          <a:xfrm>
            <a:off x="4902200" y="542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39" name="Rectangle 43"/>
          <p:cNvSpPr>
            <a:spLocks noChangeArrowheads="1"/>
          </p:cNvSpPr>
          <p:nvPr/>
        </p:nvSpPr>
        <p:spPr bwMode="auto">
          <a:xfrm>
            <a:off x="2073275" y="2316163"/>
            <a:ext cx="4965700" cy="4048125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2611438" y="2754313"/>
            <a:ext cx="3919537" cy="3195637"/>
          </a:xfrm>
          <a:prstGeom prst="rect">
            <a:avLst/>
          </a:prstGeom>
          <a:noFill/>
          <a:ln w="38100">
            <a:solidFill>
              <a:srgbClr val="FFFF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4" name="Oval 46"/>
          <p:cNvSpPr>
            <a:spLocks noChangeArrowheads="1"/>
          </p:cNvSpPr>
          <p:nvPr/>
        </p:nvSpPr>
        <p:spPr bwMode="auto">
          <a:xfrm>
            <a:off x="6740525" y="6040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5" name="Oval 47"/>
          <p:cNvSpPr>
            <a:spLocks noChangeArrowheads="1"/>
          </p:cNvSpPr>
          <p:nvPr/>
        </p:nvSpPr>
        <p:spPr bwMode="auto">
          <a:xfrm>
            <a:off x="6599238" y="31607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6" name="Oval 48"/>
          <p:cNvSpPr>
            <a:spLocks noChangeArrowheads="1"/>
          </p:cNvSpPr>
          <p:nvPr/>
        </p:nvSpPr>
        <p:spPr bwMode="auto">
          <a:xfrm>
            <a:off x="6607175" y="263683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7" name="Oval 49"/>
          <p:cNvSpPr>
            <a:spLocks noChangeArrowheads="1"/>
          </p:cNvSpPr>
          <p:nvPr/>
        </p:nvSpPr>
        <p:spPr bwMode="auto">
          <a:xfrm>
            <a:off x="2459038" y="5730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8" name="Oval 50"/>
          <p:cNvSpPr>
            <a:spLocks noChangeArrowheads="1"/>
          </p:cNvSpPr>
          <p:nvPr/>
        </p:nvSpPr>
        <p:spPr bwMode="auto">
          <a:xfrm>
            <a:off x="2749550" y="6015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19" name="Oval 51"/>
          <p:cNvSpPr>
            <a:spLocks noChangeArrowheads="1"/>
          </p:cNvSpPr>
          <p:nvPr/>
        </p:nvSpPr>
        <p:spPr bwMode="auto">
          <a:xfrm>
            <a:off x="6837363" y="5387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0" name="Oval 52"/>
          <p:cNvSpPr>
            <a:spLocks noChangeArrowheads="1"/>
          </p:cNvSpPr>
          <p:nvPr/>
        </p:nvSpPr>
        <p:spPr bwMode="auto">
          <a:xfrm>
            <a:off x="6629400" y="5222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1" name="Oval 53"/>
          <p:cNvSpPr>
            <a:spLocks noChangeArrowheads="1"/>
          </p:cNvSpPr>
          <p:nvPr/>
        </p:nvSpPr>
        <p:spPr bwMode="auto">
          <a:xfrm>
            <a:off x="2927350" y="59959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2" name="Oval 54"/>
          <p:cNvSpPr>
            <a:spLocks noChangeArrowheads="1"/>
          </p:cNvSpPr>
          <p:nvPr/>
        </p:nvSpPr>
        <p:spPr bwMode="auto">
          <a:xfrm>
            <a:off x="6688138" y="41068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3" name="Oval 55"/>
          <p:cNvSpPr>
            <a:spLocks noChangeArrowheads="1"/>
          </p:cNvSpPr>
          <p:nvPr/>
        </p:nvSpPr>
        <p:spPr bwMode="auto">
          <a:xfrm>
            <a:off x="2741613" y="24939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4" name="Oval 56"/>
          <p:cNvSpPr>
            <a:spLocks noChangeArrowheads="1"/>
          </p:cNvSpPr>
          <p:nvPr/>
        </p:nvSpPr>
        <p:spPr bwMode="auto">
          <a:xfrm>
            <a:off x="2417763" y="41084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5" name="Oval 57"/>
          <p:cNvSpPr>
            <a:spLocks noChangeArrowheads="1"/>
          </p:cNvSpPr>
          <p:nvPr/>
        </p:nvSpPr>
        <p:spPr bwMode="auto">
          <a:xfrm>
            <a:off x="2374900" y="45497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6" name="Oval 58"/>
          <p:cNvSpPr>
            <a:spLocks noChangeArrowheads="1"/>
          </p:cNvSpPr>
          <p:nvPr/>
        </p:nvSpPr>
        <p:spPr bwMode="auto">
          <a:xfrm>
            <a:off x="2182813" y="41100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7" name="Oval 59"/>
          <p:cNvSpPr>
            <a:spLocks noChangeArrowheads="1"/>
          </p:cNvSpPr>
          <p:nvPr/>
        </p:nvSpPr>
        <p:spPr bwMode="auto">
          <a:xfrm>
            <a:off x="4710113" y="6026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8" name="Oval 60"/>
          <p:cNvSpPr>
            <a:spLocks noChangeArrowheads="1"/>
          </p:cNvSpPr>
          <p:nvPr/>
        </p:nvSpPr>
        <p:spPr bwMode="auto">
          <a:xfrm>
            <a:off x="5122863" y="6048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29" name="Oval 61"/>
          <p:cNvSpPr>
            <a:spLocks noChangeArrowheads="1"/>
          </p:cNvSpPr>
          <p:nvPr/>
        </p:nvSpPr>
        <p:spPr bwMode="auto">
          <a:xfrm>
            <a:off x="4854575" y="61880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0" name="Oval 62"/>
          <p:cNvSpPr>
            <a:spLocks noChangeArrowheads="1"/>
          </p:cNvSpPr>
          <p:nvPr/>
        </p:nvSpPr>
        <p:spPr bwMode="auto">
          <a:xfrm>
            <a:off x="4094163" y="2554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1" name="Oval 63"/>
          <p:cNvSpPr>
            <a:spLocks noChangeArrowheads="1"/>
          </p:cNvSpPr>
          <p:nvPr/>
        </p:nvSpPr>
        <p:spPr bwMode="auto">
          <a:xfrm>
            <a:off x="3573463" y="24034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2" name="Oval 64"/>
          <p:cNvSpPr>
            <a:spLocks noChangeArrowheads="1"/>
          </p:cNvSpPr>
          <p:nvPr/>
        </p:nvSpPr>
        <p:spPr bwMode="auto">
          <a:xfrm>
            <a:off x="3856038" y="25146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4333" name="Oval 65"/>
          <p:cNvSpPr>
            <a:spLocks noChangeArrowheads="1"/>
          </p:cNvSpPr>
          <p:nvPr/>
        </p:nvSpPr>
        <p:spPr bwMode="auto">
          <a:xfrm>
            <a:off x="4067175" y="60594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animBg="1"/>
      <p:bldP spid="106539" grpId="0" animBg="1"/>
      <p:bldP spid="1065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effects: remedial measures</a:t>
            </a:r>
          </a:p>
          <a:p>
            <a:pPr lvl="1" eaLnBrk="1" hangingPunct="1"/>
            <a:r>
              <a:rPr lang="en-US" altLang="en-US" smtClean="0"/>
              <a:t>Guard area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448300" y="418465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3948113" y="32083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209925" y="3127375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638425" y="2709863"/>
            <a:ext cx="3833813" cy="312102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057900" y="31146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414963" y="437038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883150" y="32178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176588" y="34337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062538" y="41306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4221163" y="3433763"/>
            <a:ext cx="84137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554413" y="43624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2984500" y="3214688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3381375" y="4487863"/>
            <a:ext cx="82550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5324475" y="4090988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4556125" y="2968625"/>
            <a:ext cx="85725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5" name="Oval 19"/>
          <p:cNvSpPr>
            <a:spLocks noChangeArrowheads="1"/>
          </p:cNvSpPr>
          <p:nvPr/>
        </p:nvSpPr>
        <p:spPr bwMode="auto">
          <a:xfrm>
            <a:off x="4221163" y="310991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3014663" y="360521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4416425" y="328295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5724525" y="3198813"/>
            <a:ext cx="84138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5849938" y="295592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5195888" y="43799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3773488" y="48434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5291138" y="386715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5816600" y="33940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5930900" y="32289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5" name="Oval 30"/>
          <p:cNvSpPr>
            <a:spLocks noChangeArrowheads="1"/>
          </p:cNvSpPr>
          <p:nvPr/>
        </p:nvSpPr>
        <p:spPr bwMode="auto">
          <a:xfrm>
            <a:off x="3025775" y="524510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6" name="Oval 31"/>
          <p:cNvSpPr>
            <a:spLocks noChangeArrowheads="1"/>
          </p:cNvSpPr>
          <p:nvPr/>
        </p:nvSpPr>
        <p:spPr bwMode="auto">
          <a:xfrm>
            <a:off x="3217863" y="532923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7" name="Oval 32"/>
          <p:cNvSpPr>
            <a:spLocks noChangeArrowheads="1"/>
          </p:cNvSpPr>
          <p:nvPr/>
        </p:nvSpPr>
        <p:spPr bwMode="auto">
          <a:xfrm>
            <a:off x="3527425" y="54340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8" name="Oval 34"/>
          <p:cNvSpPr>
            <a:spLocks noChangeArrowheads="1"/>
          </p:cNvSpPr>
          <p:nvPr/>
        </p:nvSpPr>
        <p:spPr bwMode="auto">
          <a:xfrm>
            <a:off x="5421313" y="53594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29" name="Oval 35"/>
          <p:cNvSpPr>
            <a:spLocks noChangeArrowheads="1"/>
          </p:cNvSpPr>
          <p:nvPr/>
        </p:nvSpPr>
        <p:spPr bwMode="auto">
          <a:xfrm>
            <a:off x="6051550" y="53022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0" name="Oval 36"/>
          <p:cNvSpPr>
            <a:spLocks noChangeArrowheads="1"/>
          </p:cNvSpPr>
          <p:nvPr/>
        </p:nvSpPr>
        <p:spPr bwMode="auto">
          <a:xfrm>
            <a:off x="5294313" y="540702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1" name="Oval 37"/>
          <p:cNvSpPr>
            <a:spLocks noChangeArrowheads="1"/>
          </p:cNvSpPr>
          <p:nvPr/>
        </p:nvSpPr>
        <p:spPr bwMode="auto">
          <a:xfrm>
            <a:off x="5715000" y="52482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2" name="Oval 38"/>
          <p:cNvSpPr>
            <a:spLocks noChangeArrowheads="1"/>
          </p:cNvSpPr>
          <p:nvPr/>
        </p:nvSpPr>
        <p:spPr bwMode="auto">
          <a:xfrm>
            <a:off x="5264150" y="51816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3" name="Oval 39"/>
          <p:cNvSpPr>
            <a:spLocks noChangeArrowheads="1"/>
          </p:cNvSpPr>
          <p:nvPr/>
        </p:nvSpPr>
        <p:spPr bwMode="auto">
          <a:xfrm>
            <a:off x="5808663" y="54403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4" name="Oval 40"/>
          <p:cNvSpPr>
            <a:spLocks noChangeArrowheads="1"/>
          </p:cNvSpPr>
          <p:nvPr/>
        </p:nvSpPr>
        <p:spPr bwMode="auto">
          <a:xfrm>
            <a:off x="5926138" y="5278438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5" name="Oval 41"/>
          <p:cNvSpPr>
            <a:spLocks noChangeArrowheads="1"/>
          </p:cNvSpPr>
          <p:nvPr/>
        </p:nvSpPr>
        <p:spPr bwMode="auto">
          <a:xfrm>
            <a:off x="4092575" y="53117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6" name="Oval 42"/>
          <p:cNvSpPr>
            <a:spLocks noChangeArrowheads="1"/>
          </p:cNvSpPr>
          <p:nvPr/>
        </p:nvSpPr>
        <p:spPr bwMode="auto">
          <a:xfrm>
            <a:off x="4883150" y="53228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9611" name="Rectangle 43"/>
          <p:cNvSpPr>
            <a:spLocks noChangeArrowheads="1"/>
          </p:cNvSpPr>
          <p:nvPr/>
        </p:nvSpPr>
        <p:spPr bwMode="auto">
          <a:xfrm>
            <a:off x="3170238" y="3190875"/>
            <a:ext cx="2779712" cy="2262188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38" name="Rectangle 44"/>
          <p:cNvSpPr>
            <a:spLocks noChangeArrowheads="1"/>
          </p:cNvSpPr>
          <p:nvPr/>
        </p:nvSpPr>
        <p:spPr bwMode="auto">
          <a:xfrm>
            <a:off x="2641600" y="2713038"/>
            <a:ext cx="3833813" cy="3121025"/>
          </a:xfrm>
          <a:prstGeom prst="rect">
            <a:avLst/>
          </a:prstGeom>
          <a:noFill/>
          <a:ln w="38100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Edge effects: remedial measures</a:t>
            </a:r>
          </a:p>
          <a:p>
            <a:pPr lvl="1" eaLnBrk="1" hangingPunct="1"/>
            <a:r>
              <a:rPr lang="en-US" altLang="en-US" smtClean="0"/>
              <a:t>Toroidal correction</a:t>
            </a:r>
          </a:p>
        </p:txBody>
      </p:sp>
      <p:grpSp>
        <p:nvGrpSpPr>
          <p:cNvPr id="2" name="Group 478"/>
          <p:cNvGrpSpPr>
            <a:grpSpLocks/>
          </p:cNvGrpSpPr>
          <p:nvPr/>
        </p:nvGrpSpPr>
        <p:grpSpPr bwMode="auto">
          <a:xfrm>
            <a:off x="2951163" y="3187700"/>
            <a:ext cx="3344862" cy="2724150"/>
            <a:chOff x="2076" y="2239"/>
            <a:chExt cx="2107" cy="1716"/>
          </a:xfrm>
        </p:grpSpPr>
        <p:sp>
          <p:nvSpPr>
            <p:cNvPr id="56629" name="Oval 46"/>
            <p:cNvSpPr>
              <a:spLocks noChangeArrowheads="1"/>
            </p:cNvSpPr>
            <p:nvPr/>
          </p:nvSpPr>
          <p:spPr bwMode="auto">
            <a:xfrm>
              <a:off x="3620" y="3050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0" name="Oval 47"/>
            <p:cNvSpPr>
              <a:spLocks noChangeArrowheads="1"/>
            </p:cNvSpPr>
            <p:nvPr/>
          </p:nvSpPr>
          <p:spPr bwMode="auto">
            <a:xfrm>
              <a:off x="2796" y="2513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1" name="Oval 48"/>
            <p:cNvSpPr>
              <a:spLocks noChangeArrowheads="1"/>
            </p:cNvSpPr>
            <p:nvPr/>
          </p:nvSpPr>
          <p:spPr bwMode="auto">
            <a:xfrm>
              <a:off x="2390" y="2469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2" name="Rectangle 49"/>
            <p:cNvSpPr>
              <a:spLocks noChangeArrowheads="1"/>
            </p:cNvSpPr>
            <p:nvPr/>
          </p:nvSpPr>
          <p:spPr bwMode="auto">
            <a:xfrm>
              <a:off x="2076" y="2239"/>
              <a:ext cx="2107" cy="1716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3" name="Oval 50"/>
            <p:cNvSpPr>
              <a:spLocks noChangeArrowheads="1"/>
            </p:cNvSpPr>
            <p:nvPr/>
          </p:nvSpPr>
          <p:spPr bwMode="auto">
            <a:xfrm>
              <a:off x="3955" y="2462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4" name="Oval 51"/>
            <p:cNvSpPr>
              <a:spLocks noChangeArrowheads="1"/>
            </p:cNvSpPr>
            <p:nvPr/>
          </p:nvSpPr>
          <p:spPr bwMode="auto">
            <a:xfrm>
              <a:off x="3602" y="3153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5" name="Oval 52"/>
            <p:cNvSpPr>
              <a:spLocks noChangeArrowheads="1"/>
            </p:cNvSpPr>
            <p:nvPr/>
          </p:nvSpPr>
          <p:spPr bwMode="auto">
            <a:xfrm>
              <a:off x="3310" y="2518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6" name="Oval 53"/>
            <p:cNvSpPr>
              <a:spLocks noChangeArrowheads="1"/>
            </p:cNvSpPr>
            <p:nvPr/>
          </p:nvSpPr>
          <p:spPr bwMode="auto">
            <a:xfrm>
              <a:off x="2372" y="263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7" name="Oval 54"/>
            <p:cNvSpPr>
              <a:spLocks noChangeArrowheads="1"/>
            </p:cNvSpPr>
            <p:nvPr/>
          </p:nvSpPr>
          <p:spPr bwMode="auto">
            <a:xfrm>
              <a:off x="3409" y="3020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8" name="Oval 55"/>
            <p:cNvSpPr>
              <a:spLocks noChangeArrowheads="1"/>
            </p:cNvSpPr>
            <p:nvPr/>
          </p:nvSpPr>
          <p:spPr bwMode="auto">
            <a:xfrm>
              <a:off x="2946" y="2637"/>
              <a:ext cx="47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39" name="Oval 56"/>
            <p:cNvSpPr>
              <a:spLocks noChangeArrowheads="1"/>
            </p:cNvSpPr>
            <p:nvPr/>
          </p:nvSpPr>
          <p:spPr bwMode="auto">
            <a:xfrm>
              <a:off x="2580" y="3148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0" name="Oval 57"/>
            <p:cNvSpPr>
              <a:spLocks noChangeArrowheads="1"/>
            </p:cNvSpPr>
            <p:nvPr/>
          </p:nvSpPr>
          <p:spPr bwMode="auto">
            <a:xfrm>
              <a:off x="2266" y="251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1" name="Oval 58"/>
            <p:cNvSpPr>
              <a:spLocks noChangeArrowheads="1"/>
            </p:cNvSpPr>
            <p:nvPr/>
          </p:nvSpPr>
          <p:spPr bwMode="auto">
            <a:xfrm>
              <a:off x="2484" y="3217"/>
              <a:ext cx="46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2" name="Oval 59"/>
            <p:cNvSpPr>
              <a:spLocks noChangeArrowheads="1"/>
            </p:cNvSpPr>
            <p:nvPr/>
          </p:nvSpPr>
          <p:spPr bwMode="auto">
            <a:xfrm>
              <a:off x="3552" y="2999"/>
              <a:ext cx="47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3" name="Oval 60"/>
            <p:cNvSpPr>
              <a:spLocks noChangeArrowheads="1"/>
            </p:cNvSpPr>
            <p:nvPr/>
          </p:nvSpPr>
          <p:spPr bwMode="auto">
            <a:xfrm>
              <a:off x="3130" y="2381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4" name="Oval 61"/>
            <p:cNvSpPr>
              <a:spLocks noChangeArrowheads="1"/>
            </p:cNvSpPr>
            <p:nvPr/>
          </p:nvSpPr>
          <p:spPr bwMode="auto">
            <a:xfrm>
              <a:off x="2946" y="2459"/>
              <a:ext cx="47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5" name="Oval 62"/>
            <p:cNvSpPr>
              <a:spLocks noChangeArrowheads="1"/>
            </p:cNvSpPr>
            <p:nvPr/>
          </p:nvSpPr>
          <p:spPr bwMode="auto">
            <a:xfrm>
              <a:off x="2282" y="2731"/>
              <a:ext cx="47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6" name="Oval 63"/>
            <p:cNvSpPr>
              <a:spLocks noChangeArrowheads="1"/>
            </p:cNvSpPr>
            <p:nvPr/>
          </p:nvSpPr>
          <p:spPr bwMode="auto">
            <a:xfrm>
              <a:off x="3054" y="255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7" name="Oval 64"/>
            <p:cNvSpPr>
              <a:spLocks noChangeArrowheads="1"/>
            </p:cNvSpPr>
            <p:nvPr/>
          </p:nvSpPr>
          <p:spPr bwMode="auto">
            <a:xfrm>
              <a:off x="3772" y="2508"/>
              <a:ext cx="46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8" name="Oval 65"/>
            <p:cNvSpPr>
              <a:spLocks noChangeArrowheads="1"/>
            </p:cNvSpPr>
            <p:nvPr/>
          </p:nvSpPr>
          <p:spPr bwMode="auto">
            <a:xfrm>
              <a:off x="3841" y="2374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49" name="Oval 66"/>
            <p:cNvSpPr>
              <a:spLocks noChangeArrowheads="1"/>
            </p:cNvSpPr>
            <p:nvPr/>
          </p:nvSpPr>
          <p:spPr bwMode="auto">
            <a:xfrm>
              <a:off x="3481" y="3157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0" name="Oval 67"/>
            <p:cNvSpPr>
              <a:spLocks noChangeArrowheads="1"/>
            </p:cNvSpPr>
            <p:nvPr/>
          </p:nvSpPr>
          <p:spPr bwMode="auto">
            <a:xfrm>
              <a:off x="2700" y="3412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1" name="Oval 68"/>
            <p:cNvSpPr>
              <a:spLocks noChangeArrowheads="1"/>
            </p:cNvSpPr>
            <p:nvPr/>
          </p:nvSpPr>
          <p:spPr bwMode="auto">
            <a:xfrm>
              <a:off x="3534" y="287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2" name="Oval 69"/>
            <p:cNvSpPr>
              <a:spLocks noChangeArrowheads="1"/>
            </p:cNvSpPr>
            <p:nvPr/>
          </p:nvSpPr>
          <p:spPr bwMode="auto">
            <a:xfrm>
              <a:off x="3823" y="2616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3" name="Oval 70"/>
            <p:cNvSpPr>
              <a:spLocks noChangeArrowheads="1"/>
            </p:cNvSpPr>
            <p:nvPr/>
          </p:nvSpPr>
          <p:spPr bwMode="auto">
            <a:xfrm>
              <a:off x="3886" y="252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4" name="Oval 71"/>
            <p:cNvSpPr>
              <a:spLocks noChangeArrowheads="1"/>
            </p:cNvSpPr>
            <p:nvPr/>
          </p:nvSpPr>
          <p:spPr bwMode="auto">
            <a:xfrm>
              <a:off x="2499" y="3784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5" name="Oval 72"/>
            <p:cNvSpPr>
              <a:spLocks noChangeArrowheads="1"/>
            </p:cNvSpPr>
            <p:nvPr/>
          </p:nvSpPr>
          <p:spPr bwMode="auto">
            <a:xfrm>
              <a:off x="2289" y="3633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6" name="Oval 73"/>
            <p:cNvSpPr>
              <a:spLocks noChangeArrowheads="1"/>
            </p:cNvSpPr>
            <p:nvPr/>
          </p:nvSpPr>
          <p:spPr bwMode="auto">
            <a:xfrm>
              <a:off x="2395" y="3679"/>
              <a:ext cx="46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7" name="Oval 74"/>
            <p:cNvSpPr>
              <a:spLocks noChangeArrowheads="1"/>
            </p:cNvSpPr>
            <p:nvPr/>
          </p:nvSpPr>
          <p:spPr bwMode="auto">
            <a:xfrm>
              <a:off x="2565" y="3737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8" name="Oval 75"/>
            <p:cNvSpPr>
              <a:spLocks noChangeArrowheads="1"/>
            </p:cNvSpPr>
            <p:nvPr/>
          </p:nvSpPr>
          <p:spPr bwMode="auto">
            <a:xfrm>
              <a:off x="2200" y="3817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59" name="Oval 76"/>
            <p:cNvSpPr>
              <a:spLocks noChangeArrowheads="1"/>
            </p:cNvSpPr>
            <p:nvPr/>
          </p:nvSpPr>
          <p:spPr bwMode="auto">
            <a:xfrm>
              <a:off x="3605" y="3696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0" name="Oval 77"/>
            <p:cNvSpPr>
              <a:spLocks noChangeArrowheads="1"/>
            </p:cNvSpPr>
            <p:nvPr/>
          </p:nvSpPr>
          <p:spPr bwMode="auto">
            <a:xfrm>
              <a:off x="3952" y="3665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1" name="Oval 78"/>
            <p:cNvSpPr>
              <a:spLocks noChangeArrowheads="1"/>
            </p:cNvSpPr>
            <p:nvPr/>
          </p:nvSpPr>
          <p:spPr bwMode="auto">
            <a:xfrm>
              <a:off x="3536" y="3722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2" name="Oval 79"/>
            <p:cNvSpPr>
              <a:spLocks noChangeArrowheads="1"/>
            </p:cNvSpPr>
            <p:nvPr/>
          </p:nvSpPr>
          <p:spPr bwMode="auto">
            <a:xfrm>
              <a:off x="3767" y="3635"/>
              <a:ext cx="48" cy="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3" name="Oval 80"/>
            <p:cNvSpPr>
              <a:spLocks noChangeArrowheads="1"/>
            </p:cNvSpPr>
            <p:nvPr/>
          </p:nvSpPr>
          <p:spPr bwMode="auto">
            <a:xfrm>
              <a:off x="3519" y="3599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4" name="Oval 81"/>
            <p:cNvSpPr>
              <a:spLocks noChangeArrowheads="1"/>
            </p:cNvSpPr>
            <p:nvPr/>
          </p:nvSpPr>
          <p:spPr bwMode="auto">
            <a:xfrm>
              <a:off x="3818" y="3741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5" name="Oval 82"/>
            <p:cNvSpPr>
              <a:spLocks noChangeArrowheads="1"/>
            </p:cNvSpPr>
            <p:nvPr/>
          </p:nvSpPr>
          <p:spPr bwMode="auto">
            <a:xfrm>
              <a:off x="3883" y="3651"/>
              <a:ext cx="46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6" name="Oval 83"/>
            <p:cNvSpPr>
              <a:spLocks noChangeArrowheads="1"/>
            </p:cNvSpPr>
            <p:nvPr/>
          </p:nvSpPr>
          <p:spPr bwMode="auto">
            <a:xfrm>
              <a:off x="2875" y="3670"/>
              <a:ext cx="48" cy="47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67" name="Oval 84"/>
            <p:cNvSpPr>
              <a:spLocks noChangeArrowheads="1"/>
            </p:cNvSpPr>
            <p:nvPr/>
          </p:nvSpPr>
          <p:spPr bwMode="auto">
            <a:xfrm>
              <a:off x="3310" y="3676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477"/>
          <p:cNvGrpSpPr>
            <a:grpSpLocks/>
          </p:cNvGrpSpPr>
          <p:nvPr/>
        </p:nvGrpSpPr>
        <p:grpSpPr bwMode="auto">
          <a:xfrm>
            <a:off x="3898900" y="2759075"/>
            <a:ext cx="1447800" cy="1177925"/>
            <a:chOff x="2673" y="1976"/>
            <a:chExt cx="912" cy="742"/>
          </a:xfrm>
        </p:grpSpPr>
        <p:sp>
          <p:nvSpPr>
            <p:cNvPr id="56592" name="Oval 8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3" name="Oval 8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4" name="Rectangle 9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5" name="Oval 9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6" name="Oval 9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7" name="Oval 96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8" name="Oval 98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9" name="Oval 101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0" name="Oval 102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1" name="Oval 104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2" name="Oval 105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3" name="Oval 106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4" name="Oval 11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5" name="Oval 11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6" name="Oval 87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7" name="Oval 92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8" name="Oval 95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09" name="Oval 9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0" name="Oval 99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1" name="Oval 100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2" name="Oval 103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3" name="Oval 107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4" name="Oval 108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5" name="Oval 109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6" name="Oval 11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7" name="Oval 11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8" name="Oval 11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19" name="Oval 11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0" name="Oval 11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1" name="Oval 11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2" name="Oval 119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3" name="Oval 120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4" name="Oval 121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5" name="Oval 122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6" name="Oval 123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7" name="Oval 124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628" name="Oval 125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" name="Group 479"/>
          <p:cNvGrpSpPr>
            <a:grpSpLocks/>
          </p:cNvGrpSpPr>
          <p:nvPr/>
        </p:nvGrpSpPr>
        <p:grpSpPr bwMode="auto">
          <a:xfrm>
            <a:off x="5345113" y="2762250"/>
            <a:ext cx="1447800" cy="1177925"/>
            <a:chOff x="2673" y="1976"/>
            <a:chExt cx="912" cy="742"/>
          </a:xfrm>
        </p:grpSpPr>
        <p:sp>
          <p:nvSpPr>
            <p:cNvPr id="56555" name="Oval 480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6" name="Oval 481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7" name="Rectangle 482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8" name="Oval 48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9" name="Oval 48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0" name="Oval 485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1" name="Oval 486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2" name="Oval 487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3" name="Oval 488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4" name="Oval 489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5" name="Oval 490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6" name="Oval 491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7" name="Oval 492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8" name="Oval 493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69" name="Oval 494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0" name="Oval 495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1" name="Oval 496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2" name="Oval 49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3" name="Oval 498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4" name="Oval 499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5" name="Oval 500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6" name="Oval 501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7" name="Oval 502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8" name="Oval 503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79" name="Oval 504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0" name="Oval 505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1" name="Oval 506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2" name="Oval 507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3" name="Oval 508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4" name="Oval 509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5" name="Oval 510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6" name="Oval 511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7" name="Oval 512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8" name="Oval 513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89" name="Oval 514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0" name="Oval 515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91" name="Oval 516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517"/>
          <p:cNvGrpSpPr>
            <a:grpSpLocks/>
          </p:cNvGrpSpPr>
          <p:nvPr/>
        </p:nvGrpSpPr>
        <p:grpSpPr bwMode="auto">
          <a:xfrm>
            <a:off x="5353050" y="3932238"/>
            <a:ext cx="1447800" cy="1177925"/>
            <a:chOff x="2673" y="1976"/>
            <a:chExt cx="912" cy="742"/>
          </a:xfrm>
        </p:grpSpPr>
        <p:sp>
          <p:nvSpPr>
            <p:cNvPr id="56518" name="Oval 51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9" name="Oval 51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0" name="Rectangle 52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1" name="Oval 521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2" name="Oval 522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3" name="Oval 523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4" name="Oval 524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5" name="Oval 525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6" name="Oval 526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7" name="Oval 527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8" name="Oval 528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29" name="Oval 529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0" name="Oval 53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1" name="Oval 53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2" name="Oval 532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3" name="Oval 533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4" name="Oval 534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5" name="Oval 535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6" name="Oval 536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7" name="Oval 537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8" name="Oval 538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39" name="Oval 539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0" name="Oval 540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1" name="Oval 541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2" name="Oval 54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3" name="Oval 54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4" name="Oval 54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5" name="Oval 54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6" name="Oval 54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7" name="Oval 54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8" name="Oval 548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49" name="Oval 549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0" name="Oval 550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1" name="Oval 551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2" name="Oval 552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3" name="Oval 553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54" name="Oval 554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6" name="Group 555"/>
          <p:cNvGrpSpPr>
            <a:grpSpLocks/>
          </p:cNvGrpSpPr>
          <p:nvPr/>
        </p:nvGrpSpPr>
        <p:grpSpPr bwMode="auto">
          <a:xfrm>
            <a:off x="5357813" y="5113338"/>
            <a:ext cx="1447800" cy="1177925"/>
            <a:chOff x="2673" y="1976"/>
            <a:chExt cx="912" cy="742"/>
          </a:xfrm>
        </p:grpSpPr>
        <p:sp>
          <p:nvSpPr>
            <p:cNvPr id="56481" name="Oval 556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2" name="Oval 557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3" name="Rectangle 558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4" name="Oval 559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5" name="Oval 560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6" name="Oval 561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7" name="Oval 562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8" name="Oval 563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9" name="Oval 564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0" name="Oval 565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1" name="Oval 566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2" name="Oval 567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3" name="Oval 568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4" name="Oval 569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5" name="Oval 570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6" name="Oval 571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7" name="Oval 572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8" name="Oval 573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99" name="Oval 574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0" name="Oval 575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1" name="Oval 576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2" name="Oval 577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3" name="Oval 578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4" name="Oval 579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5" name="Oval 580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6" name="Oval 581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7" name="Oval 582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8" name="Oval 583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09" name="Oval 584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0" name="Oval 585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1" name="Oval 586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2" name="Oval 587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3" name="Oval 588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4" name="Oval 589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5" name="Oval 590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6" name="Oval 591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517" name="Oval 592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593"/>
          <p:cNvGrpSpPr>
            <a:grpSpLocks/>
          </p:cNvGrpSpPr>
          <p:nvPr/>
        </p:nvGrpSpPr>
        <p:grpSpPr bwMode="auto">
          <a:xfrm>
            <a:off x="3905250" y="5118100"/>
            <a:ext cx="1447800" cy="1177925"/>
            <a:chOff x="2673" y="1976"/>
            <a:chExt cx="912" cy="742"/>
          </a:xfrm>
        </p:grpSpPr>
        <p:sp>
          <p:nvSpPr>
            <p:cNvPr id="56444" name="Oval 594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5" name="Oval 595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6" name="Rectangle 596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7" name="Oval 597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8" name="Oval 598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9" name="Oval 599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0" name="Oval 600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1" name="Oval 601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2" name="Oval 602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3" name="Oval 603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4" name="Oval 604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5" name="Oval 605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6" name="Oval 606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7" name="Oval 607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8" name="Oval 608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59" name="Oval 609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0" name="Oval 610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1" name="Oval 611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2" name="Oval 612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3" name="Oval 613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4" name="Oval 614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5" name="Oval 615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6" name="Oval 616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7" name="Oval 617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8" name="Oval 618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69" name="Oval 619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0" name="Oval 620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1" name="Oval 621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2" name="Oval 622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3" name="Oval 623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4" name="Oval 624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5" name="Oval 625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6" name="Oval 626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7" name="Oval 627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8" name="Oval 628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79" name="Oval 629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80" name="Oval 630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" name="Group 631"/>
          <p:cNvGrpSpPr>
            <a:grpSpLocks/>
          </p:cNvGrpSpPr>
          <p:nvPr/>
        </p:nvGrpSpPr>
        <p:grpSpPr bwMode="auto">
          <a:xfrm>
            <a:off x="2457450" y="5121275"/>
            <a:ext cx="1447800" cy="1177925"/>
            <a:chOff x="2673" y="1976"/>
            <a:chExt cx="912" cy="742"/>
          </a:xfrm>
        </p:grpSpPr>
        <p:sp>
          <p:nvSpPr>
            <p:cNvPr id="56407" name="Oval 632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8" name="Oval 633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9" name="Rectangle 634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0" name="Oval 635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1" name="Oval 636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2" name="Oval 637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3" name="Oval 638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4" name="Oval 639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5" name="Oval 640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6" name="Oval 641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7" name="Oval 642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8" name="Oval 643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19" name="Oval 644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0" name="Oval 645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1" name="Oval 646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2" name="Oval 647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3" name="Oval 648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4" name="Oval 649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5" name="Oval 650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6" name="Oval 651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7" name="Oval 652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8" name="Oval 653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29" name="Oval 654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0" name="Oval 655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1" name="Oval 656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2" name="Oval 657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3" name="Oval 658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4" name="Oval 659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5" name="Oval 660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6" name="Oval 661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7" name="Oval 662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8" name="Oval 663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39" name="Oval 664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0" name="Oval 665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1" name="Oval 666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2" name="Oval 667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43" name="Oval 668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" name="Group 669"/>
          <p:cNvGrpSpPr>
            <a:grpSpLocks/>
          </p:cNvGrpSpPr>
          <p:nvPr/>
        </p:nvGrpSpPr>
        <p:grpSpPr bwMode="auto">
          <a:xfrm>
            <a:off x="2451100" y="3935413"/>
            <a:ext cx="1447800" cy="1177925"/>
            <a:chOff x="2673" y="1976"/>
            <a:chExt cx="912" cy="742"/>
          </a:xfrm>
        </p:grpSpPr>
        <p:sp>
          <p:nvSpPr>
            <p:cNvPr id="56370" name="Oval 670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1" name="Oval 671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2" name="Rectangle 672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3" name="Oval 673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4" name="Oval 674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5" name="Oval 675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6" name="Oval 676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7" name="Oval 677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8" name="Oval 678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79" name="Oval 679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0" name="Oval 680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1" name="Oval 681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2" name="Oval 682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3" name="Oval 683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4" name="Oval 684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5" name="Oval 685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6" name="Oval 686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7" name="Oval 687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8" name="Oval 688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89" name="Oval 689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0" name="Oval 690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1" name="Oval 691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2" name="Oval 692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3" name="Oval 693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4" name="Oval 694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5" name="Oval 695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6" name="Oval 696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7" name="Oval 697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8" name="Oval 698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99" name="Oval 699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0" name="Oval 700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1" name="Oval 701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2" name="Oval 702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3" name="Oval 703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4" name="Oval 704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5" name="Oval 705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406" name="Oval 706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" name="Group 707"/>
          <p:cNvGrpSpPr>
            <a:grpSpLocks/>
          </p:cNvGrpSpPr>
          <p:nvPr/>
        </p:nvGrpSpPr>
        <p:grpSpPr bwMode="auto">
          <a:xfrm>
            <a:off x="2454275" y="2759075"/>
            <a:ext cx="1447800" cy="1177925"/>
            <a:chOff x="2673" y="1976"/>
            <a:chExt cx="912" cy="742"/>
          </a:xfrm>
        </p:grpSpPr>
        <p:sp>
          <p:nvSpPr>
            <p:cNvPr id="56333" name="Oval 708"/>
            <p:cNvSpPr>
              <a:spLocks noChangeArrowheads="1"/>
            </p:cNvSpPr>
            <p:nvPr/>
          </p:nvSpPr>
          <p:spPr bwMode="auto">
            <a:xfrm>
              <a:off x="2985" y="209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4" name="Oval 709"/>
            <p:cNvSpPr>
              <a:spLocks noChangeArrowheads="1"/>
            </p:cNvSpPr>
            <p:nvPr/>
          </p:nvSpPr>
          <p:spPr bwMode="auto">
            <a:xfrm>
              <a:off x="2809" y="207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5" name="Rectangle 710"/>
            <p:cNvSpPr>
              <a:spLocks noChangeArrowheads="1"/>
            </p:cNvSpPr>
            <p:nvPr/>
          </p:nvSpPr>
          <p:spPr bwMode="auto">
            <a:xfrm>
              <a:off x="2673" y="1976"/>
              <a:ext cx="912" cy="742"/>
            </a:xfrm>
            <a:prstGeom prst="rect">
              <a:avLst/>
            </a:prstGeom>
            <a:noFill/>
            <a:ln w="38100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6" name="Oval 711"/>
            <p:cNvSpPr>
              <a:spLocks noChangeArrowheads="1"/>
            </p:cNvSpPr>
            <p:nvPr/>
          </p:nvSpPr>
          <p:spPr bwMode="auto">
            <a:xfrm>
              <a:off x="3207" y="209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7" name="Oval 712"/>
            <p:cNvSpPr>
              <a:spLocks noChangeArrowheads="1"/>
            </p:cNvSpPr>
            <p:nvPr/>
          </p:nvSpPr>
          <p:spPr bwMode="auto">
            <a:xfrm>
              <a:off x="2801" y="214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8" name="Oval 713"/>
            <p:cNvSpPr>
              <a:spLocks noChangeArrowheads="1"/>
            </p:cNvSpPr>
            <p:nvPr/>
          </p:nvSpPr>
          <p:spPr bwMode="auto">
            <a:xfrm>
              <a:off x="3050" y="2148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9" name="Oval 714"/>
            <p:cNvSpPr>
              <a:spLocks noChangeArrowheads="1"/>
            </p:cNvSpPr>
            <p:nvPr/>
          </p:nvSpPr>
          <p:spPr bwMode="auto">
            <a:xfrm>
              <a:off x="2755" y="209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0" name="Oval 715"/>
            <p:cNvSpPr>
              <a:spLocks noChangeArrowheads="1"/>
            </p:cNvSpPr>
            <p:nvPr/>
          </p:nvSpPr>
          <p:spPr bwMode="auto">
            <a:xfrm>
              <a:off x="3129" y="203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1" name="Oval 716"/>
            <p:cNvSpPr>
              <a:spLocks noChangeArrowheads="1"/>
            </p:cNvSpPr>
            <p:nvPr/>
          </p:nvSpPr>
          <p:spPr bwMode="auto">
            <a:xfrm>
              <a:off x="3050" y="20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2" name="Oval 717"/>
            <p:cNvSpPr>
              <a:spLocks noChangeArrowheads="1"/>
            </p:cNvSpPr>
            <p:nvPr/>
          </p:nvSpPr>
          <p:spPr bwMode="auto">
            <a:xfrm>
              <a:off x="3096" y="2112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3" name="Oval 718"/>
            <p:cNvSpPr>
              <a:spLocks noChangeArrowheads="1"/>
            </p:cNvSpPr>
            <p:nvPr/>
          </p:nvSpPr>
          <p:spPr bwMode="auto">
            <a:xfrm>
              <a:off x="3407" y="2092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4" name="Oval 719"/>
            <p:cNvSpPr>
              <a:spLocks noChangeArrowheads="1"/>
            </p:cNvSpPr>
            <p:nvPr/>
          </p:nvSpPr>
          <p:spPr bwMode="auto">
            <a:xfrm>
              <a:off x="3437" y="203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5" name="Oval 720"/>
            <p:cNvSpPr>
              <a:spLocks noChangeArrowheads="1"/>
            </p:cNvSpPr>
            <p:nvPr/>
          </p:nvSpPr>
          <p:spPr bwMode="auto">
            <a:xfrm>
              <a:off x="3429" y="213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6" name="Oval 721"/>
            <p:cNvSpPr>
              <a:spLocks noChangeArrowheads="1"/>
            </p:cNvSpPr>
            <p:nvPr/>
          </p:nvSpPr>
          <p:spPr bwMode="auto">
            <a:xfrm>
              <a:off x="3457" y="2100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7" name="Oval 722"/>
            <p:cNvSpPr>
              <a:spLocks noChangeArrowheads="1"/>
            </p:cNvSpPr>
            <p:nvPr/>
          </p:nvSpPr>
          <p:spPr bwMode="auto">
            <a:xfrm>
              <a:off x="3341" y="2327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8" name="Oval 723"/>
            <p:cNvSpPr>
              <a:spLocks noChangeArrowheads="1"/>
            </p:cNvSpPr>
            <p:nvPr/>
          </p:nvSpPr>
          <p:spPr bwMode="auto">
            <a:xfrm>
              <a:off x="3334" y="2371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9" name="Oval 724"/>
            <p:cNvSpPr>
              <a:spLocks noChangeArrowheads="1"/>
            </p:cNvSpPr>
            <p:nvPr/>
          </p:nvSpPr>
          <p:spPr bwMode="auto">
            <a:xfrm>
              <a:off x="3250" y="231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0" name="Oval 725"/>
            <p:cNvSpPr>
              <a:spLocks noChangeArrowheads="1"/>
            </p:cNvSpPr>
            <p:nvPr/>
          </p:nvSpPr>
          <p:spPr bwMode="auto">
            <a:xfrm>
              <a:off x="2891" y="2369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1" name="Oval 726"/>
            <p:cNvSpPr>
              <a:spLocks noChangeArrowheads="1"/>
            </p:cNvSpPr>
            <p:nvPr/>
          </p:nvSpPr>
          <p:spPr bwMode="auto">
            <a:xfrm>
              <a:off x="2850" y="23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2" name="Oval 727"/>
            <p:cNvSpPr>
              <a:spLocks noChangeArrowheads="1"/>
            </p:cNvSpPr>
            <p:nvPr/>
          </p:nvSpPr>
          <p:spPr bwMode="auto">
            <a:xfrm>
              <a:off x="3312" y="2305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3" name="Oval 728"/>
            <p:cNvSpPr>
              <a:spLocks noChangeArrowheads="1"/>
            </p:cNvSpPr>
            <p:nvPr/>
          </p:nvSpPr>
          <p:spPr bwMode="auto">
            <a:xfrm>
              <a:off x="2762" y="218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4" name="Oval 729"/>
            <p:cNvSpPr>
              <a:spLocks noChangeArrowheads="1"/>
            </p:cNvSpPr>
            <p:nvPr/>
          </p:nvSpPr>
          <p:spPr bwMode="auto">
            <a:xfrm>
              <a:off x="3281" y="237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5" name="Oval 730"/>
            <p:cNvSpPr>
              <a:spLocks noChangeArrowheads="1"/>
            </p:cNvSpPr>
            <p:nvPr/>
          </p:nvSpPr>
          <p:spPr bwMode="auto">
            <a:xfrm>
              <a:off x="2943" y="2483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6" name="Oval 731"/>
            <p:cNvSpPr>
              <a:spLocks noChangeArrowheads="1"/>
            </p:cNvSpPr>
            <p:nvPr/>
          </p:nvSpPr>
          <p:spPr bwMode="auto">
            <a:xfrm>
              <a:off x="3304" y="2251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7" name="Oval 732"/>
            <p:cNvSpPr>
              <a:spLocks noChangeArrowheads="1"/>
            </p:cNvSpPr>
            <p:nvPr/>
          </p:nvSpPr>
          <p:spPr bwMode="auto">
            <a:xfrm>
              <a:off x="2856" y="2644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8" name="Oval 733"/>
            <p:cNvSpPr>
              <a:spLocks noChangeArrowheads="1"/>
            </p:cNvSpPr>
            <p:nvPr/>
          </p:nvSpPr>
          <p:spPr bwMode="auto">
            <a:xfrm>
              <a:off x="2765" y="2579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59" name="Oval 734"/>
            <p:cNvSpPr>
              <a:spLocks noChangeArrowheads="1"/>
            </p:cNvSpPr>
            <p:nvPr/>
          </p:nvSpPr>
          <p:spPr bwMode="auto">
            <a:xfrm>
              <a:off x="2811" y="2599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0" name="Oval 735"/>
            <p:cNvSpPr>
              <a:spLocks noChangeArrowheads="1"/>
            </p:cNvSpPr>
            <p:nvPr/>
          </p:nvSpPr>
          <p:spPr bwMode="auto">
            <a:xfrm>
              <a:off x="2885" y="2624"/>
              <a:ext cx="20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1" name="Oval 736"/>
            <p:cNvSpPr>
              <a:spLocks noChangeArrowheads="1"/>
            </p:cNvSpPr>
            <p:nvPr/>
          </p:nvSpPr>
          <p:spPr bwMode="auto">
            <a:xfrm>
              <a:off x="2727" y="2658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2" name="Oval 737"/>
            <p:cNvSpPr>
              <a:spLocks noChangeArrowheads="1"/>
            </p:cNvSpPr>
            <p:nvPr/>
          </p:nvSpPr>
          <p:spPr bwMode="auto">
            <a:xfrm>
              <a:off x="3335" y="2606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3" name="Oval 738"/>
            <p:cNvSpPr>
              <a:spLocks noChangeArrowheads="1"/>
            </p:cNvSpPr>
            <p:nvPr/>
          </p:nvSpPr>
          <p:spPr bwMode="auto">
            <a:xfrm>
              <a:off x="3305" y="261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4" name="Oval 739"/>
            <p:cNvSpPr>
              <a:spLocks noChangeArrowheads="1"/>
            </p:cNvSpPr>
            <p:nvPr/>
          </p:nvSpPr>
          <p:spPr bwMode="auto">
            <a:xfrm>
              <a:off x="3405" y="2580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5" name="Oval 740"/>
            <p:cNvSpPr>
              <a:spLocks noChangeArrowheads="1"/>
            </p:cNvSpPr>
            <p:nvPr/>
          </p:nvSpPr>
          <p:spPr bwMode="auto">
            <a:xfrm>
              <a:off x="3298" y="2564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6" name="Oval 741"/>
            <p:cNvSpPr>
              <a:spLocks noChangeArrowheads="1"/>
            </p:cNvSpPr>
            <p:nvPr/>
          </p:nvSpPr>
          <p:spPr bwMode="auto">
            <a:xfrm>
              <a:off x="3427" y="2625"/>
              <a:ext cx="21" cy="2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7" name="Oval 742"/>
            <p:cNvSpPr>
              <a:spLocks noChangeArrowheads="1"/>
            </p:cNvSpPr>
            <p:nvPr/>
          </p:nvSpPr>
          <p:spPr bwMode="auto">
            <a:xfrm>
              <a:off x="3455" y="2587"/>
              <a:ext cx="20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8" name="Oval 743"/>
            <p:cNvSpPr>
              <a:spLocks noChangeArrowheads="1"/>
            </p:cNvSpPr>
            <p:nvPr/>
          </p:nvSpPr>
          <p:spPr bwMode="auto">
            <a:xfrm>
              <a:off x="3019" y="2595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69" name="Oval 744"/>
            <p:cNvSpPr>
              <a:spLocks noChangeArrowheads="1"/>
            </p:cNvSpPr>
            <p:nvPr/>
          </p:nvSpPr>
          <p:spPr bwMode="auto">
            <a:xfrm>
              <a:off x="3207" y="2598"/>
              <a:ext cx="21" cy="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4000" y="4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765 L 8.33333E-7 0.001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 0.175 L 1.11111E-6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 0.00162 L 3.05556E-6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07 -0.17719 L 3.05556E-6 1.362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3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16771 L -4.44444E-6 4.21004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72 -0.18922 L -3.88889E-6 9.7848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94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0.00162 L -0.00018 0.0016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 0.17534 L -3.05556E-6 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0" y="-86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Event-Event nearest neighbor analysis with edge correction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006600" y="3294063"/>
          <a:ext cx="48291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1371600" imgH="431640" progId="Equation.DSMT4">
                  <p:embed/>
                </p:oleObj>
              </mc:Choice>
              <mc:Fallback>
                <p:oleObj name="Equation" r:id="rId4" imgW="13716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294063"/>
                        <a:ext cx="48291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order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Quadrat analysis</a:t>
            </a:r>
          </a:p>
          <a:p>
            <a:pPr eaLnBrk="1" hangingPunct="1"/>
            <a:r>
              <a:rPr lang="en-US" altLang="en-US" smtClean="0"/>
              <a:t>(Moving windows)</a:t>
            </a:r>
          </a:p>
          <a:p>
            <a:pPr eaLnBrk="1" hangingPunct="1"/>
            <a:r>
              <a:rPr lang="en-US" altLang="en-US" smtClean="0"/>
              <a:t>Kernel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Nearest neighbor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Distance to nearest neighbor </a:t>
            </a:r>
            <a:r>
              <a:rPr lang="en-US" altLang="en-US" i="1" smtClean="0"/>
              <a:t>only</a:t>
            </a:r>
          </a:p>
          <a:p>
            <a:pPr eaLnBrk="1" hangingPunct="1"/>
            <a:r>
              <a:rPr lang="en-US" altLang="en-US" smtClean="0"/>
              <a:t>Small scale analysis – no indication of what happens at other scales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714750" y="3649663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887663" y="3254375"/>
            <a:ext cx="3833812" cy="3121025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3516313" y="37798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433763" y="36496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797425" y="3543300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786313" y="37496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560888" y="356393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5935663" y="35464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110288" y="3621088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5861050" y="3644900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3243263" y="467836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3354388" y="48514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3073400" y="4700588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4370388" y="46259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4502150" y="47672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4233863" y="4537075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5419725" y="4662488"/>
            <a:ext cx="84138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5408613" y="486886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5283200" y="459581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303963" y="4665663"/>
            <a:ext cx="84137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6303963" y="48498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6132513" y="46990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3586163" y="6022975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3543300" y="58324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3362325" y="575786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4725988" y="5651500"/>
            <a:ext cx="84137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4714875" y="5857875"/>
            <a:ext cx="87313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611688" y="5738813"/>
            <a:ext cx="87312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5905500" y="5775325"/>
            <a:ext cx="84138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7" name="Oval 33"/>
          <p:cNvSpPr>
            <a:spLocks noChangeArrowheads="1"/>
          </p:cNvSpPr>
          <p:nvPr/>
        </p:nvSpPr>
        <p:spPr bwMode="auto">
          <a:xfrm>
            <a:off x="6194425" y="5827713"/>
            <a:ext cx="87313" cy="84137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78" name="Oval 34"/>
          <p:cNvSpPr>
            <a:spLocks noChangeArrowheads="1"/>
          </p:cNvSpPr>
          <p:nvPr/>
        </p:nvSpPr>
        <p:spPr bwMode="auto">
          <a:xfrm>
            <a:off x="5716588" y="5842000"/>
            <a:ext cx="87312" cy="84138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scales</a:t>
            </a:r>
          </a:p>
          <a:p>
            <a:pPr eaLnBrk="1" hangingPunct="1"/>
            <a:r>
              <a:rPr lang="en-US" altLang="en-US" smtClean="0"/>
              <a:t>Implicit assumptions</a:t>
            </a:r>
          </a:p>
          <a:p>
            <a:pPr lvl="1" eaLnBrk="1" hangingPunct="1"/>
            <a:r>
              <a:rPr lang="en-US" altLang="en-US" smtClean="0"/>
              <a:t>Homogeneity</a:t>
            </a:r>
          </a:p>
          <a:p>
            <a:pPr lvl="1" eaLnBrk="1" hangingPunct="1"/>
            <a:r>
              <a:rPr lang="en-US" altLang="en-US" smtClean="0"/>
              <a:t>Isotropy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latin typeface="Symbol" pitchFamily="18" charset="2"/>
              </a:rPr>
              <a:t>l</a:t>
            </a:r>
            <a:r>
              <a:rPr lang="en-US" altLang="en-US" i="1" smtClean="0"/>
              <a:t>K</a:t>
            </a:r>
            <a:r>
              <a:rPr lang="en-US" altLang="en-US" smtClean="0"/>
              <a:t>(</a:t>
            </a:r>
            <a:r>
              <a:rPr lang="en-US" altLang="en-US" i="1" smtClean="0"/>
              <a:t>h</a:t>
            </a:r>
            <a:r>
              <a:rPr lang="en-US" altLang="en-US" smtClean="0"/>
              <a:t>)=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/>
              <a:t>	E</a:t>
            </a:r>
            <a:r>
              <a:rPr lang="en-US" altLang="en-US" smtClean="0"/>
              <a:t>(#(events within distance </a:t>
            </a:r>
            <a:r>
              <a:rPr lang="en-US" altLang="en-US" i="1" smtClean="0"/>
              <a:t>h</a:t>
            </a:r>
            <a:r>
              <a:rPr lang="en-US" altLang="en-US" smtClean="0"/>
              <a:t> of an arbitrary event))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33425" y="3033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400"/>
          </a:p>
        </p:txBody>
      </p:sp>
      <p:graphicFrame>
        <p:nvGraphicFramePr>
          <p:cNvPr id="16386" name="Object 32"/>
          <p:cNvGraphicFramePr>
            <a:graphicFrameLocks noChangeAspect="1"/>
          </p:cNvGraphicFramePr>
          <p:nvPr/>
        </p:nvGraphicFramePr>
        <p:xfrm>
          <a:off x="1693863" y="3375025"/>
          <a:ext cx="545465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375025"/>
                        <a:ext cx="545465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33"/>
          <p:cNvSpPr txBox="1">
            <a:spLocks noChangeArrowheads="1"/>
          </p:cNvSpPr>
          <p:nvPr/>
        </p:nvSpPr>
        <p:spPr bwMode="auto">
          <a:xfrm>
            <a:off x="917575" y="5348288"/>
            <a:ext cx="7815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i="1">
                <a:latin typeface="Symbol" pitchFamily="18" charset="2"/>
              </a:rPr>
              <a:t>l</a:t>
            </a:r>
            <a:r>
              <a:rPr lang="en-US" altLang="en-US" sz="2400"/>
              <a:t>	: Intensity</a:t>
            </a:r>
          </a:p>
          <a:p>
            <a:r>
              <a:rPr lang="en-US" altLang="en-US" sz="2400" i="1"/>
              <a:t>R</a:t>
            </a:r>
            <a:r>
              <a:rPr lang="en-US" altLang="en-US" sz="2400"/>
              <a:t>	: Area of region </a:t>
            </a:r>
            <a:r>
              <a:rPr lang="en-US" altLang="en-US" sz="2400">
                <a:latin typeface="Lucida Calligraphy" pitchFamily="66" charset="0"/>
              </a:rPr>
              <a:t>R</a:t>
            </a:r>
          </a:p>
          <a:p>
            <a:r>
              <a:rPr lang="en-US" altLang="en-US" sz="2400" i="1"/>
              <a:t>I</a:t>
            </a:r>
            <a:r>
              <a:rPr lang="en-US" altLang="en-US" sz="2400" i="1" baseline="-25000"/>
              <a:t>h</a:t>
            </a:r>
            <a:r>
              <a:rPr lang="en-US" altLang="en-US" sz="2400"/>
              <a:t>	: Indicator function (1 if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ij</a:t>
            </a:r>
            <a:r>
              <a:rPr lang="en-US" altLang="en-US" sz="2400"/>
              <a:t>&lt;</a:t>
            </a:r>
            <a:r>
              <a:rPr lang="en-US" altLang="en-US" sz="2400" i="1"/>
              <a:t>h</a:t>
            </a:r>
            <a:r>
              <a:rPr lang="en-US" altLang="en-US" sz="2400"/>
              <a:t>, 0 otherwise)</a:t>
            </a:r>
            <a:endParaRPr lang="en-US" altLang="en-US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latin typeface="Symbol" pitchFamily="18" charset="2"/>
              </a:rPr>
              <a:t>l</a:t>
            </a:r>
            <a:r>
              <a:rPr lang="en-US" altLang="en-US" smtClean="0"/>
              <a:t>=n/R</a:t>
            </a:r>
          </a:p>
          <a:p>
            <a:pPr eaLnBrk="1" hangingPunct="1"/>
            <a:r>
              <a:rPr lang="en-US" altLang="en-US" i="1" smtClean="0"/>
              <a:t>w</a:t>
            </a:r>
            <a:r>
              <a:rPr lang="en-US" altLang="en-US" i="1" baseline="-25000" smtClean="0"/>
              <a:t>ij</a:t>
            </a:r>
            <a:r>
              <a:rPr lang="en-US" altLang="en-US" i="1" smtClean="0"/>
              <a:t>= weight to correct for edge effects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33425" y="3033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en-US" sz="2400"/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1827213" y="3787775"/>
          <a:ext cx="518636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1473120" imgH="469800" progId="Equation.DSMT4">
                  <p:embed/>
                </p:oleObj>
              </mc:Choice>
              <mc:Fallback>
                <p:oleObj name="Equation" r:id="rId4" imgW="147312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787775"/>
                        <a:ext cx="5186362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59395" name="Oval 5"/>
          <p:cNvSpPr>
            <a:spLocks noChangeArrowheads="1"/>
          </p:cNvSpPr>
          <p:nvPr/>
        </p:nvSpPr>
        <p:spPr bwMode="auto">
          <a:xfrm>
            <a:off x="4418013" y="5424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6" name="Oval 6"/>
          <p:cNvSpPr>
            <a:spLocks noChangeArrowheads="1"/>
          </p:cNvSpPr>
          <p:nvPr/>
        </p:nvSpPr>
        <p:spPr bwMode="auto">
          <a:xfrm>
            <a:off x="4700588" y="27384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7" name="Oval 7"/>
          <p:cNvSpPr>
            <a:spLocks noChangeArrowheads="1"/>
          </p:cNvSpPr>
          <p:nvPr/>
        </p:nvSpPr>
        <p:spPr bwMode="auto">
          <a:xfrm>
            <a:off x="3656013" y="27606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>
            <a:off x="2840038" y="2522538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399" name="Oval 9"/>
          <p:cNvSpPr>
            <a:spLocks noChangeArrowheads="1"/>
          </p:cNvSpPr>
          <p:nvPr/>
        </p:nvSpPr>
        <p:spPr bwMode="auto">
          <a:xfrm>
            <a:off x="6315075" y="39004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4311650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1" name="Oval 11"/>
          <p:cNvSpPr>
            <a:spLocks noChangeArrowheads="1"/>
          </p:cNvSpPr>
          <p:nvPr/>
        </p:nvSpPr>
        <p:spPr bwMode="auto">
          <a:xfrm>
            <a:off x="5884863" y="2847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12"/>
          <p:cNvSpPr>
            <a:spLocks noChangeArrowheads="1"/>
          </p:cNvSpPr>
          <p:nvPr/>
        </p:nvSpPr>
        <p:spPr bwMode="auto">
          <a:xfrm>
            <a:off x="3800475" y="36972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13"/>
          <p:cNvSpPr>
            <a:spLocks noChangeArrowheads="1"/>
          </p:cNvSpPr>
          <p:nvPr/>
        </p:nvSpPr>
        <p:spPr bwMode="auto">
          <a:xfrm>
            <a:off x="4406900" y="45418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14"/>
          <p:cNvSpPr>
            <a:spLocks noChangeArrowheads="1"/>
          </p:cNvSpPr>
          <p:nvPr/>
        </p:nvSpPr>
        <p:spPr bwMode="auto">
          <a:xfrm>
            <a:off x="5199063" y="3355975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Oval 15"/>
          <p:cNvSpPr>
            <a:spLocks noChangeArrowheads="1"/>
          </p:cNvSpPr>
          <p:nvPr/>
        </p:nvSpPr>
        <p:spPr bwMode="auto">
          <a:xfrm>
            <a:off x="3335338" y="44989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6" name="Oval 16"/>
          <p:cNvSpPr>
            <a:spLocks noChangeArrowheads="1"/>
          </p:cNvSpPr>
          <p:nvPr/>
        </p:nvSpPr>
        <p:spPr bwMode="auto">
          <a:xfrm>
            <a:off x="3746500" y="32829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17"/>
          <p:cNvSpPr>
            <a:spLocks noChangeArrowheads="1"/>
          </p:cNvSpPr>
          <p:nvPr/>
        </p:nvSpPr>
        <p:spPr bwMode="auto">
          <a:xfrm>
            <a:off x="3251200" y="5002213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18"/>
          <p:cNvSpPr>
            <a:spLocks noChangeArrowheads="1"/>
          </p:cNvSpPr>
          <p:nvPr/>
        </p:nvSpPr>
        <p:spPr bwMode="auto">
          <a:xfrm>
            <a:off x="5086350" y="43195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19"/>
          <p:cNvSpPr>
            <a:spLocks noChangeArrowheads="1"/>
          </p:cNvSpPr>
          <p:nvPr/>
        </p:nvSpPr>
        <p:spPr bwMode="auto">
          <a:xfrm>
            <a:off x="5384800" y="27400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Oval 20"/>
          <p:cNvSpPr>
            <a:spLocks noChangeArrowheads="1"/>
          </p:cNvSpPr>
          <p:nvPr/>
        </p:nvSpPr>
        <p:spPr bwMode="auto">
          <a:xfrm>
            <a:off x="4789488" y="33321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1" name="Oval 21"/>
          <p:cNvSpPr>
            <a:spLocks noChangeArrowheads="1"/>
          </p:cNvSpPr>
          <p:nvPr/>
        </p:nvSpPr>
        <p:spPr bwMode="auto">
          <a:xfrm>
            <a:off x="3379788" y="34210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2" name="Oval 22"/>
          <p:cNvSpPr>
            <a:spLocks noChangeArrowheads="1"/>
          </p:cNvSpPr>
          <p:nvPr/>
        </p:nvSpPr>
        <p:spPr bwMode="auto">
          <a:xfrm>
            <a:off x="5243513" y="30638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3" name="Oval 23"/>
          <p:cNvSpPr>
            <a:spLocks noChangeArrowheads="1"/>
          </p:cNvSpPr>
          <p:nvPr/>
        </p:nvSpPr>
        <p:spPr bwMode="auto">
          <a:xfrm>
            <a:off x="5972175" y="398780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4" name="Oval 24"/>
          <p:cNvSpPr>
            <a:spLocks noChangeArrowheads="1"/>
          </p:cNvSpPr>
          <p:nvPr/>
        </p:nvSpPr>
        <p:spPr bwMode="auto">
          <a:xfrm>
            <a:off x="6015038" y="52149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5" name="Oval 25"/>
          <p:cNvSpPr>
            <a:spLocks noChangeArrowheads="1"/>
          </p:cNvSpPr>
          <p:nvPr/>
        </p:nvSpPr>
        <p:spPr bwMode="auto">
          <a:xfrm>
            <a:off x="4816475" y="500538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6" name="Oval 26"/>
          <p:cNvSpPr>
            <a:spLocks noChangeArrowheads="1"/>
          </p:cNvSpPr>
          <p:nvPr/>
        </p:nvSpPr>
        <p:spPr bwMode="auto">
          <a:xfrm>
            <a:off x="3656013" y="5364163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7" name="Oval 27"/>
          <p:cNvSpPr>
            <a:spLocks noChangeArrowheads="1"/>
          </p:cNvSpPr>
          <p:nvPr/>
        </p:nvSpPr>
        <p:spPr bwMode="auto">
          <a:xfrm>
            <a:off x="4640263" y="427037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8" name="Oval 28"/>
          <p:cNvSpPr>
            <a:spLocks noChangeArrowheads="1"/>
          </p:cNvSpPr>
          <p:nvPr/>
        </p:nvSpPr>
        <p:spPr bwMode="auto">
          <a:xfrm>
            <a:off x="5829300" y="4629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9" name="Oval 29"/>
          <p:cNvSpPr>
            <a:spLocks noChangeArrowheads="1"/>
          </p:cNvSpPr>
          <p:nvPr/>
        </p:nvSpPr>
        <p:spPr bwMode="auto">
          <a:xfrm>
            <a:off x="5422900" y="3879850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9420" name="Group 40"/>
          <p:cNvGrpSpPr>
            <a:grpSpLocks/>
          </p:cNvGrpSpPr>
          <p:nvPr/>
        </p:nvGrpSpPr>
        <p:grpSpPr bwMode="auto">
          <a:xfrm>
            <a:off x="3763963" y="3416300"/>
            <a:ext cx="1828800" cy="1828800"/>
            <a:chOff x="2386" y="2717"/>
            <a:chExt cx="1152" cy="1152"/>
          </a:xfrm>
        </p:grpSpPr>
        <p:sp>
          <p:nvSpPr>
            <p:cNvPr id="59422" name="Oval 39"/>
            <p:cNvSpPr>
              <a:spLocks noChangeArrowheads="1"/>
            </p:cNvSpPr>
            <p:nvPr/>
          </p:nvSpPr>
          <p:spPr bwMode="auto">
            <a:xfrm>
              <a:off x="2386" y="2717"/>
              <a:ext cx="115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3" name="Oval 38"/>
            <p:cNvSpPr>
              <a:spLocks noChangeArrowheads="1"/>
            </p:cNvSpPr>
            <p:nvPr/>
          </p:nvSpPr>
          <p:spPr bwMode="auto">
            <a:xfrm>
              <a:off x="2508" y="2843"/>
              <a:ext cx="901" cy="9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4" name="Oval 37"/>
            <p:cNvSpPr>
              <a:spLocks noChangeArrowheads="1"/>
            </p:cNvSpPr>
            <p:nvPr/>
          </p:nvSpPr>
          <p:spPr bwMode="auto">
            <a:xfrm>
              <a:off x="2616" y="2946"/>
              <a:ext cx="686" cy="6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5" name="Oval 36"/>
            <p:cNvSpPr>
              <a:spLocks noChangeArrowheads="1"/>
            </p:cNvSpPr>
            <p:nvPr/>
          </p:nvSpPr>
          <p:spPr bwMode="auto">
            <a:xfrm>
              <a:off x="2742" y="3067"/>
              <a:ext cx="441" cy="4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426" name="Oval 30"/>
            <p:cNvSpPr>
              <a:spLocks noChangeArrowheads="1"/>
            </p:cNvSpPr>
            <p:nvPr/>
          </p:nvSpPr>
          <p:spPr bwMode="auto">
            <a:xfrm>
              <a:off x="2862" y="3182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9421" name="Text Box 48"/>
          <p:cNvSpPr txBox="1">
            <a:spLocks noChangeArrowheads="1"/>
          </p:cNvSpPr>
          <p:nvPr/>
        </p:nvSpPr>
        <p:spPr bwMode="auto">
          <a:xfrm>
            <a:off x="2268538" y="5875338"/>
            <a:ext cx="474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Four events within distance 5 of event </a:t>
            </a:r>
            <a:r>
              <a:rPr lang="en-US" altLang="en-US" i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K</a:t>
            </a:r>
            <a:r>
              <a:rPr lang="en-US" altLang="en-US" smtClean="0"/>
              <a:t> function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4421188" y="5427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4703763" y="27416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3659188" y="27638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843213" y="2525713"/>
            <a:ext cx="3919537" cy="3195637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6318250" y="39036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314825" y="5218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5888038" y="2851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803650" y="37004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410075" y="45450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202238" y="3359150"/>
            <a:ext cx="87312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3338513" y="45021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3749675" y="32861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Oval 15"/>
          <p:cNvSpPr>
            <a:spLocks noChangeArrowheads="1"/>
          </p:cNvSpPr>
          <p:nvPr/>
        </p:nvSpPr>
        <p:spPr bwMode="auto">
          <a:xfrm>
            <a:off x="3254375" y="5005388"/>
            <a:ext cx="87313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2" name="Oval 16"/>
          <p:cNvSpPr>
            <a:spLocks noChangeArrowheads="1"/>
          </p:cNvSpPr>
          <p:nvPr/>
        </p:nvSpPr>
        <p:spPr bwMode="auto">
          <a:xfrm>
            <a:off x="5089525" y="43227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3" name="Oval 17"/>
          <p:cNvSpPr>
            <a:spLocks noChangeArrowheads="1"/>
          </p:cNvSpPr>
          <p:nvPr/>
        </p:nvSpPr>
        <p:spPr bwMode="auto">
          <a:xfrm>
            <a:off x="5387975" y="274320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4" name="Oval 18"/>
          <p:cNvSpPr>
            <a:spLocks noChangeArrowheads="1"/>
          </p:cNvSpPr>
          <p:nvPr/>
        </p:nvSpPr>
        <p:spPr bwMode="auto">
          <a:xfrm>
            <a:off x="4792663" y="3335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5" name="Oval 19"/>
          <p:cNvSpPr>
            <a:spLocks noChangeArrowheads="1"/>
          </p:cNvSpPr>
          <p:nvPr/>
        </p:nvSpPr>
        <p:spPr bwMode="auto">
          <a:xfrm>
            <a:off x="3382963" y="3424238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6" name="Oval 20"/>
          <p:cNvSpPr>
            <a:spLocks noChangeArrowheads="1"/>
          </p:cNvSpPr>
          <p:nvPr/>
        </p:nvSpPr>
        <p:spPr bwMode="auto">
          <a:xfrm>
            <a:off x="5246688" y="30670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5975350" y="399097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6018213" y="521811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4819650" y="5008563"/>
            <a:ext cx="88900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3659188" y="5367338"/>
            <a:ext cx="87312" cy="87312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4643438" y="4273550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5832475" y="4632325"/>
            <a:ext cx="88900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5426075" y="3883025"/>
            <a:ext cx="87313" cy="87313"/>
          </a:xfrm>
          <a:prstGeom prst="ellipse">
            <a:avLst/>
          </a:prstGeom>
          <a:solidFill>
            <a:srgbClr val="660066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60444" name="Group 34"/>
          <p:cNvGrpSpPr>
            <a:grpSpLocks/>
          </p:cNvGrpSpPr>
          <p:nvPr/>
        </p:nvGrpSpPr>
        <p:grpSpPr bwMode="auto">
          <a:xfrm>
            <a:off x="4275138" y="2851150"/>
            <a:ext cx="1089025" cy="1089025"/>
            <a:chOff x="3486" y="1491"/>
            <a:chExt cx="686" cy="686"/>
          </a:xfrm>
        </p:grpSpPr>
        <p:sp>
          <p:nvSpPr>
            <p:cNvPr id="60446" name="Oval 35"/>
            <p:cNvSpPr>
              <a:spLocks noChangeArrowheads="1"/>
            </p:cNvSpPr>
            <p:nvPr/>
          </p:nvSpPr>
          <p:spPr bwMode="auto">
            <a:xfrm>
              <a:off x="3486" y="1491"/>
              <a:ext cx="686" cy="6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7" name="Oval 36"/>
            <p:cNvSpPr>
              <a:spLocks noChangeArrowheads="1"/>
            </p:cNvSpPr>
            <p:nvPr/>
          </p:nvSpPr>
          <p:spPr bwMode="auto">
            <a:xfrm>
              <a:off x="3612" y="1612"/>
              <a:ext cx="441" cy="4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48" name="Oval 37"/>
            <p:cNvSpPr>
              <a:spLocks noChangeArrowheads="1"/>
            </p:cNvSpPr>
            <p:nvPr/>
          </p:nvSpPr>
          <p:spPr bwMode="auto">
            <a:xfrm>
              <a:off x="3732" y="1727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0445" name="Text Box 38"/>
          <p:cNvSpPr txBox="1">
            <a:spLocks noChangeArrowheads="1"/>
          </p:cNvSpPr>
          <p:nvPr/>
        </p:nvSpPr>
        <p:spPr bwMode="auto">
          <a:xfrm>
            <a:off x="2268538" y="5875338"/>
            <a:ext cx="4741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Four events within distance 5 of event </a:t>
            </a:r>
            <a:r>
              <a:rPr lang="en-US" altLang="en-US" i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If the point pattern is random: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500" i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)=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eaLnBrk="1" hangingPunct="1"/>
            <a:r>
              <a:rPr lang="en-US" altLang="en-US" sz="2500" smtClean="0"/>
              <a:t>Under regularity:</a:t>
            </a:r>
          </a:p>
          <a:p>
            <a:pPr eaLnBrk="1" hangingPunct="1"/>
            <a:endParaRPr lang="en-US" altLang="en-US" sz="25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)&lt;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eaLnBrk="1" hangingPunct="1"/>
            <a:r>
              <a:rPr lang="en-US" altLang="en-US" sz="2500" smtClean="0"/>
              <a:t>Under clustering:</a:t>
            </a:r>
          </a:p>
          <a:p>
            <a:pPr eaLnBrk="1" hangingPunct="1"/>
            <a:endParaRPr lang="en-US" altLang="en-US" sz="2500" i="1" baseline="300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altLang="en-US" sz="2500" i="1" smtClean="0"/>
              <a:t>K</a:t>
            </a:r>
            <a:r>
              <a:rPr lang="en-US" altLang="en-US" sz="2500" smtClean="0"/>
              <a:t>(</a:t>
            </a:r>
            <a:r>
              <a:rPr lang="en-US" altLang="en-US" sz="2500" i="1" smtClean="0"/>
              <a:t>h</a:t>
            </a:r>
            <a:r>
              <a:rPr lang="en-US" altLang="en-US" sz="2500" smtClean="0"/>
              <a:t>)&gt;</a:t>
            </a:r>
            <a:r>
              <a:rPr lang="en-US" altLang="en-US" sz="2500" i="1" smtClean="0">
                <a:latin typeface="Symbol" pitchFamily="18" charset="2"/>
              </a:rPr>
              <a:t>p</a:t>
            </a:r>
            <a:r>
              <a:rPr lang="en-US" altLang="en-US" sz="2500" i="1" smtClean="0"/>
              <a:t>h</a:t>
            </a:r>
            <a:r>
              <a:rPr lang="en-US" altLang="en-US" sz="2500" i="1" baseline="30000" smtClean="0"/>
              <a:t>2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2500" i="1" baseline="30000" smtClean="0"/>
          </a:p>
          <a:p>
            <a:pPr eaLnBrk="1" hangingPunct="1"/>
            <a:endParaRPr lang="en-US" altLang="en-US" sz="25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Compare the K function to the basic random condition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2408238" y="3308350"/>
          <a:ext cx="402431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4" imgW="1143000" imgH="469800" progId="Equation.DSMT4">
                  <p:embed/>
                </p:oleObj>
              </mc:Choice>
              <mc:Fallback>
                <p:oleObj name="Equation" r:id="rId4" imgW="114300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308350"/>
                        <a:ext cx="4024312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L</a:t>
            </a:r>
            <a:r>
              <a:rPr lang="en-US" altLang="en-US" smtClean="0"/>
              <a:t> function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The </a:t>
            </a:r>
            <a:r>
              <a:rPr lang="en-US" altLang="en-US" i="1" smtClean="0"/>
              <a:t>L</a:t>
            </a:r>
            <a:r>
              <a:rPr lang="en-US" altLang="en-US" smtClean="0"/>
              <a:t> function plotted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875" r="21094" b="10417"/>
          <a:stretch>
            <a:fillRect/>
          </a:stretch>
        </p:blipFill>
        <p:spPr bwMode="auto">
          <a:xfrm>
            <a:off x="1727200" y="2238375"/>
            <a:ext cx="5462588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800" smtClean="0"/>
              <a:t>L-Function of Regular Pattern</a:t>
            </a:r>
            <a:endParaRPr lang="en-CA" altLang="en-US" sz="2800" smtClean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1875" r="20313" b="11458"/>
          <a:stretch>
            <a:fillRect/>
          </a:stretch>
        </p:blipFill>
        <p:spPr bwMode="auto">
          <a:xfrm>
            <a:off x="1828800" y="2209800"/>
            <a:ext cx="5334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Smooth estimate of intensity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992313" y="3416300"/>
          <a:ext cx="53784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536480" imgH="431640" progId="Equation.DSMT4">
                  <p:embed/>
                </p:oleObj>
              </mc:Choice>
              <mc:Fallback>
                <p:oleObj name="Equation" r:id="rId4" imgW="1536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416300"/>
                        <a:ext cx="53784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55663" y="5626100"/>
            <a:ext cx="7669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 b="1"/>
              <a:t>Homogeneity, isotropy:</a:t>
            </a:r>
          </a:p>
          <a:p>
            <a:r>
              <a:rPr lang="en-US" altLang="en-US" sz="2400" b="1"/>
              <a:t>s</a:t>
            </a:r>
            <a:r>
              <a:rPr lang="en-US" altLang="en-US" sz="2400"/>
              <a:t>-</a:t>
            </a:r>
            <a:r>
              <a:rPr lang="en-US" altLang="en-US" sz="2400" b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 = h</a:t>
            </a:r>
            <a:r>
              <a:rPr lang="en-US" altLang="en-US" sz="2400" i="1" baseline="-25000"/>
              <a:t>i</a:t>
            </a:r>
            <a:r>
              <a:rPr lang="en-US" altLang="en-US" sz="2400"/>
              <a:t> (distance between point </a:t>
            </a:r>
            <a:r>
              <a:rPr lang="en-US" altLang="en-US" sz="2400" b="1"/>
              <a:t>s</a:t>
            </a:r>
            <a:r>
              <a:rPr lang="en-US" altLang="en-US" sz="2400"/>
              <a:t> and event </a:t>
            </a:r>
            <a:r>
              <a:rPr lang="en-US" altLang="en-US" sz="2400" b="1"/>
              <a:t>s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897438" y="4949825"/>
            <a:ext cx="2439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688013" y="4959350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Kernel</a:t>
            </a: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3744913" y="3482975"/>
            <a:ext cx="395287" cy="395288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H="1">
            <a:off x="4021138" y="3117850"/>
            <a:ext cx="163512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800350" y="2713038"/>
            <a:ext cx="2770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/>
              <a:t>Number of events in </a:t>
            </a:r>
            <a:r>
              <a:rPr lang="en-US" altLang="en-US" i="1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Next …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Point Pattern V &amp; VI: Simulation and Inference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function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089025" y="2882900"/>
          <a:ext cx="5422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549080" imgH="736560" progId="Equation.DSMT4">
                  <p:embed/>
                </p:oleObj>
              </mc:Choice>
              <mc:Fallback>
                <p:oleObj name="Equation" r:id="rId4" imgW="154908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882900"/>
                        <a:ext cx="5422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AutoShape 5"/>
          <p:cNvSpPr>
            <a:spLocks/>
          </p:cNvSpPr>
          <p:nvPr/>
        </p:nvSpPr>
        <p:spPr bwMode="auto">
          <a:xfrm>
            <a:off x="3227388" y="2882900"/>
            <a:ext cx="419100" cy="2578100"/>
          </a:xfrm>
          <a:prstGeom prst="leftBrace">
            <a:avLst>
              <a:gd name="adj1" fmla="val 512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6848475" y="3595688"/>
            <a:ext cx="16684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2400"/>
              <a:t>if   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otherwise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7207250" y="3398838"/>
          <a:ext cx="9318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406080" imgH="419040" progId="Equation.DSMT4">
                  <p:embed/>
                </p:oleObj>
              </mc:Choice>
              <mc:Fallback>
                <p:oleObj name="Equation" r:id="rId6" imgW="4060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3398838"/>
                        <a:ext cx="9318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pic>
        <p:nvPicPr>
          <p:cNvPr id="26627" name="Picture 3" descr="Quartic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444750"/>
            <a:ext cx="5334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238625" y="1865313"/>
            <a:ext cx="1239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sz="3200">
                <a:latin typeface="Symbol" pitchFamily="18" charset="2"/>
              </a:rPr>
              <a:t>t</a:t>
            </a:r>
            <a:r>
              <a:rPr lang="en-US" altLang="en-US" sz="3200"/>
              <a:t>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Estimation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Kernel function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4773613" y="2976563"/>
            <a:ext cx="0" cy="2336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flipH="1">
            <a:off x="4629150" y="5278438"/>
            <a:ext cx="279400" cy="114300"/>
          </a:xfrm>
          <a:prstGeom prst="octagon">
            <a:avLst>
              <a:gd name="adj" fmla="val 36167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217613" y="4535488"/>
            <a:ext cx="7110412" cy="16017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Arc 7"/>
          <p:cNvSpPr>
            <a:spLocks/>
          </p:cNvSpPr>
          <p:nvPr/>
        </p:nvSpPr>
        <p:spPr bwMode="auto">
          <a:xfrm>
            <a:off x="4768850" y="2949575"/>
            <a:ext cx="1682750" cy="2600325"/>
          </a:xfrm>
          <a:custGeom>
            <a:avLst/>
            <a:gdLst>
              <a:gd name="T0" fmla="*/ 0 w 19734"/>
              <a:gd name="T1" fmla="*/ 0 h 21600"/>
              <a:gd name="T2" fmla="*/ 1682750 w 19734"/>
              <a:gd name="T3" fmla="*/ 1542980 h 21600"/>
              <a:gd name="T4" fmla="*/ 0 w 19734"/>
              <a:gd name="T5" fmla="*/ 2600325 h 21600"/>
              <a:gd name="T6" fmla="*/ 0 60000 65536"/>
              <a:gd name="T7" fmla="*/ 0 60000 65536"/>
              <a:gd name="T8" fmla="*/ 0 60000 65536"/>
              <a:gd name="T9" fmla="*/ 0 w 19734"/>
              <a:gd name="T10" fmla="*/ 0 h 21600"/>
              <a:gd name="T11" fmla="*/ 19734 w 19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34" h="21600" fill="none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</a:path>
              <a:path w="19734" h="21600" stroke="0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Arc 8"/>
          <p:cNvSpPr>
            <a:spLocks/>
          </p:cNvSpPr>
          <p:nvPr/>
        </p:nvSpPr>
        <p:spPr bwMode="auto">
          <a:xfrm flipH="1" flipV="1">
            <a:off x="6451600" y="4306888"/>
            <a:ext cx="1847850" cy="998537"/>
          </a:xfrm>
          <a:custGeom>
            <a:avLst/>
            <a:gdLst>
              <a:gd name="T0" fmla="*/ 0 w 21435"/>
              <a:gd name="T1" fmla="*/ 0 h 21600"/>
              <a:gd name="T2" fmla="*/ 1847850 w 21435"/>
              <a:gd name="T3" fmla="*/ 875523 h 21600"/>
              <a:gd name="T4" fmla="*/ 0 w 21435"/>
              <a:gd name="T5" fmla="*/ 998537 h 21600"/>
              <a:gd name="T6" fmla="*/ 0 60000 65536"/>
              <a:gd name="T7" fmla="*/ 0 60000 65536"/>
              <a:gd name="T8" fmla="*/ 0 60000 65536"/>
              <a:gd name="T9" fmla="*/ 0 w 21435"/>
              <a:gd name="T10" fmla="*/ 0 h 21600"/>
              <a:gd name="T11" fmla="*/ 21435 w 214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5" h="21600" fill="none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</a:path>
              <a:path w="21435" h="21600" stroke="0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Arc 9"/>
          <p:cNvSpPr>
            <a:spLocks/>
          </p:cNvSpPr>
          <p:nvPr/>
        </p:nvSpPr>
        <p:spPr bwMode="auto">
          <a:xfrm flipH="1">
            <a:off x="3081338" y="2946400"/>
            <a:ext cx="1682750" cy="2600325"/>
          </a:xfrm>
          <a:custGeom>
            <a:avLst/>
            <a:gdLst>
              <a:gd name="T0" fmla="*/ 0 w 19734"/>
              <a:gd name="T1" fmla="*/ 0 h 21600"/>
              <a:gd name="T2" fmla="*/ 1682750 w 19734"/>
              <a:gd name="T3" fmla="*/ 1542980 h 21600"/>
              <a:gd name="T4" fmla="*/ 0 w 19734"/>
              <a:gd name="T5" fmla="*/ 2600325 h 21600"/>
              <a:gd name="T6" fmla="*/ 0 60000 65536"/>
              <a:gd name="T7" fmla="*/ 0 60000 65536"/>
              <a:gd name="T8" fmla="*/ 0 60000 65536"/>
              <a:gd name="T9" fmla="*/ 0 w 19734"/>
              <a:gd name="T10" fmla="*/ 0 h 21600"/>
              <a:gd name="T11" fmla="*/ 19734 w 197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34" h="21600" fill="none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</a:path>
              <a:path w="19734" h="21600" stroke="0" extrusionOk="0">
                <a:moveTo>
                  <a:pt x="-1" y="0"/>
                </a:moveTo>
                <a:cubicBezTo>
                  <a:pt x="8531" y="0"/>
                  <a:pt x="16264" y="5022"/>
                  <a:pt x="19733" y="12817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8" name="Arc 10"/>
          <p:cNvSpPr>
            <a:spLocks/>
          </p:cNvSpPr>
          <p:nvPr/>
        </p:nvSpPr>
        <p:spPr bwMode="auto">
          <a:xfrm flipV="1">
            <a:off x="1233488" y="4302125"/>
            <a:ext cx="1847850" cy="1001713"/>
          </a:xfrm>
          <a:custGeom>
            <a:avLst/>
            <a:gdLst>
              <a:gd name="T0" fmla="*/ 0 w 21435"/>
              <a:gd name="T1" fmla="*/ 0 h 21600"/>
              <a:gd name="T2" fmla="*/ 1847850 w 21435"/>
              <a:gd name="T3" fmla="*/ 878308 h 21600"/>
              <a:gd name="T4" fmla="*/ 0 w 21435"/>
              <a:gd name="T5" fmla="*/ 1001713 h 21600"/>
              <a:gd name="T6" fmla="*/ 0 60000 65536"/>
              <a:gd name="T7" fmla="*/ 0 60000 65536"/>
              <a:gd name="T8" fmla="*/ 0 60000 65536"/>
              <a:gd name="T9" fmla="*/ 0 w 21435"/>
              <a:gd name="T10" fmla="*/ 0 h 21600"/>
              <a:gd name="T11" fmla="*/ 21435 w 214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5" h="21600" fill="none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</a:path>
              <a:path w="21435" h="21600" stroke="0" extrusionOk="0">
                <a:moveTo>
                  <a:pt x="-1" y="0"/>
                </a:moveTo>
                <a:cubicBezTo>
                  <a:pt x="10900" y="0"/>
                  <a:pt x="20092" y="8121"/>
                  <a:pt x="21435" y="18938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051175" y="4181475"/>
            <a:ext cx="3405188" cy="747713"/>
          </a:xfrm>
          <a:prstGeom prst="ellips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495675" y="3427413"/>
            <a:ext cx="2540000" cy="574675"/>
          </a:xfrm>
          <a:prstGeom prst="ellips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908550" y="4929188"/>
            <a:ext cx="317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ja-JP" b="1" i="1">
                <a:ea typeface="ＭＳ Ｐゴシック" pitchFamily="50" charset="-128"/>
              </a:rPr>
              <a:t>s</a:t>
            </a:r>
            <a:endParaRPr kumimoji="1" lang="en-US" altLang="ja-JP" sz="2800" b="1">
              <a:ea typeface="ＭＳ Ｐゴシック" pitchFamily="50" charset="-128"/>
            </a:endParaRP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3394075" y="5476875"/>
            <a:ext cx="223838" cy="1397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3495675" y="5313363"/>
            <a:ext cx="127793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32238" y="5392738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i="1"/>
              <a:t>h</a:t>
            </a:r>
            <a:r>
              <a:rPr lang="en-US" altLang="en-US" i="1" baseline="-25000"/>
              <a:t>i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773613" y="5313363"/>
            <a:ext cx="2481262" cy="612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514975" y="54657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altLang="en-US" i="1">
                <a:latin typeface="Symbol" pitchFamily="18" charset="2"/>
              </a:rPr>
              <a:t>t</a:t>
            </a:r>
            <a:endParaRPr lang="en-US" altLang="en-US" i="1" baseline="-25000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022600" y="527685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kumimoji="1" lang="en-US" altLang="ja-JP" b="1" i="1">
                <a:ea typeface="ＭＳ Ｐゴシック" pitchFamily="50" charset="-128"/>
              </a:rPr>
              <a:t>s</a:t>
            </a:r>
            <a:r>
              <a:rPr kumimoji="1" lang="en-US" altLang="ja-JP" i="1" baseline="-25000">
                <a:ea typeface="ＭＳ Ｐゴシック" pitchFamily="50" charset="-128"/>
              </a:rPr>
              <a:t>i</a:t>
            </a:r>
            <a:endParaRPr kumimoji="1" lang="en-US" altLang="ja-JP" sz="2800" baseline="-2500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685</Words>
  <Application>Microsoft Office PowerPoint</Application>
  <PresentationFormat>On-screen Show (4:3)</PresentationFormat>
  <Paragraphs>273</Paragraphs>
  <Slides>60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1_Eclipse</vt:lpstr>
      <vt:lpstr>Equation</vt:lpstr>
      <vt:lpstr>School of Geography and Earth Sciences McMaster University</vt:lpstr>
      <vt:lpstr>Last session:</vt:lpstr>
      <vt:lpstr>This session:</vt:lpstr>
      <vt:lpstr>First order properties</vt:lpstr>
      <vt:lpstr>First order properties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Kernel estimation</vt:lpstr>
      <vt:lpstr>Second order properties</vt:lpstr>
      <vt:lpstr>Second order properties</vt:lpstr>
      <vt:lpstr>Second order properties</vt:lpstr>
      <vt:lpstr>Second order properties</vt:lpstr>
      <vt:lpstr>Second order properties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Definitions: Patterns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Definitions: Patterns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Nearest neighbor analysis</vt:lpstr>
      <vt:lpstr>The K function</vt:lpstr>
      <vt:lpstr>The K function</vt:lpstr>
      <vt:lpstr>The K function</vt:lpstr>
      <vt:lpstr>The K function</vt:lpstr>
      <vt:lpstr>The K function</vt:lpstr>
      <vt:lpstr>The L function</vt:lpstr>
      <vt:lpstr>The L function</vt:lpstr>
      <vt:lpstr>The L function</vt:lpstr>
      <vt:lpstr>L-Function of Regular Pattern</vt:lpstr>
      <vt:lpstr>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</dc:creator>
  <cp:lastModifiedBy>user</cp:lastModifiedBy>
  <cp:revision>143</cp:revision>
  <dcterms:created xsi:type="dcterms:W3CDTF">1601-01-01T00:00:00Z</dcterms:created>
  <dcterms:modified xsi:type="dcterms:W3CDTF">2013-09-25T12:13:27Z</dcterms:modified>
</cp:coreProperties>
</file>