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67" r:id="rId3"/>
    <p:sldId id="271" r:id="rId4"/>
    <p:sldId id="272" r:id="rId5"/>
    <p:sldId id="273" r:id="rId6"/>
    <p:sldId id="274" r:id="rId7"/>
    <p:sldId id="275" r:id="rId8"/>
    <p:sldId id="277" r:id="rId9"/>
    <p:sldId id="276" r:id="rId10"/>
    <p:sldId id="278" r:id="rId11"/>
    <p:sldId id="288" r:id="rId12"/>
    <p:sldId id="270" r:id="rId13"/>
    <p:sldId id="280" r:id="rId14"/>
    <p:sldId id="279" r:id="rId15"/>
    <p:sldId id="281" r:id="rId16"/>
    <p:sldId id="282" r:id="rId17"/>
    <p:sldId id="283" r:id="rId18"/>
    <p:sldId id="284" r:id="rId19"/>
    <p:sldId id="289" r:id="rId20"/>
    <p:sldId id="287" r:id="rId21"/>
    <p:sldId id="290" r:id="rId22"/>
    <p:sldId id="300" r:id="rId23"/>
    <p:sldId id="301" r:id="rId24"/>
    <p:sldId id="302" r:id="rId25"/>
    <p:sldId id="303" r:id="rId26"/>
    <p:sldId id="304" r:id="rId27"/>
    <p:sldId id="305" r:id="rId28"/>
    <p:sldId id="306" r:id="rId29"/>
    <p:sldId id="307" r:id="rId30"/>
    <p:sldId id="30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07" autoAdjust="0"/>
  </p:normalViewPr>
  <p:slideViewPr>
    <p:cSldViewPr snapToGrid="0" showGuides="1">
      <p:cViewPr varScale="1">
        <p:scale>
          <a:sx n="63" d="100"/>
          <a:sy n="63" d="100"/>
        </p:scale>
        <p:origin x="78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47635-74EB-4A1B-91D2-74849F638503}" type="datetimeFigureOut">
              <a:rPr lang="en-CA" smtClean="0"/>
              <a:t>2019-01-11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01FAD6-C172-4F38-A430-A0095A942C49}" type="slidenum">
              <a:rPr lang="en-CA" smtClean="0"/>
              <a:t>‹#›</a:t>
            </a:fld>
            <a:endParaRPr lang="en-CA"/>
          </a:p>
        </p:txBody>
      </p:sp>
    </p:spTree>
    <p:extLst>
      <p:ext uri="{BB962C8B-B14F-4D97-AF65-F5344CB8AC3E}">
        <p14:creationId xmlns:p14="http://schemas.microsoft.com/office/powerpoint/2010/main" val="1004220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31042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9472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8064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mo Title">
    <p:spTree>
      <p:nvGrpSpPr>
        <p:cNvPr id="1" name=""/>
        <p:cNvGrpSpPr/>
        <p:nvPr/>
      </p:nvGrpSpPr>
      <p:grpSpPr>
        <a:xfrm>
          <a:off x="0" y="0"/>
          <a:ext cx="0" cy="0"/>
          <a:chOff x="0" y="0"/>
          <a:chExt cx="0" cy="0"/>
        </a:xfrm>
      </p:grpSpPr>
      <p:pic>
        <p:nvPicPr>
          <p:cNvPr id="4" name="Picture 3" descr="13634221copy_demo_bg.png"/>
          <p:cNvPicPr>
            <a:picLocks noChangeAspect="1"/>
          </p:cNvPicPr>
          <p:nvPr/>
        </p:nvPicPr>
        <p:blipFill>
          <a:blip r:embed="rId2" cstate="print">
            <a:duotone>
              <a:prstClr val="black"/>
              <a:schemeClr val="accent4">
                <a:tint val="45000"/>
                <a:satMod val="400000"/>
              </a:schemeClr>
            </a:duotone>
          </a:blip>
          <a:stretch>
            <a:fillRect/>
          </a:stretch>
        </p:blipFill>
        <p:spPr bwMode="ltGray">
          <a:xfrm>
            <a:off x="0" y="0"/>
            <a:ext cx="12192000" cy="6858000"/>
          </a:xfrm>
          <a:prstGeom prst="rect">
            <a:avLst/>
          </a:prstGeom>
        </p:spPr>
      </p:pic>
      <p:pic>
        <p:nvPicPr>
          <p:cNvPr id="6" name="Picture 4" descr="2011UC_agd_element.png"/>
          <p:cNvPicPr>
            <a:picLocks noChangeAspect="1"/>
          </p:cNvPicPr>
          <p:nvPr/>
        </p:nvPicPr>
        <p:blipFill>
          <a:blip r:embed="rId3" cstate="print"/>
          <a:srcRect/>
          <a:stretch>
            <a:fillRect/>
          </a:stretch>
        </p:blipFill>
        <p:spPr bwMode="auto">
          <a:xfrm>
            <a:off x="0" y="3657600"/>
            <a:ext cx="12192000" cy="3200400"/>
          </a:xfrm>
          <a:prstGeom prst="rect">
            <a:avLst/>
          </a:prstGeom>
          <a:noFill/>
          <a:ln w="9525">
            <a:noFill/>
            <a:miter lim="800000"/>
            <a:headEnd/>
            <a:tailEnd/>
          </a:ln>
        </p:spPr>
      </p:pic>
      <p:grpSp>
        <p:nvGrpSpPr>
          <p:cNvPr id="3" name="Group 20"/>
          <p:cNvGrpSpPr>
            <a:grpSpLocks/>
          </p:cNvGrpSpPr>
          <p:nvPr/>
        </p:nvGrpSpPr>
        <p:grpSpPr bwMode="auto">
          <a:xfrm>
            <a:off x="584200" y="695325"/>
            <a:ext cx="7907867" cy="5870575"/>
            <a:chOff x="437931" y="695202"/>
            <a:chExt cx="5931335" cy="5870448"/>
          </a:xfrm>
        </p:grpSpPr>
        <p:cxnSp>
          <p:nvCxnSpPr>
            <p:cNvPr id="9" name="Straight Connector 8"/>
            <p:cNvCxnSpPr/>
            <p:nvPr userDrawn="1"/>
          </p:nvCxnSpPr>
          <p:spPr bwMode="ltGray">
            <a:xfrm>
              <a:off x="853251" y="695202"/>
              <a:ext cx="0" cy="5870448"/>
            </a:xfrm>
            <a:prstGeom prst="line">
              <a:avLst/>
            </a:prstGeom>
            <a:gradFill rotWithShape="0">
              <a:gsLst>
                <a:gs pos="0">
                  <a:srgbClr val="014687"/>
                </a:gs>
                <a:gs pos="100000">
                  <a:srgbClr val="3393C2"/>
                </a:gs>
              </a:gsLst>
              <a:lin ang="2700000" scaled="1"/>
            </a:gradFill>
            <a:ln w="12700" cap="flat" cmpd="sng" algn="ctr">
              <a:gradFill flip="none" rotWithShape="1">
                <a:gsLst>
                  <a:gs pos="35000">
                    <a:srgbClr val="5AC3FA"/>
                  </a:gs>
                  <a:gs pos="0">
                    <a:srgbClr val="FFFFFF">
                      <a:alpha val="0"/>
                    </a:srgbClr>
                  </a:gs>
                  <a:gs pos="100000">
                    <a:srgbClr val="5AC3FA">
                      <a:alpha val="0"/>
                    </a:srgbClr>
                  </a:gs>
                  <a:gs pos="65000">
                    <a:srgbClr val="5AC3FA"/>
                  </a:gs>
                </a:gsLst>
                <a:lin ang="16200000" scaled="0"/>
                <a:tileRect/>
              </a:gradFill>
              <a:prstDash val="solid"/>
              <a:round/>
              <a:headEnd type="none" w="med" len="med"/>
              <a:tailEnd type="none" w="med" len="med"/>
            </a:ln>
            <a:effectLst/>
          </p:spPr>
        </p:cxnSp>
        <p:cxnSp>
          <p:nvCxnSpPr>
            <p:cNvPr id="10" name="Straight Connector 9"/>
            <p:cNvCxnSpPr/>
            <p:nvPr userDrawn="1"/>
          </p:nvCxnSpPr>
          <p:spPr bwMode="ltGray">
            <a:xfrm rot="10800000">
              <a:off x="437932" y="5636448"/>
              <a:ext cx="5931334" cy="1"/>
            </a:xfrm>
            <a:prstGeom prst="line">
              <a:avLst/>
            </a:prstGeom>
            <a:gradFill rotWithShape="0">
              <a:gsLst>
                <a:gs pos="0">
                  <a:srgbClr val="014687"/>
                </a:gs>
                <a:gs pos="100000">
                  <a:srgbClr val="3393C2"/>
                </a:gs>
              </a:gsLst>
              <a:lin ang="2700000" scaled="1"/>
            </a:gradFill>
            <a:ln w="12700" cap="flat" cmpd="sng" algn="ctr">
              <a:gradFill flip="none" rotWithShape="1">
                <a:gsLst>
                  <a:gs pos="17000">
                    <a:srgbClr val="5AC3FA"/>
                  </a:gs>
                  <a:gs pos="0">
                    <a:srgbClr val="FFFFFF">
                      <a:alpha val="0"/>
                    </a:srgbClr>
                  </a:gs>
                  <a:gs pos="100000">
                    <a:srgbClr val="5AC3FA">
                      <a:alpha val="0"/>
                    </a:srgbClr>
                  </a:gs>
                  <a:gs pos="75000">
                    <a:srgbClr val="5AC3FA"/>
                  </a:gs>
                </a:gsLst>
                <a:lin ang="10800000" scaled="0"/>
                <a:tileRect/>
              </a:gradFill>
              <a:prstDash val="solid"/>
              <a:round/>
              <a:headEnd type="none" w="med" len="med"/>
              <a:tailEnd type="none" w="med" len="med"/>
            </a:ln>
            <a:effectLst/>
          </p:spPr>
        </p:cxnSp>
        <p:cxnSp>
          <p:nvCxnSpPr>
            <p:cNvPr id="11" name="Straight Connector 10"/>
            <p:cNvCxnSpPr/>
            <p:nvPr userDrawn="1"/>
          </p:nvCxnSpPr>
          <p:spPr bwMode="ltGray">
            <a:xfrm rot="10800000">
              <a:off x="437932" y="4397869"/>
              <a:ext cx="5931334" cy="1"/>
            </a:xfrm>
            <a:prstGeom prst="line">
              <a:avLst/>
            </a:prstGeom>
            <a:gradFill rotWithShape="0">
              <a:gsLst>
                <a:gs pos="0">
                  <a:srgbClr val="014687"/>
                </a:gs>
                <a:gs pos="100000">
                  <a:srgbClr val="3393C2"/>
                </a:gs>
              </a:gsLst>
              <a:lin ang="2700000" scaled="1"/>
            </a:gradFill>
            <a:ln w="12700" cap="flat" cmpd="sng" algn="ctr">
              <a:gradFill flip="none" rotWithShape="1">
                <a:gsLst>
                  <a:gs pos="17000">
                    <a:srgbClr val="5AC3FA"/>
                  </a:gs>
                  <a:gs pos="0">
                    <a:srgbClr val="FFFFFF">
                      <a:alpha val="0"/>
                    </a:srgbClr>
                  </a:gs>
                  <a:gs pos="100000">
                    <a:srgbClr val="5AC3FA">
                      <a:alpha val="0"/>
                    </a:srgbClr>
                  </a:gs>
                  <a:gs pos="75000">
                    <a:srgbClr val="5AC3FA"/>
                  </a:gs>
                </a:gsLst>
                <a:lin ang="10800000" scaled="0"/>
                <a:tileRect/>
              </a:gradFill>
              <a:prstDash val="solid"/>
              <a:round/>
              <a:headEnd type="none" w="med" len="med"/>
              <a:tailEnd type="none" w="med" len="med"/>
            </a:ln>
            <a:effectLst/>
          </p:spPr>
        </p:cxnSp>
        <p:cxnSp>
          <p:nvCxnSpPr>
            <p:cNvPr id="12" name="Straight Connector 11"/>
            <p:cNvCxnSpPr/>
            <p:nvPr userDrawn="1"/>
          </p:nvCxnSpPr>
          <p:spPr bwMode="ltGray">
            <a:xfrm rot="10800000" flipV="1">
              <a:off x="437931" y="3159290"/>
              <a:ext cx="4002190" cy="1"/>
            </a:xfrm>
            <a:prstGeom prst="line">
              <a:avLst/>
            </a:prstGeom>
            <a:gradFill rotWithShape="0">
              <a:gsLst>
                <a:gs pos="0">
                  <a:srgbClr val="014687"/>
                </a:gs>
                <a:gs pos="100000">
                  <a:srgbClr val="3393C2"/>
                </a:gs>
              </a:gsLst>
              <a:lin ang="2700000" scaled="1"/>
            </a:gradFill>
            <a:ln w="12700" cap="flat" cmpd="sng" algn="ctr">
              <a:gradFill flip="none" rotWithShape="1">
                <a:gsLst>
                  <a:gs pos="80000">
                    <a:srgbClr val="5AC3FA"/>
                  </a:gs>
                  <a:gs pos="0">
                    <a:srgbClr val="FFFFFF">
                      <a:alpha val="0"/>
                    </a:srgbClr>
                  </a:gs>
                  <a:gs pos="100000">
                    <a:srgbClr val="5AC3FA">
                      <a:alpha val="0"/>
                    </a:srgbClr>
                  </a:gs>
                  <a:gs pos="20000">
                    <a:srgbClr val="5AC3FA"/>
                  </a:gs>
                </a:gsLst>
                <a:lin ang="10800000" scaled="0"/>
                <a:tileRect/>
              </a:gradFill>
              <a:prstDash val="solid"/>
              <a:round/>
              <a:headEnd type="none" w="med" len="med"/>
              <a:tailEnd type="none" w="med" len="med"/>
            </a:ln>
            <a:effectLst/>
          </p:spPr>
        </p:cxnSp>
        <p:cxnSp>
          <p:nvCxnSpPr>
            <p:cNvPr id="13" name="Straight Connector 12"/>
            <p:cNvCxnSpPr/>
            <p:nvPr userDrawn="1"/>
          </p:nvCxnSpPr>
          <p:spPr bwMode="ltGray">
            <a:xfrm rot="10800000">
              <a:off x="437935" y="1920709"/>
              <a:ext cx="2542147" cy="1588"/>
            </a:xfrm>
            <a:prstGeom prst="line">
              <a:avLst/>
            </a:prstGeom>
            <a:gradFill rotWithShape="0">
              <a:gsLst>
                <a:gs pos="0">
                  <a:srgbClr val="014687"/>
                </a:gs>
                <a:gs pos="100000">
                  <a:srgbClr val="3393C2"/>
                </a:gs>
              </a:gsLst>
              <a:lin ang="2700000" scaled="1"/>
            </a:gradFill>
            <a:ln w="12700" cap="flat" cmpd="sng" algn="ctr">
              <a:gradFill flip="none" rotWithShape="1">
                <a:gsLst>
                  <a:gs pos="50000">
                    <a:srgbClr val="5AC3FA"/>
                  </a:gs>
                  <a:gs pos="0">
                    <a:srgbClr val="FFFFFF">
                      <a:alpha val="0"/>
                    </a:srgbClr>
                  </a:gs>
                  <a:gs pos="100000">
                    <a:srgbClr val="5AC3FA">
                      <a:alpha val="0"/>
                    </a:srgbClr>
                  </a:gs>
                </a:gsLst>
                <a:lin ang="10800000" scaled="0"/>
                <a:tileRect/>
              </a:gradFill>
              <a:prstDash val="solid"/>
              <a:round/>
              <a:headEnd type="none" w="med" len="med"/>
              <a:tailEnd type="none" w="med" len="med"/>
            </a:ln>
            <a:effectLst/>
          </p:spPr>
        </p:cxnSp>
        <p:cxnSp>
          <p:nvCxnSpPr>
            <p:cNvPr id="14" name="Straight Connector 13"/>
            <p:cNvCxnSpPr/>
            <p:nvPr userDrawn="1"/>
          </p:nvCxnSpPr>
          <p:spPr bwMode="ltGray">
            <a:xfrm>
              <a:off x="2377363" y="1307850"/>
              <a:ext cx="0" cy="5257800"/>
            </a:xfrm>
            <a:prstGeom prst="line">
              <a:avLst/>
            </a:prstGeom>
            <a:gradFill rotWithShape="0">
              <a:gsLst>
                <a:gs pos="0">
                  <a:srgbClr val="014687"/>
                </a:gs>
                <a:gs pos="100000">
                  <a:srgbClr val="3393C2"/>
                </a:gs>
              </a:gsLst>
              <a:lin ang="2700000" scaled="1"/>
            </a:gradFill>
            <a:ln w="12700" cap="flat" cmpd="sng" algn="ctr">
              <a:gradFill flip="none" rotWithShape="1">
                <a:gsLst>
                  <a:gs pos="35000">
                    <a:srgbClr val="5AC3FA"/>
                  </a:gs>
                  <a:gs pos="0">
                    <a:srgbClr val="FFFFFF">
                      <a:alpha val="0"/>
                    </a:srgbClr>
                  </a:gs>
                  <a:gs pos="100000">
                    <a:srgbClr val="5AC3FA">
                      <a:alpha val="0"/>
                    </a:srgbClr>
                  </a:gs>
                  <a:gs pos="65000">
                    <a:srgbClr val="5AC3FA"/>
                  </a:gs>
                </a:gsLst>
                <a:lin ang="16200000" scaled="0"/>
                <a:tileRect/>
              </a:gradFill>
              <a:prstDash val="solid"/>
              <a:round/>
              <a:headEnd type="none" w="med" len="med"/>
              <a:tailEnd type="none" w="med" len="med"/>
            </a:ln>
            <a:effectLst/>
          </p:spPr>
        </p:cxnSp>
        <p:cxnSp>
          <p:nvCxnSpPr>
            <p:cNvPr id="15" name="Straight Connector 14"/>
            <p:cNvCxnSpPr/>
            <p:nvPr userDrawn="1"/>
          </p:nvCxnSpPr>
          <p:spPr bwMode="ltGray">
            <a:xfrm>
              <a:off x="3901475" y="2679450"/>
              <a:ext cx="0" cy="3886200"/>
            </a:xfrm>
            <a:prstGeom prst="line">
              <a:avLst/>
            </a:prstGeom>
            <a:gradFill rotWithShape="0">
              <a:gsLst>
                <a:gs pos="0">
                  <a:srgbClr val="014687"/>
                </a:gs>
                <a:gs pos="100000">
                  <a:srgbClr val="3393C2"/>
                </a:gs>
              </a:gsLst>
              <a:lin ang="2700000" scaled="1"/>
            </a:gradFill>
            <a:ln w="12700" cap="flat" cmpd="sng" algn="ctr">
              <a:gradFill flip="none" rotWithShape="1">
                <a:gsLst>
                  <a:gs pos="35000">
                    <a:srgbClr val="5AC3FA"/>
                  </a:gs>
                  <a:gs pos="0">
                    <a:srgbClr val="FFFFFF">
                      <a:alpha val="0"/>
                    </a:srgbClr>
                  </a:gs>
                  <a:gs pos="100000">
                    <a:srgbClr val="5AC3FA">
                      <a:alpha val="0"/>
                    </a:srgbClr>
                  </a:gs>
                  <a:gs pos="65000">
                    <a:srgbClr val="5AC3FA"/>
                  </a:gs>
                </a:gsLst>
                <a:lin ang="16200000" scaled="0"/>
                <a:tileRect/>
              </a:gradFill>
              <a:prstDash val="solid"/>
              <a:round/>
              <a:headEnd type="none" w="med" len="med"/>
              <a:tailEnd type="none" w="med" len="med"/>
            </a:ln>
            <a:effectLst/>
          </p:spPr>
        </p:cxnSp>
        <p:cxnSp>
          <p:nvCxnSpPr>
            <p:cNvPr id="16" name="Straight Connector 15"/>
            <p:cNvCxnSpPr/>
            <p:nvPr userDrawn="1"/>
          </p:nvCxnSpPr>
          <p:spPr bwMode="ltGray">
            <a:xfrm>
              <a:off x="5425587" y="3749298"/>
              <a:ext cx="0" cy="2816352"/>
            </a:xfrm>
            <a:prstGeom prst="line">
              <a:avLst/>
            </a:prstGeom>
            <a:gradFill rotWithShape="0">
              <a:gsLst>
                <a:gs pos="0">
                  <a:srgbClr val="014687"/>
                </a:gs>
                <a:gs pos="100000">
                  <a:srgbClr val="3393C2"/>
                </a:gs>
              </a:gsLst>
              <a:lin ang="2700000" scaled="1"/>
            </a:gradFill>
            <a:ln w="12700" cap="flat" cmpd="sng" algn="ctr">
              <a:gradFill flip="none" rotWithShape="1">
                <a:gsLst>
                  <a:gs pos="35000">
                    <a:srgbClr val="5AC3FA"/>
                  </a:gs>
                  <a:gs pos="0">
                    <a:srgbClr val="FFFFFF">
                      <a:alpha val="0"/>
                    </a:srgbClr>
                  </a:gs>
                  <a:gs pos="100000">
                    <a:srgbClr val="5AC3FA">
                      <a:alpha val="0"/>
                    </a:srgbClr>
                  </a:gs>
                  <a:gs pos="65000">
                    <a:srgbClr val="5AC3FA"/>
                  </a:gs>
                </a:gsLst>
                <a:lin ang="16200000" scaled="0"/>
                <a:tileRect/>
              </a:gradFill>
              <a:prstDash val="solid"/>
              <a:round/>
              <a:headEnd type="none" w="med" len="med"/>
              <a:tailEnd type="none" w="med" len="med"/>
            </a:ln>
            <a:effectLst/>
          </p:spPr>
        </p:cxnSp>
      </p:grpSp>
      <p:sp>
        <p:nvSpPr>
          <p:cNvPr id="5" name="Text Placeholder 2"/>
          <p:cNvSpPr>
            <a:spLocks noGrp="1"/>
          </p:cNvSpPr>
          <p:nvPr>
            <p:ph type="body" idx="1"/>
          </p:nvPr>
        </p:nvSpPr>
        <p:spPr>
          <a:xfrm>
            <a:off x="4267200" y="2428259"/>
            <a:ext cx="6705600" cy="292608"/>
          </a:xfrm>
        </p:spPr>
        <p:txBody>
          <a:bodyPr>
            <a:noAutofit/>
          </a:bodyPr>
          <a:lstStyle>
            <a:lvl1pPr marL="0" indent="0" algn="r">
              <a:lnSpc>
                <a:spcPts val="2000"/>
              </a:lnSpc>
              <a:spcBef>
                <a:spcPts val="0"/>
              </a:spcBef>
              <a:buNone/>
              <a:defRPr sz="1600" b="0">
                <a:solidFill>
                  <a:schemeClr val="accent4">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2" name="Title 1"/>
          <p:cNvSpPr>
            <a:spLocks noGrp="1"/>
          </p:cNvSpPr>
          <p:nvPr>
            <p:ph type="title"/>
          </p:nvPr>
        </p:nvSpPr>
        <p:spPr>
          <a:xfrm>
            <a:off x="4267200" y="1911774"/>
            <a:ext cx="6705600" cy="457200"/>
          </a:xfrm>
        </p:spPr>
        <p:txBody>
          <a:bodyPr/>
          <a:lstStyle>
            <a:lvl1pPr marL="0" indent="0" algn="r">
              <a:defRPr kumimoji="0" lang="en-US" sz="2800" b="1" i="0" u="none" strike="noStrike" kern="1200" cap="none" spc="0" normalizeH="0" baseline="0" noProof="0">
                <a:ln>
                  <a:noFill/>
                </a:ln>
                <a:solidFill>
                  <a:schemeClr val="tx1"/>
                </a:solidFill>
                <a:effectLst/>
                <a:uLnTx/>
                <a:uFillTx/>
                <a:latin typeface="+mj-lt"/>
                <a:ea typeface="+mj-ea"/>
                <a:cs typeface="Arial"/>
              </a:defRPr>
            </a:lvl1pPr>
          </a:lstStyle>
          <a:p>
            <a:pPr lvl="0"/>
            <a:r>
              <a:rPr lang="en-US"/>
              <a:t>Click to edit Master title style</a:t>
            </a:r>
          </a:p>
        </p:txBody>
      </p:sp>
    </p:spTree>
    <p:extLst>
      <p:ext uri="{BB962C8B-B14F-4D97-AF65-F5344CB8AC3E}">
        <p14:creationId xmlns:p14="http://schemas.microsoft.com/office/powerpoint/2010/main" val="1341530796"/>
      </p:ext>
    </p:extLst>
  </p:cSld>
  <p:clrMapOvr>
    <a:masterClrMapping/>
  </p:clrMapOvr>
  <p:transition spd="med">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4413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501625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5220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1082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18166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8037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191228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00731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8149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Toronto Subway" panose="020B05020202030203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oronto Subway" panose="020B05020202030203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oronto Subway" panose="020B05020202030203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oronto Subway" panose="020B05020202030203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oronto Subway" panose="020B05020202030203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oronto Subway" panose="020B05020202030203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Literate_programming" TargetMode="External"/><Relationship Id="rId2" Type="http://schemas.openxmlformats.org/officeDocument/2006/relationships/hyperlink" Target="https://en.wikipedia.org/wiki/Flipped_classroom" TargetMode="External"/><Relationship Id="rId1" Type="http://schemas.openxmlformats.org/officeDocument/2006/relationships/slideLayout" Target="../slideLayouts/slideLayout2.xml"/><Relationship Id="rId4" Type="http://schemas.openxmlformats.org/officeDocument/2006/relationships/hyperlink" Target="https://en.wikipedia.org/wiki/R_(programming_language)"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hyperlink" Target="https://www.science.mcmaster.ca/geo/gis/esri-award-winners.html" TargetMode="External"/><Relationship Id="rId2" Type="http://schemas.openxmlformats.org/officeDocument/2006/relationships/hyperlink" Target="https://www.science.mcmaster.ca/geo/esri-scholarship-application-information.html"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www.science.mcmaster.ca/geo/gis/internships.html" TargetMode="External"/><Relationship Id="rId4" Type="http://schemas.openxmlformats.org/officeDocument/2006/relationships/hyperlink" Target="https://www.science.mcmaster.ca/geo/gis/esri-canada-centre-of-excellence.html"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11287-BB8D-4DD7-AE7E-E2FBF5E7E4D4}"/>
              </a:ext>
            </a:extLst>
          </p:cNvPr>
          <p:cNvSpPr>
            <a:spLocks noGrp="1"/>
          </p:cNvSpPr>
          <p:nvPr>
            <p:ph type="ctrTitle"/>
          </p:nvPr>
        </p:nvSpPr>
        <p:spPr/>
        <p:txBody>
          <a:bodyPr/>
          <a:lstStyle/>
          <a:p>
            <a:r>
              <a:rPr lang="en-CA" dirty="0"/>
              <a:t>GEOG 4GA3</a:t>
            </a:r>
            <a:br>
              <a:rPr lang="en-CA" dirty="0"/>
            </a:br>
            <a:r>
              <a:rPr lang="en-CA" dirty="0"/>
              <a:t>Applied Spatial Statistics</a:t>
            </a:r>
          </a:p>
        </p:txBody>
      </p:sp>
      <p:sp>
        <p:nvSpPr>
          <p:cNvPr id="3" name="Subtitle 2">
            <a:extLst>
              <a:ext uri="{FF2B5EF4-FFF2-40B4-BE49-F238E27FC236}">
                <a16:creationId xmlns:a16="http://schemas.microsoft.com/office/drawing/2014/main" id="{AD7510E8-F9ED-4351-B6C6-28B52276ADE1}"/>
              </a:ext>
            </a:extLst>
          </p:cNvPr>
          <p:cNvSpPr>
            <a:spLocks noGrp="1"/>
          </p:cNvSpPr>
          <p:nvPr>
            <p:ph type="subTitle" idx="1"/>
          </p:nvPr>
        </p:nvSpPr>
        <p:spPr/>
        <p:txBody>
          <a:bodyPr>
            <a:normAutofit lnSpcReduction="10000"/>
          </a:bodyPr>
          <a:lstStyle/>
          <a:p>
            <a:r>
              <a:rPr lang="en-CA" dirty="0"/>
              <a:t>School of Geography and Earth Sciences</a:t>
            </a:r>
          </a:p>
          <a:p>
            <a:r>
              <a:rPr lang="en-CA" dirty="0"/>
              <a:t>McMaster University</a:t>
            </a:r>
          </a:p>
          <a:p>
            <a:endParaRPr lang="en-CA" dirty="0"/>
          </a:p>
          <a:p>
            <a:r>
              <a:rPr lang="en-CA" dirty="0"/>
              <a:t>Antonio </a:t>
            </a:r>
            <a:r>
              <a:rPr lang="en-CA" dirty="0" err="1"/>
              <a:t>Páez</a:t>
            </a:r>
            <a:endParaRPr lang="en-CA"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7699" y="5548727"/>
            <a:ext cx="4736602" cy="746762"/>
          </a:xfrm>
          <a:prstGeom prst="rect">
            <a:avLst/>
          </a:prstGeom>
        </p:spPr>
      </p:pic>
    </p:spTree>
    <p:extLst>
      <p:ext uri="{BB962C8B-B14F-4D97-AF65-F5344CB8AC3E}">
        <p14:creationId xmlns:p14="http://schemas.microsoft.com/office/powerpoint/2010/main" val="2031083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A154-827F-4B8C-BDD8-5C6DB8299239}"/>
              </a:ext>
            </a:extLst>
          </p:cNvPr>
          <p:cNvSpPr>
            <a:spLocks noGrp="1"/>
          </p:cNvSpPr>
          <p:nvPr>
            <p:ph type="title"/>
          </p:nvPr>
        </p:nvSpPr>
        <p:spPr/>
        <p:txBody>
          <a:bodyPr/>
          <a:lstStyle/>
          <a:p>
            <a:r>
              <a:rPr lang="en-CA" dirty="0"/>
              <a:t>Flipped classroom</a:t>
            </a:r>
          </a:p>
        </p:txBody>
      </p:sp>
      <p:sp>
        <p:nvSpPr>
          <p:cNvPr id="5" name="Content Placeholder 4">
            <a:extLst>
              <a:ext uri="{FF2B5EF4-FFF2-40B4-BE49-F238E27FC236}">
                <a16:creationId xmlns:a16="http://schemas.microsoft.com/office/drawing/2014/main" id="{93608962-E1B6-4997-81D5-AE6664557B08}"/>
              </a:ext>
            </a:extLst>
          </p:cNvPr>
          <p:cNvSpPr>
            <a:spLocks noGrp="1"/>
          </p:cNvSpPr>
          <p:nvPr>
            <p:ph idx="1"/>
          </p:nvPr>
        </p:nvSpPr>
        <p:spPr/>
        <p:txBody>
          <a:bodyPr/>
          <a:lstStyle/>
          <a:p>
            <a:r>
              <a:rPr lang="en-CA" dirty="0"/>
              <a:t>Students read/cover materials outside of the classroom </a:t>
            </a:r>
            <a:r>
              <a:rPr lang="en-CA" u="sng" dirty="0"/>
              <a:t>prior</a:t>
            </a:r>
            <a:r>
              <a:rPr lang="en-CA" dirty="0"/>
              <a:t> to each session</a:t>
            </a:r>
          </a:p>
          <a:p>
            <a:pPr lvl="1"/>
            <a:r>
              <a:rPr lang="en-CA" dirty="0"/>
              <a:t>Students are responsible for understanding contents</a:t>
            </a:r>
          </a:p>
          <a:p>
            <a:r>
              <a:rPr lang="en-CA" dirty="0"/>
              <a:t>Class time is used to engage with concepts in a collaborative way</a:t>
            </a:r>
          </a:p>
          <a:p>
            <a:pPr lvl="1"/>
            <a:r>
              <a:rPr lang="en-CA" dirty="0"/>
              <a:t>Instructor is responsible for verifying compliance by solving issues, clarifying concepts, assisting with activities</a:t>
            </a:r>
          </a:p>
          <a:p>
            <a:pPr lvl="1"/>
            <a:endParaRPr lang="en-CA" dirty="0"/>
          </a:p>
          <a:p>
            <a:r>
              <a:rPr lang="en-CA" dirty="0"/>
              <a:t>Further verification of compliance in the form of examinations/graded assignments</a:t>
            </a:r>
          </a:p>
        </p:txBody>
      </p:sp>
    </p:spTree>
    <p:extLst>
      <p:ext uri="{BB962C8B-B14F-4D97-AF65-F5344CB8AC3E}">
        <p14:creationId xmlns:p14="http://schemas.microsoft.com/office/powerpoint/2010/main" val="176401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A154-827F-4B8C-BDD8-5C6DB8299239}"/>
              </a:ext>
            </a:extLst>
          </p:cNvPr>
          <p:cNvSpPr>
            <a:spLocks noGrp="1"/>
          </p:cNvSpPr>
          <p:nvPr>
            <p:ph type="title"/>
          </p:nvPr>
        </p:nvSpPr>
        <p:spPr/>
        <p:txBody>
          <a:bodyPr/>
          <a:lstStyle/>
          <a:p>
            <a:r>
              <a:rPr lang="en-CA" dirty="0"/>
              <a:t>Structure of a session</a:t>
            </a:r>
          </a:p>
        </p:txBody>
      </p:sp>
      <p:sp>
        <p:nvSpPr>
          <p:cNvPr id="5" name="Content Placeholder 4">
            <a:extLst>
              <a:ext uri="{FF2B5EF4-FFF2-40B4-BE49-F238E27FC236}">
                <a16:creationId xmlns:a16="http://schemas.microsoft.com/office/drawing/2014/main" id="{93608962-E1B6-4997-81D5-AE6664557B08}"/>
              </a:ext>
            </a:extLst>
          </p:cNvPr>
          <p:cNvSpPr>
            <a:spLocks noGrp="1"/>
          </p:cNvSpPr>
          <p:nvPr>
            <p:ph idx="1"/>
          </p:nvPr>
        </p:nvSpPr>
        <p:spPr/>
        <p:txBody>
          <a:bodyPr/>
          <a:lstStyle/>
          <a:p>
            <a:r>
              <a:rPr lang="en-CA" dirty="0"/>
              <a:t>Initial 5-10 minutes will be used to discuss readings/practice, clarify concepts, etc.</a:t>
            </a:r>
          </a:p>
          <a:p>
            <a:pPr lvl="1"/>
            <a:r>
              <a:rPr lang="en-CA" dirty="0"/>
              <a:t>To optimize the use of time, take notes when you are completing your readings/practice, bring specific questions to the classroom</a:t>
            </a:r>
          </a:p>
          <a:p>
            <a:pPr lvl="1"/>
            <a:endParaRPr lang="en-CA" dirty="0"/>
          </a:p>
          <a:p>
            <a:pPr lvl="1"/>
            <a:endParaRPr lang="en-CA" dirty="0"/>
          </a:p>
          <a:p>
            <a:r>
              <a:rPr lang="en-CA" dirty="0"/>
              <a:t>Last 40-45 minutes will be used for an in-class activity</a:t>
            </a:r>
          </a:p>
          <a:p>
            <a:pPr lvl="1"/>
            <a:r>
              <a:rPr lang="en-CA" dirty="0"/>
              <a:t>This may include discussion, problem-solving, or an exercise</a:t>
            </a:r>
          </a:p>
        </p:txBody>
      </p:sp>
    </p:spTree>
    <p:extLst>
      <p:ext uri="{BB962C8B-B14F-4D97-AF65-F5344CB8AC3E}">
        <p14:creationId xmlns:p14="http://schemas.microsoft.com/office/powerpoint/2010/main" val="635513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BD304-B240-4238-B04E-5576FFE205D8}"/>
              </a:ext>
            </a:extLst>
          </p:cNvPr>
          <p:cNvSpPr>
            <a:spLocks noGrp="1"/>
          </p:cNvSpPr>
          <p:nvPr>
            <p:ph type="title"/>
          </p:nvPr>
        </p:nvSpPr>
        <p:spPr/>
        <p:txBody>
          <a:bodyPr/>
          <a:lstStyle/>
          <a:p>
            <a:r>
              <a:rPr lang="en-CA" dirty="0"/>
              <a:t>Next session</a:t>
            </a:r>
          </a:p>
        </p:txBody>
      </p:sp>
      <p:sp>
        <p:nvSpPr>
          <p:cNvPr id="3" name="Content Placeholder 2">
            <a:extLst>
              <a:ext uri="{FF2B5EF4-FFF2-40B4-BE49-F238E27FC236}">
                <a16:creationId xmlns:a16="http://schemas.microsoft.com/office/drawing/2014/main" id="{EB108F65-72A7-49C4-9CC0-8CDEF56A5095}"/>
              </a:ext>
            </a:extLst>
          </p:cNvPr>
          <p:cNvSpPr>
            <a:spLocks noGrp="1"/>
          </p:cNvSpPr>
          <p:nvPr>
            <p:ph idx="1"/>
          </p:nvPr>
        </p:nvSpPr>
        <p:spPr/>
        <p:txBody>
          <a:bodyPr/>
          <a:lstStyle/>
          <a:p>
            <a:r>
              <a:rPr lang="en-CA" dirty="0"/>
              <a:t>Check Readings and Practice</a:t>
            </a:r>
          </a:p>
          <a:p>
            <a:pPr lvl="1"/>
            <a:r>
              <a:rPr lang="en-CA" dirty="0"/>
              <a:t>These are your assigned contents for the following session</a:t>
            </a:r>
          </a:p>
          <a:p>
            <a:endParaRPr lang="en-CA" dirty="0"/>
          </a:p>
          <a:p>
            <a:r>
              <a:rPr lang="en-CA" dirty="0"/>
              <a:t>Check In-class Activity</a:t>
            </a:r>
          </a:p>
          <a:p>
            <a:pPr lvl="1"/>
            <a:r>
              <a:rPr lang="en-CA" dirty="0"/>
              <a:t>This will be the activity for the class</a:t>
            </a:r>
          </a:p>
          <a:p>
            <a:endParaRPr lang="en-CA" dirty="0"/>
          </a:p>
        </p:txBody>
      </p:sp>
    </p:spTree>
    <p:extLst>
      <p:ext uri="{BB962C8B-B14F-4D97-AF65-F5344CB8AC3E}">
        <p14:creationId xmlns:p14="http://schemas.microsoft.com/office/powerpoint/2010/main" val="308327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11287-BB8D-4DD7-AE7E-E2FBF5E7E4D4}"/>
              </a:ext>
            </a:extLst>
          </p:cNvPr>
          <p:cNvSpPr>
            <a:spLocks noGrp="1"/>
          </p:cNvSpPr>
          <p:nvPr>
            <p:ph type="ctrTitle"/>
          </p:nvPr>
        </p:nvSpPr>
        <p:spPr/>
        <p:txBody>
          <a:bodyPr>
            <a:normAutofit fontScale="90000"/>
          </a:bodyPr>
          <a:lstStyle/>
          <a:p>
            <a:r>
              <a:rPr lang="en-CA" dirty="0"/>
              <a:t>What is </a:t>
            </a:r>
            <a:br>
              <a:rPr lang="en-CA" dirty="0"/>
            </a:br>
            <a:r>
              <a:rPr lang="en-CA" dirty="0"/>
              <a:t>a literate programming</a:t>
            </a:r>
            <a:r>
              <a:rPr lang="en-CA" sz="6600" dirty="0"/>
              <a:t>?</a:t>
            </a:r>
            <a:endParaRPr lang="en-CA" dirty="0"/>
          </a:p>
        </p:txBody>
      </p:sp>
      <p:sp>
        <p:nvSpPr>
          <p:cNvPr id="3" name="Subtitle 2">
            <a:extLst>
              <a:ext uri="{FF2B5EF4-FFF2-40B4-BE49-F238E27FC236}">
                <a16:creationId xmlns:a16="http://schemas.microsoft.com/office/drawing/2014/main" id="{AD7510E8-F9ED-4351-B6C6-28B52276ADE1}"/>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2380061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A154-827F-4B8C-BDD8-5C6DB8299239}"/>
              </a:ext>
            </a:extLst>
          </p:cNvPr>
          <p:cNvSpPr>
            <a:spLocks noGrp="1"/>
          </p:cNvSpPr>
          <p:nvPr>
            <p:ph type="title"/>
          </p:nvPr>
        </p:nvSpPr>
        <p:spPr/>
        <p:txBody>
          <a:bodyPr/>
          <a:lstStyle/>
          <a:p>
            <a:r>
              <a:rPr lang="en-CA" dirty="0"/>
              <a:t>Traditional programming</a:t>
            </a:r>
          </a:p>
        </p:txBody>
      </p:sp>
      <p:sp>
        <p:nvSpPr>
          <p:cNvPr id="5" name="Content Placeholder 4">
            <a:extLst>
              <a:ext uri="{FF2B5EF4-FFF2-40B4-BE49-F238E27FC236}">
                <a16:creationId xmlns:a16="http://schemas.microsoft.com/office/drawing/2014/main" id="{93608962-E1B6-4997-81D5-AE6664557B08}"/>
              </a:ext>
            </a:extLst>
          </p:cNvPr>
          <p:cNvSpPr>
            <a:spLocks noGrp="1"/>
          </p:cNvSpPr>
          <p:nvPr>
            <p:ph idx="1"/>
          </p:nvPr>
        </p:nvSpPr>
        <p:spPr/>
        <p:txBody>
          <a:bodyPr/>
          <a:lstStyle/>
          <a:p>
            <a:r>
              <a:rPr lang="en-CA" dirty="0"/>
              <a:t>Code forms the core of a program</a:t>
            </a:r>
          </a:p>
          <a:p>
            <a:r>
              <a:rPr lang="en-CA" dirty="0"/>
              <a:t>Code is documented in natural language</a:t>
            </a:r>
          </a:p>
          <a:p>
            <a:endParaRPr lang="en-CA" dirty="0"/>
          </a:p>
        </p:txBody>
      </p:sp>
    </p:spTree>
    <p:extLst>
      <p:ext uri="{BB962C8B-B14F-4D97-AF65-F5344CB8AC3E}">
        <p14:creationId xmlns:p14="http://schemas.microsoft.com/office/powerpoint/2010/main" val="1987443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A154-827F-4B8C-BDD8-5C6DB8299239}"/>
              </a:ext>
            </a:extLst>
          </p:cNvPr>
          <p:cNvSpPr>
            <a:spLocks noGrp="1"/>
          </p:cNvSpPr>
          <p:nvPr>
            <p:ph type="title"/>
          </p:nvPr>
        </p:nvSpPr>
        <p:spPr/>
        <p:txBody>
          <a:bodyPr/>
          <a:lstStyle/>
          <a:p>
            <a:r>
              <a:rPr lang="en-CA" dirty="0"/>
              <a:t>Literate programming</a:t>
            </a:r>
          </a:p>
        </p:txBody>
      </p:sp>
      <p:sp>
        <p:nvSpPr>
          <p:cNvPr id="5" name="Content Placeholder 4">
            <a:extLst>
              <a:ext uri="{FF2B5EF4-FFF2-40B4-BE49-F238E27FC236}">
                <a16:creationId xmlns:a16="http://schemas.microsoft.com/office/drawing/2014/main" id="{93608962-E1B6-4997-81D5-AE6664557B08}"/>
              </a:ext>
            </a:extLst>
          </p:cNvPr>
          <p:cNvSpPr>
            <a:spLocks noGrp="1"/>
          </p:cNvSpPr>
          <p:nvPr>
            <p:ph idx="1"/>
          </p:nvPr>
        </p:nvSpPr>
        <p:spPr/>
        <p:txBody>
          <a:bodyPr/>
          <a:lstStyle/>
          <a:p>
            <a:r>
              <a:rPr lang="en-CA" dirty="0"/>
              <a:t>Explanations of process in natural language form the core of a program</a:t>
            </a:r>
          </a:p>
          <a:p>
            <a:r>
              <a:rPr lang="en-CA" dirty="0"/>
              <a:t>Code is used to support explanations</a:t>
            </a:r>
          </a:p>
          <a:p>
            <a:endParaRPr lang="en-CA" dirty="0"/>
          </a:p>
        </p:txBody>
      </p:sp>
    </p:spTree>
    <p:extLst>
      <p:ext uri="{BB962C8B-B14F-4D97-AF65-F5344CB8AC3E}">
        <p14:creationId xmlns:p14="http://schemas.microsoft.com/office/powerpoint/2010/main" val="2503595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9DFF205-D1EB-40ED-A691-8AB35ED3009D}"/>
              </a:ext>
            </a:extLst>
          </p:cNvPr>
          <p:cNvSpPr>
            <a:spLocks noGrp="1"/>
          </p:cNvSpPr>
          <p:nvPr>
            <p:ph type="ctrTitle"/>
          </p:nvPr>
        </p:nvSpPr>
        <p:spPr/>
        <p:txBody>
          <a:bodyPr>
            <a:normAutofit fontScale="90000"/>
          </a:bodyPr>
          <a:lstStyle/>
          <a:p>
            <a:r>
              <a:rPr lang="en-CA" dirty="0"/>
              <a:t>How will literate programming be implemented?</a:t>
            </a:r>
          </a:p>
        </p:txBody>
      </p:sp>
      <p:sp>
        <p:nvSpPr>
          <p:cNvPr id="7" name="Subtitle 6">
            <a:extLst>
              <a:ext uri="{FF2B5EF4-FFF2-40B4-BE49-F238E27FC236}">
                <a16:creationId xmlns:a16="http://schemas.microsoft.com/office/drawing/2014/main" id="{D7C25478-E8B3-4622-8414-2DD4224A7D2F}"/>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823691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A154-827F-4B8C-BDD8-5C6DB8299239}"/>
              </a:ext>
            </a:extLst>
          </p:cNvPr>
          <p:cNvSpPr>
            <a:spLocks noGrp="1"/>
          </p:cNvSpPr>
          <p:nvPr>
            <p:ph type="title"/>
          </p:nvPr>
        </p:nvSpPr>
        <p:spPr/>
        <p:txBody>
          <a:bodyPr/>
          <a:lstStyle/>
          <a:p>
            <a:r>
              <a:rPr lang="en-CA" dirty="0"/>
              <a:t>Literate programming</a:t>
            </a:r>
          </a:p>
        </p:txBody>
      </p:sp>
      <p:sp>
        <p:nvSpPr>
          <p:cNvPr id="5" name="Content Placeholder 4">
            <a:extLst>
              <a:ext uri="{FF2B5EF4-FFF2-40B4-BE49-F238E27FC236}">
                <a16:creationId xmlns:a16="http://schemas.microsoft.com/office/drawing/2014/main" id="{93608962-E1B6-4997-81D5-AE6664557B08}"/>
              </a:ext>
            </a:extLst>
          </p:cNvPr>
          <p:cNvSpPr>
            <a:spLocks noGrp="1"/>
          </p:cNvSpPr>
          <p:nvPr>
            <p:ph idx="1"/>
          </p:nvPr>
        </p:nvSpPr>
        <p:spPr/>
        <p:txBody>
          <a:bodyPr/>
          <a:lstStyle/>
          <a:p>
            <a:r>
              <a:rPr lang="en-CA" dirty="0"/>
              <a:t>The R Project for Statistical Computing</a:t>
            </a:r>
          </a:p>
          <a:p>
            <a:r>
              <a:rPr lang="en-CA" dirty="0"/>
              <a:t>An open source language for statistics and computing</a:t>
            </a:r>
          </a:p>
          <a:p>
            <a:r>
              <a:rPr lang="en-CA" dirty="0"/>
              <a:t>Free</a:t>
            </a:r>
          </a:p>
          <a:p>
            <a:r>
              <a:rPr lang="en-CA" dirty="0"/>
              <a:t>Convenient</a:t>
            </a:r>
          </a:p>
          <a:p>
            <a:r>
              <a:rPr lang="en-CA" dirty="0"/>
              <a:t>Powerful</a:t>
            </a:r>
          </a:p>
          <a:p>
            <a:r>
              <a:rPr lang="en-CA" dirty="0"/>
              <a:t>Has become a backbone of data science and thus is increasingly required by employers</a:t>
            </a:r>
          </a:p>
          <a:p>
            <a:endParaRPr lang="en-CA" dirty="0"/>
          </a:p>
        </p:txBody>
      </p:sp>
    </p:spTree>
    <p:extLst>
      <p:ext uri="{BB962C8B-B14F-4D97-AF65-F5344CB8AC3E}">
        <p14:creationId xmlns:p14="http://schemas.microsoft.com/office/powerpoint/2010/main" val="4249859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437CB-EE8B-4DA7-A6A3-65AD7340A474}"/>
              </a:ext>
            </a:extLst>
          </p:cNvPr>
          <p:cNvSpPr>
            <a:spLocks noGrp="1"/>
          </p:cNvSpPr>
          <p:nvPr>
            <p:ph type="title"/>
          </p:nvPr>
        </p:nvSpPr>
        <p:spPr/>
        <p:txBody>
          <a:bodyPr/>
          <a:lstStyle/>
          <a:p>
            <a:r>
              <a:rPr lang="en-CA" dirty="0"/>
              <a:t>Computers in classroom</a:t>
            </a:r>
          </a:p>
        </p:txBody>
      </p:sp>
      <p:sp>
        <p:nvSpPr>
          <p:cNvPr id="3" name="Content Placeholder 2">
            <a:extLst>
              <a:ext uri="{FF2B5EF4-FFF2-40B4-BE49-F238E27FC236}">
                <a16:creationId xmlns:a16="http://schemas.microsoft.com/office/drawing/2014/main" id="{924863EB-56F6-4ECA-8A8C-44114E9A6761}"/>
              </a:ext>
            </a:extLst>
          </p:cNvPr>
          <p:cNvSpPr>
            <a:spLocks noGrp="1"/>
          </p:cNvSpPr>
          <p:nvPr>
            <p:ph idx="1"/>
          </p:nvPr>
        </p:nvSpPr>
        <p:spPr/>
        <p:txBody>
          <a:bodyPr/>
          <a:lstStyle/>
          <a:p>
            <a:r>
              <a:rPr lang="en-CA" dirty="0"/>
              <a:t>Bring your personal computer to the classroom</a:t>
            </a:r>
          </a:p>
          <a:p>
            <a:r>
              <a:rPr lang="en-CA" dirty="0"/>
              <a:t>Make sure that you have internet connectivity</a:t>
            </a:r>
          </a:p>
          <a:p>
            <a:r>
              <a:rPr lang="en-CA" dirty="0"/>
              <a:t>No computer? No problem</a:t>
            </a:r>
          </a:p>
        </p:txBody>
      </p:sp>
    </p:spTree>
    <p:extLst>
      <p:ext uri="{BB962C8B-B14F-4D97-AF65-F5344CB8AC3E}">
        <p14:creationId xmlns:p14="http://schemas.microsoft.com/office/powerpoint/2010/main" val="1061456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BD304-B240-4238-B04E-5576FFE205D8}"/>
              </a:ext>
            </a:extLst>
          </p:cNvPr>
          <p:cNvSpPr>
            <a:spLocks noGrp="1"/>
          </p:cNvSpPr>
          <p:nvPr>
            <p:ph type="title"/>
          </p:nvPr>
        </p:nvSpPr>
        <p:spPr/>
        <p:txBody>
          <a:bodyPr/>
          <a:lstStyle/>
          <a:p>
            <a:r>
              <a:rPr lang="en-CA" dirty="0"/>
              <a:t>Next session</a:t>
            </a:r>
          </a:p>
        </p:txBody>
      </p:sp>
      <p:sp>
        <p:nvSpPr>
          <p:cNvPr id="3" name="Content Placeholder 2">
            <a:extLst>
              <a:ext uri="{FF2B5EF4-FFF2-40B4-BE49-F238E27FC236}">
                <a16:creationId xmlns:a16="http://schemas.microsoft.com/office/drawing/2014/main" id="{EB108F65-72A7-49C4-9CC0-8CDEF56A5095}"/>
              </a:ext>
            </a:extLst>
          </p:cNvPr>
          <p:cNvSpPr>
            <a:spLocks noGrp="1"/>
          </p:cNvSpPr>
          <p:nvPr>
            <p:ph idx="1"/>
          </p:nvPr>
        </p:nvSpPr>
        <p:spPr/>
        <p:txBody>
          <a:bodyPr/>
          <a:lstStyle/>
          <a:p>
            <a:r>
              <a:rPr lang="en-CA" dirty="0"/>
              <a:t>Readings and Practice</a:t>
            </a:r>
          </a:p>
          <a:p>
            <a:pPr lvl="1"/>
            <a:r>
              <a:rPr lang="en-CA" dirty="0"/>
              <a:t>Installing R and R Studio</a:t>
            </a:r>
          </a:p>
          <a:p>
            <a:pPr lvl="1"/>
            <a:r>
              <a:rPr lang="en-CA" dirty="0"/>
              <a:t>Basic operations/data structures in R</a:t>
            </a:r>
          </a:p>
          <a:p>
            <a:pPr lvl="1"/>
            <a:r>
              <a:rPr lang="en-CA" dirty="0"/>
              <a:t>Introduction to mapping in R</a:t>
            </a:r>
          </a:p>
          <a:p>
            <a:endParaRPr lang="en-CA" dirty="0"/>
          </a:p>
          <a:p>
            <a:r>
              <a:rPr lang="en-CA" dirty="0"/>
              <a:t>In-class Activity</a:t>
            </a:r>
          </a:p>
          <a:p>
            <a:pPr lvl="1"/>
            <a:r>
              <a:rPr lang="en-CA" dirty="0"/>
              <a:t>Statistical maps</a:t>
            </a:r>
          </a:p>
          <a:p>
            <a:endParaRPr lang="en-CA" dirty="0"/>
          </a:p>
        </p:txBody>
      </p:sp>
    </p:spTree>
    <p:extLst>
      <p:ext uri="{BB962C8B-B14F-4D97-AF65-F5344CB8AC3E}">
        <p14:creationId xmlns:p14="http://schemas.microsoft.com/office/powerpoint/2010/main" val="113406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11287-BB8D-4DD7-AE7E-E2FBF5E7E4D4}"/>
              </a:ext>
            </a:extLst>
          </p:cNvPr>
          <p:cNvSpPr>
            <a:spLocks noGrp="1"/>
          </p:cNvSpPr>
          <p:nvPr>
            <p:ph type="ctrTitle"/>
          </p:nvPr>
        </p:nvSpPr>
        <p:spPr/>
        <p:txBody>
          <a:bodyPr>
            <a:normAutofit/>
          </a:bodyPr>
          <a:lstStyle/>
          <a:p>
            <a:r>
              <a:rPr lang="en-CA" dirty="0"/>
              <a:t>What is spatial statistics</a:t>
            </a:r>
            <a:r>
              <a:rPr lang="en-CA" sz="6600" dirty="0"/>
              <a:t>?</a:t>
            </a:r>
            <a:endParaRPr lang="en-CA" dirty="0"/>
          </a:p>
        </p:txBody>
      </p:sp>
      <p:sp>
        <p:nvSpPr>
          <p:cNvPr id="3" name="Subtitle 2">
            <a:extLst>
              <a:ext uri="{FF2B5EF4-FFF2-40B4-BE49-F238E27FC236}">
                <a16:creationId xmlns:a16="http://schemas.microsoft.com/office/drawing/2014/main" id="{AD7510E8-F9ED-4351-B6C6-28B52276ADE1}"/>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3098554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3CDE-C6B1-4B18-96E7-EB7CC791FDC0}"/>
              </a:ext>
            </a:extLst>
          </p:cNvPr>
          <p:cNvSpPr>
            <a:spLocks noGrp="1"/>
          </p:cNvSpPr>
          <p:nvPr>
            <p:ph type="title"/>
          </p:nvPr>
        </p:nvSpPr>
        <p:spPr/>
        <p:txBody>
          <a:bodyPr/>
          <a:lstStyle/>
          <a:p>
            <a:r>
              <a:rPr lang="en-CA" dirty="0"/>
              <a:t>Suggested Readings</a:t>
            </a:r>
          </a:p>
        </p:txBody>
      </p:sp>
      <p:sp>
        <p:nvSpPr>
          <p:cNvPr id="3" name="Content Placeholder 2">
            <a:extLst>
              <a:ext uri="{FF2B5EF4-FFF2-40B4-BE49-F238E27FC236}">
                <a16:creationId xmlns:a16="http://schemas.microsoft.com/office/drawing/2014/main" id="{AAA45CB0-E46A-434F-93E1-05AB15323807}"/>
              </a:ext>
            </a:extLst>
          </p:cNvPr>
          <p:cNvSpPr>
            <a:spLocks noGrp="1"/>
          </p:cNvSpPr>
          <p:nvPr>
            <p:ph idx="1"/>
          </p:nvPr>
        </p:nvSpPr>
        <p:spPr/>
        <p:txBody>
          <a:bodyPr>
            <a:normAutofit/>
          </a:bodyPr>
          <a:lstStyle/>
          <a:p>
            <a:r>
              <a:rPr lang="en-CA" dirty="0"/>
              <a:t>Flipped classrooms</a:t>
            </a:r>
          </a:p>
          <a:p>
            <a:pPr marL="0" indent="0">
              <a:buNone/>
            </a:pPr>
            <a:r>
              <a:rPr lang="en-CA" dirty="0">
                <a:hlinkClick r:id="rId2"/>
              </a:rPr>
              <a:t>https://en.wikipedia.org/wiki/Flipped_classroom</a:t>
            </a:r>
            <a:endParaRPr lang="en-CA" dirty="0"/>
          </a:p>
          <a:p>
            <a:endParaRPr lang="en-CA" dirty="0"/>
          </a:p>
          <a:p>
            <a:r>
              <a:rPr lang="en-CA" dirty="0"/>
              <a:t>Literate programming</a:t>
            </a:r>
          </a:p>
          <a:p>
            <a:pPr marL="0" indent="0">
              <a:buNone/>
            </a:pPr>
            <a:r>
              <a:rPr lang="en-CA" dirty="0">
                <a:hlinkClick r:id="rId3"/>
              </a:rPr>
              <a:t>https://en.wikipedia.org/wiki/Literate_programming</a:t>
            </a:r>
            <a:endParaRPr lang="en-CA" dirty="0"/>
          </a:p>
          <a:p>
            <a:endParaRPr lang="en-CA" dirty="0"/>
          </a:p>
          <a:p>
            <a:r>
              <a:rPr lang="en-CA" dirty="0"/>
              <a:t>The R Project for Statistical Computing</a:t>
            </a:r>
          </a:p>
          <a:p>
            <a:pPr marL="0" indent="0">
              <a:buNone/>
            </a:pPr>
            <a:r>
              <a:rPr lang="en-CA" dirty="0">
                <a:hlinkClick r:id="rId4"/>
              </a:rPr>
              <a:t>https://en.wikipedia.org/wiki/R_(programming_language)</a:t>
            </a:r>
            <a:endParaRPr lang="en-CA" dirty="0"/>
          </a:p>
        </p:txBody>
      </p:sp>
    </p:spTree>
    <p:extLst>
      <p:ext uri="{BB962C8B-B14F-4D97-AF65-F5344CB8AC3E}">
        <p14:creationId xmlns:p14="http://schemas.microsoft.com/office/powerpoint/2010/main" val="4118928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0" y="1981200"/>
            <a:ext cx="6781800" cy="457200"/>
          </a:xfrm>
        </p:spPr>
        <p:txBody>
          <a:bodyPr>
            <a:normAutofit fontScale="90000"/>
          </a:bodyPr>
          <a:lstStyle/>
          <a:p>
            <a:pPr algn="ctr"/>
            <a:r>
              <a:rPr lang="en-US" sz="4000" dirty="0">
                <a:latin typeface="Calibri" pitchFamily="34" charset="0"/>
              </a:rPr>
              <a:t>THE GIS LABS: BSB 331 &amp; 332</a:t>
            </a:r>
            <a:endParaRPr lang="en-CA" sz="4000" dirty="0">
              <a:latin typeface="Calibri" pitchFamily="34" charset="0"/>
            </a:endParaRPr>
          </a:p>
        </p:txBody>
      </p:sp>
      <p:pic>
        <p:nvPicPr>
          <p:cNvPr id="9" name="Picture 8" descr="Image result for arcgis pro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41010" y="4465002"/>
            <a:ext cx="1038225" cy="1052195"/>
          </a:xfrm>
          <a:prstGeom prst="rect">
            <a:avLst/>
          </a:prstGeom>
          <a:noFill/>
          <a:ln>
            <a:noFill/>
          </a:ln>
        </p:spPr>
      </p:pic>
      <p:pic>
        <p:nvPicPr>
          <p:cNvPr id="10" name="Picture 9" descr="R"/>
          <p:cNvPicPr/>
          <p:nvPr/>
        </p:nvPicPr>
        <p:blipFill>
          <a:blip r:embed="rId3">
            <a:extLst>
              <a:ext uri="{28A0092B-C50C-407E-A947-70E740481C1C}">
                <a14:useLocalDpi xmlns:a14="http://schemas.microsoft.com/office/drawing/2010/main" val="0"/>
              </a:ext>
            </a:extLst>
          </a:blip>
          <a:srcRect/>
          <a:stretch>
            <a:fillRect/>
          </a:stretch>
        </p:blipFill>
        <p:spPr bwMode="auto">
          <a:xfrm>
            <a:off x="1553308" y="2146374"/>
            <a:ext cx="990600" cy="767715"/>
          </a:xfrm>
          <a:prstGeom prst="rect">
            <a:avLst/>
          </a:prstGeom>
          <a:noFill/>
          <a:ln>
            <a:noFill/>
          </a:ln>
        </p:spPr>
      </p:pic>
      <p:pic>
        <p:nvPicPr>
          <p:cNvPr id="11" name="Picture 10" descr="Image result for geoda logo"/>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4498" y="4593272"/>
            <a:ext cx="923925" cy="923925"/>
          </a:xfrm>
          <a:prstGeom prst="rect">
            <a:avLst/>
          </a:prstGeom>
          <a:noFill/>
          <a:ln>
            <a:noFill/>
          </a:ln>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13484" y="3620124"/>
            <a:ext cx="1750886" cy="276041"/>
          </a:xfrm>
          <a:prstGeom prst="rect">
            <a:avLst/>
          </a:prstGeom>
        </p:spPr>
      </p:pic>
    </p:spTree>
    <p:extLst>
      <p:ext uri="{BB962C8B-B14F-4D97-AF65-F5344CB8AC3E}">
        <p14:creationId xmlns:p14="http://schemas.microsoft.com/office/powerpoint/2010/main" val="3847015747"/>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3CDE-C6B1-4B18-96E7-EB7CC791FDC0}"/>
              </a:ext>
            </a:extLst>
          </p:cNvPr>
          <p:cNvSpPr>
            <a:spLocks noGrp="1"/>
          </p:cNvSpPr>
          <p:nvPr>
            <p:ph type="title"/>
          </p:nvPr>
        </p:nvSpPr>
        <p:spPr/>
        <p:txBody>
          <a:bodyPr/>
          <a:lstStyle/>
          <a:p>
            <a:r>
              <a:rPr lang="en-CA" dirty="0">
                <a:latin typeface="Toronto Subway"/>
              </a:rPr>
              <a:t>About the Lab &amp; GIS @ Mac</a:t>
            </a:r>
          </a:p>
        </p:txBody>
      </p:sp>
      <p:sp>
        <p:nvSpPr>
          <p:cNvPr id="3" name="Content Placeholder 2">
            <a:extLst>
              <a:ext uri="{FF2B5EF4-FFF2-40B4-BE49-F238E27FC236}">
                <a16:creationId xmlns:a16="http://schemas.microsoft.com/office/drawing/2014/main" id="{AAA45CB0-E46A-434F-93E1-05AB15323807}"/>
              </a:ext>
            </a:extLst>
          </p:cNvPr>
          <p:cNvSpPr>
            <a:spLocks noGrp="1"/>
          </p:cNvSpPr>
          <p:nvPr>
            <p:ph idx="1"/>
          </p:nvPr>
        </p:nvSpPr>
        <p:spPr/>
        <p:txBody>
          <a:bodyPr>
            <a:normAutofit/>
          </a:bodyPr>
          <a:lstStyle/>
          <a:p>
            <a:r>
              <a:rPr lang="en-CA" dirty="0">
                <a:latin typeface="Toronto Subway"/>
              </a:rPr>
              <a:t>One of 10 Centres of Excellence for GIS across Canada </a:t>
            </a:r>
          </a:p>
          <a:p>
            <a:pPr lvl="1"/>
            <a:r>
              <a:rPr lang="en-CA" dirty="0">
                <a:latin typeface="Toronto Subway"/>
              </a:rPr>
              <a:t>Opportunities for student recognition (Awards, Scholarships)</a:t>
            </a:r>
          </a:p>
          <a:p>
            <a:pPr lvl="2"/>
            <a:r>
              <a:rPr lang="en-CA" dirty="0">
                <a:latin typeface="Toronto Subway"/>
                <a:hlinkClick r:id="rId2"/>
              </a:rPr>
              <a:t>Esri Canada Higher Education Scholarship in GIS</a:t>
            </a:r>
            <a:endParaRPr lang="en-CA" dirty="0">
              <a:latin typeface="Toronto Subway"/>
            </a:endParaRPr>
          </a:p>
          <a:p>
            <a:pPr lvl="2"/>
            <a:r>
              <a:rPr lang="en-CA" dirty="0">
                <a:latin typeface="Toronto Subway"/>
                <a:hlinkClick r:id="rId3"/>
              </a:rPr>
              <a:t>Esri Canada Young Scholar Award</a:t>
            </a:r>
          </a:p>
          <a:p>
            <a:pPr lvl="1"/>
            <a:r>
              <a:rPr lang="en-CA" dirty="0">
                <a:latin typeface="Toronto Subway"/>
              </a:rPr>
              <a:t>App Challenge 2018 and other competitions</a:t>
            </a:r>
          </a:p>
          <a:p>
            <a:pPr lvl="2"/>
            <a:r>
              <a:rPr lang="en-CA" dirty="0">
                <a:latin typeface="Toronto Subway"/>
                <a:hlinkClick r:id="rId4"/>
              </a:rPr>
              <a:t>https://www.science.mcmaster.ca/geo/gis/esri-canada-centre-of-excellence.html</a:t>
            </a:r>
            <a:endParaRPr lang="en-CA" dirty="0">
              <a:latin typeface="Toronto Subway"/>
            </a:endParaRPr>
          </a:p>
          <a:p>
            <a:pPr lvl="1"/>
            <a:r>
              <a:rPr lang="en-CA" dirty="0">
                <a:latin typeface="Toronto Subway"/>
              </a:rPr>
              <a:t>Networking opportunities at User Conferences</a:t>
            </a:r>
          </a:p>
          <a:p>
            <a:pPr lvl="1"/>
            <a:r>
              <a:rPr lang="en-CA" dirty="0">
                <a:latin typeface="Toronto Subway"/>
              </a:rPr>
              <a:t>Internships</a:t>
            </a:r>
          </a:p>
          <a:p>
            <a:pPr lvl="2"/>
            <a:r>
              <a:rPr lang="en-CA" dirty="0">
                <a:latin typeface="Toronto Subway"/>
                <a:hlinkClick r:id="rId5"/>
              </a:rPr>
              <a:t>https://www.science.mcmaster.ca/geo/gis/internships.html</a:t>
            </a:r>
            <a:endParaRPr lang="en-CA" dirty="0">
              <a:latin typeface="Toronto Subway"/>
            </a:endParaRPr>
          </a:p>
          <a:p>
            <a:pPr lvl="1"/>
            <a:endParaRPr lang="en-CA" dirty="0">
              <a:latin typeface="Toronto Subway"/>
              <a:hlinkClick r:id="rId3"/>
            </a:endParaRPr>
          </a:p>
          <a:p>
            <a:endParaRPr lang="en-CA" dirty="0">
              <a:latin typeface="Toronto Subway"/>
            </a:endParaRPr>
          </a:p>
        </p:txBody>
      </p:sp>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09538" y="815340"/>
            <a:ext cx="2696547" cy="425132"/>
          </a:xfrm>
          <a:prstGeom prst="rect">
            <a:avLst/>
          </a:prstGeom>
        </p:spPr>
      </p:pic>
    </p:spTree>
    <p:extLst>
      <p:ext uri="{BB962C8B-B14F-4D97-AF65-F5344CB8AC3E}">
        <p14:creationId xmlns:p14="http://schemas.microsoft.com/office/powerpoint/2010/main" val="336345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901723" y="593969"/>
            <a:ext cx="2258646" cy="5470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58123CDE-C6B1-4B18-96E7-EB7CC791FDC0}"/>
              </a:ext>
            </a:extLst>
          </p:cNvPr>
          <p:cNvSpPr>
            <a:spLocks noGrp="1"/>
          </p:cNvSpPr>
          <p:nvPr>
            <p:ph type="title"/>
          </p:nvPr>
        </p:nvSpPr>
        <p:spPr/>
        <p:txBody>
          <a:bodyPr/>
          <a:lstStyle/>
          <a:p>
            <a:r>
              <a:rPr lang="en-CA" dirty="0">
                <a:latin typeface="Toronto Subway"/>
              </a:rPr>
              <a:t>About the Lab &amp; GIS @ Mac</a:t>
            </a:r>
          </a:p>
        </p:txBody>
      </p:sp>
      <p:sp>
        <p:nvSpPr>
          <p:cNvPr id="3" name="Content Placeholder 2">
            <a:extLst>
              <a:ext uri="{FF2B5EF4-FFF2-40B4-BE49-F238E27FC236}">
                <a16:creationId xmlns:a16="http://schemas.microsoft.com/office/drawing/2014/main" id="{AAA45CB0-E46A-434F-93E1-05AB15323807}"/>
              </a:ext>
            </a:extLst>
          </p:cNvPr>
          <p:cNvSpPr>
            <a:spLocks noGrp="1"/>
          </p:cNvSpPr>
          <p:nvPr>
            <p:ph idx="1"/>
          </p:nvPr>
        </p:nvSpPr>
        <p:spPr/>
        <p:txBody>
          <a:bodyPr>
            <a:normAutofit/>
          </a:bodyPr>
          <a:lstStyle/>
          <a:p>
            <a:r>
              <a:rPr lang="en-US" dirty="0">
                <a:latin typeface="Toronto Subway"/>
              </a:rPr>
              <a:t>Updated GIS Lab information can be found on the GIS Bulletin Board outside the labs</a:t>
            </a:r>
          </a:p>
          <a:p>
            <a:pPr lvl="1"/>
            <a:r>
              <a:rPr lang="en-US" dirty="0">
                <a:latin typeface="Toronto Subway"/>
              </a:rPr>
              <a:t>Up-to-date information about the Labs</a:t>
            </a:r>
          </a:p>
          <a:p>
            <a:pPr lvl="1"/>
            <a:r>
              <a:rPr lang="en-US" dirty="0">
                <a:latin typeface="Toronto Subway"/>
              </a:rPr>
              <a:t>GIS in the News</a:t>
            </a:r>
          </a:p>
          <a:p>
            <a:pPr lvl="1"/>
            <a:r>
              <a:rPr lang="en-US" dirty="0">
                <a:latin typeface="Toronto Subway"/>
              </a:rPr>
              <a:t>Program information</a:t>
            </a:r>
          </a:p>
          <a:p>
            <a:pPr lvl="1"/>
            <a:r>
              <a:rPr lang="en-US" dirty="0">
                <a:latin typeface="Toronto Subway"/>
              </a:rPr>
              <a:t>Employment Opportunities</a:t>
            </a:r>
            <a:r>
              <a:rPr lang="en-CA" dirty="0">
                <a:latin typeface="Toronto Subway"/>
              </a:rPr>
              <a:t> (including internships)</a:t>
            </a:r>
          </a:p>
          <a:p>
            <a:endParaRPr lang="en-CA" dirty="0">
              <a:latin typeface="Calibri" panose="020F050202020403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4355" y="689548"/>
            <a:ext cx="1961837" cy="338358"/>
          </a:xfrm>
          <a:prstGeom prst="rect">
            <a:avLst/>
          </a:prstGeom>
        </p:spPr>
      </p:pic>
    </p:spTree>
    <p:extLst>
      <p:ext uri="{BB962C8B-B14F-4D97-AF65-F5344CB8AC3E}">
        <p14:creationId xmlns:p14="http://schemas.microsoft.com/office/powerpoint/2010/main" val="1791434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About the Lab</a:t>
            </a:r>
          </a:p>
        </p:txBody>
      </p:sp>
      <p:sp>
        <p:nvSpPr>
          <p:cNvPr id="3" name="Content Placeholder 2"/>
          <p:cNvSpPr>
            <a:spLocks noGrp="1"/>
          </p:cNvSpPr>
          <p:nvPr>
            <p:ph idx="1"/>
          </p:nvPr>
        </p:nvSpPr>
        <p:spPr/>
        <p:txBody>
          <a:bodyPr/>
          <a:lstStyle/>
          <a:p>
            <a:r>
              <a:rPr lang="en-CA" dirty="0"/>
              <a:t>Current Hardware Environment</a:t>
            </a:r>
          </a:p>
          <a:p>
            <a:pPr lvl="1"/>
            <a:r>
              <a:rPr lang="en-CA" dirty="0"/>
              <a:t>Windows 2012 R2 Server</a:t>
            </a:r>
          </a:p>
          <a:p>
            <a:pPr lvl="1"/>
            <a:r>
              <a:rPr lang="en-CA" dirty="0"/>
              <a:t>50 Windows 7 x64 Clients</a:t>
            </a:r>
          </a:p>
          <a:p>
            <a:pPr lvl="1"/>
            <a:endParaRPr lang="en-CA" dirty="0"/>
          </a:p>
          <a:p>
            <a:r>
              <a:rPr lang="en-CA" dirty="0"/>
              <a:t>Primary Software used this term</a:t>
            </a:r>
          </a:p>
          <a:p>
            <a:pPr lvl="1"/>
            <a:r>
              <a:rPr lang="en-CA" dirty="0"/>
              <a:t>ArcGIS Pro 2.x</a:t>
            </a:r>
          </a:p>
          <a:p>
            <a:pPr lvl="1"/>
            <a:r>
              <a:rPr lang="en-CA" dirty="0"/>
              <a:t>R and R Studio</a:t>
            </a:r>
          </a:p>
          <a:p>
            <a:pPr lvl="1"/>
            <a:r>
              <a:rPr lang="en-CA" dirty="0"/>
              <a:t>GeoDa</a:t>
            </a:r>
          </a:p>
        </p:txBody>
      </p:sp>
    </p:spTree>
    <p:extLst>
      <p:ext uri="{BB962C8B-B14F-4D97-AF65-F5344CB8AC3E}">
        <p14:creationId xmlns:p14="http://schemas.microsoft.com/office/powerpoint/2010/main" val="1796426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Software and Ownership Policies</a:t>
            </a:r>
          </a:p>
        </p:txBody>
      </p:sp>
      <p:sp>
        <p:nvSpPr>
          <p:cNvPr id="3" name="Content Placeholder 2"/>
          <p:cNvSpPr>
            <a:spLocks noGrp="1"/>
          </p:cNvSpPr>
          <p:nvPr>
            <p:ph idx="1"/>
          </p:nvPr>
        </p:nvSpPr>
        <p:spPr/>
        <p:txBody>
          <a:bodyPr/>
          <a:lstStyle/>
          <a:p>
            <a:r>
              <a:rPr lang="en-CA" dirty="0"/>
              <a:t>Academic Site License for ArcGIS </a:t>
            </a:r>
          </a:p>
          <a:p>
            <a:pPr lvl="1"/>
            <a:r>
              <a:rPr lang="en-US" dirty="0">
                <a:latin typeface="Toronto Subway" panose="020B0502020203020304"/>
              </a:rPr>
              <a:t>You retain rights to your original work, but once course is done you have no rights to access the software in the GIS Lab, you must obtain additional permissions, or you can use the Map Library, OR</a:t>
            </a:r>
          </a:p>
          <a:p>
            <a:pPr lvl="1"/>
            <a:r>
              <a:rPr lang="en-US" dirty="0">
                <a:latin typeface="Toronto Subway" panose="020B0502020203020304"/>
              </a:rPr>
              <a:t>Can purchase a student version of ArcGIS for $30 (good for 1 year from activation date)</a:t>
            </a:r>
          </a:p>
          <a:p>
            <a:pPr lvl="2"/>
            <a:r>
              <a:rPr lang="en-US" dirty="0">
                <a:latin typeface="Toronto Subway" panose="020B0502020203020304"/>
              </a:rPr>
              <a:t>If interested, please download form from Avenue, fill it out and bring to Pat in BSB 342</a:t>
            </a:r>
          </a:p>
          <a:p>
            <a:endParaRPr lang="en-CA" dirty="0">
              <a:latin typeface="Toronto Subway" panose="020B0502020203020304"/>
            </a:endParaRPr>
          </a:p>
        </p:txBody>
      </p:sp>
    </p:spTree>
    <p:extLst>
      <p:ext uri="{BB962C8B-B14F-4D97-AF65-F5344CB8AC3E}">
        <p14:creationId xmlns:p14="http://schemas.microsoft.com/office/powerpoint/2010/main" val="2095829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Policies (1)</a:t>
            </a:r>
          </a:p>
        </p:txBody>
      </p:sp>
      <p:pic>
        <p:nvPicPr>
          <p:cNvPr id="4" name="Picture 2" descr="nofoodsign"/>
          <p:cNvPicPr>
            <a:picLocks noChangeAspect="1" noChangeArrowheads="1"/>
          </p:cNvPicPr>
          <p:nvPr/>
        </p:nvPicPr>
        <p:blipFill>
          <a:blip r:embed="rId2" cstate="print"/>
          <a:srcRect b="21538"/>
          <a:stretch>
            <a:fillRect/>
          </a:stretch>
        </p:blipFill>
        <p:spPr bwMode="auto">
          <a:xfrm>
            <a:off x="3929185" y="1746739"/>
            <a:ext cx="4111625" cy="3886200"/>
          </a:xfrm>
          <a:prstGeom prst="rect">
            <a:avLst/>
          </a:prstGeom>
          <a:noFill/>
          <a:ln w="9525">
            <a:noFill/>
            <a:miter lim="800000"/>
            <a:headEnd/>
            <a:tailEnd/>
          </a:ln>
        </p:spPr>
      </p:pic>
    </p:spTree>
    <p:extLst>
      <p:ext uri="{BB962C8B-B14F-4D97-AF65-F5344CB8AC3E}">
        <p14:creationId xmlns:p14="http://schemas.microsoft.com/office/powerpoint/2010/main" val="1095116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Policies (2)</a:t>
            </a:r>
          </a:p>
        </p:txBody>
      </p:sp>
      <p:sp>
        <p:nvSpPr>
          <p:cNvPr id="3" name="Content Placeholder 2"/>
          <p:cNvSpPr>
            <a:spLocks noGrp="1"/>
          </p:cNvSpPr>
          <p:nvPr>
            <p:ph idx="1"/>
          </p:nvPr>
        </p:nvSpPr>
        <p:spPr/>
        <p:txBody>
          <a:bodyPr/>
          <a:lstStyle/>
          <a:p>
            <a:r>
              <a:rPr lang="en-US" dirty="0">
                <a:latin typeface="Toronto Subway" panose="020B0502020203020304"/>
              </a:rPr>
              <a:t>FOR ACADEMIC USE ONLY!</a:t>
            </a:r>
          </a:p>
          <a:p>
            <a:r>
              <a:rPr lang="en-US" dirty="0">
                <a:latin typeface="Toronto Subway" panose="020B0502020203020304"/>
              </a:rPr>
              <a:t>Primarily for: 3GI3, 3SR3, 4GA3, GEO 714</a:t>
            </a:r>
          </a:p>
          <a:p>
            <a:r>
              <a:rPr lang="en-US" dirty="0">
                <a:latin typeface="Toronto Subway" panose="020B0502020203020304"/>
              </a:rPr>
              <a:t>User Accounts are your own, please don’t share them</a:t>
            </a:r>
          </a:p>
          <a:p>
            <a:r>
              <a:rPr lang="en-US" dirty="0">
                <a:latin typeface="Toronto Subway" panose="020B0502020203020304"/>
              </a:rPr>
              <a:t>Disk Storage is not provided, please use a USB drive</a:t>
            </a:r>
          </a:p>
          <a:p>
            <a:r>
              <a:rPr lang="en-US" dirty="0">
                <a:latin typeface="Toronto Subway" panose="020B0502020203020304"/>
              </a:rPr>
              <a:t>Please be aware that PCs in the labs will be re-formatted at least once a month but may be more often depending on security or performance software patches</a:t>
            </a:r>
          </a:p>
          <a:p>
            <a:endParaRPr lang="en-CA" dirty="0"/>
          </a:p>
        </p:txBody>
      </p:sp>
    </p:spTree>
    <p:extLst>
      <p:ext uri="{BB962C8B-B14F-4D97-AF65-F5344CB8AC3E}">
        <p14:creationId xmlns:p14="http://schemas.microsoft.com/office/powerpoint/2010/main" val="1567738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Policies (3)</a:t>
            </a:r>
          </a:p>
        </p:txBody>
      </p:sp>
      <p:sp>
        <p:nvSpPr>
          <p:cNvPr id="3" name="Content Placeholder 2"/>
          <p:cNvSpPr>
            <a:spLocks noGrp="1"/>
          </p:cNvSpPr>
          <p:nvPr>
            <p:ph idx="1"/>
          </p:nvPr>
        </p:nvSpPr>
        <p:spPr/>
        <p:txBody>
          <a:bodyPr/>
          <a:lstStyle/>
          <a:p>
            <a:r>
              <a:rPr lang="en-US" dirty="0">
                <a:latin typeface="Toronto Subway" panose="020B0502020203020304"/>
              </a:rPr>
              <a:t>Reporting bugs with software/hardware</a:t>
            </a:r>
          </a:p>
          <a:p>
            <a:pPr lvl="1"/>
            <a:r>
              <a:rPr lang="en-US" dirty="0">
                <a:latin typeface="Toronto Subway" panose="020B0502020203020304"/>
              </a:rPr>
              <a:t>Please email any issues to Patrick DeLuca</a:t>
            </a:r>
          </a:p>
          <a:p>
            <a:pPr lvl="1">
              <a:buNone/>
            </a:pPr>
            <a:r>
              <a:rPr lang="en-US" dirty="0">
                <a:latin typeface="Toronto Subway" panose="020B0502020203020304"/>
              </a:rPr>
              <a:t>	delucapf@mcmaster.ca</a:t>
            </a:r>
          </a:p>
          <a:p>
            <a:r>
              <a:rPr lang="en-US" dirty="0">
                <a:latin typeface="Toronto Subway" panose="020B0502020203020304"/>
              </a:rPr>
              <a:t>Student access is available as long as the building is open. </a:t>
            </a:r>
          </a:p>
          <a:p>
            <a:r>
              <a:rPr lang="en-US" dirty="0">
                <a:latin typeface="Toronto Subway" panose="020B0502020203020304"/>
              </a:rPr>
              <a:t>Login ID/Password</a:t>
            </a:r>
          </a:p>
          <a:p>
            <a:r>
              <a:rPr lang="en-US" dirty="0">
                <a:latin typeface="Toronto Subway" panose="020B0502020203020304"/>
              </a:rPr>
              <a:t>Change password immediately upon first logon</a:t>
            </a:r>
          </a:p>
          <a:p>
            <a:r>
              <a:rPr lang="en-US" dirty="0">
                <a:latin typeface="Toronto Subway" panose="020B0502020203020304"/>
              </a:rPr>
              <a:t>Room maintenance</a:t>
            </a:r>
          </a:p>
          <a:p>
            <a:pPr lvl="1"/>
            <a:r>
              <a:rPr lang="en-US" dirty="0">
                <a:latin typeface="Toronto Subway" panose="020B0502020203020304"/>
              </a:rPr>
              <a:t>Please keep the lab clean, remember you are on camera!</a:t>
            </a:r>
          </a:p>
          <a:p>
            <a:endParaRPr lang="en-CA" dirty="0">
              <a:latin typeface="Toronto Subway" panose="020B0502020203020304"/>
            </a:endParaRPr>
          </a:p>
        </p:txBody>
      </p:sp>
    </p:spTree>
    <p:extLst>
      <p:ext uri="{BB962C8B-B14F-4D97-AF65-F5344CB8AC3E}">
        <p14:creationId xmlns:p14="http://schemas.microsoft.com/office/powerpoint/2010/main" val="781944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Schedule</a:t>
            </a:r>
          </a:p>
        </p:txBody>
      </p:sp>
    </p:spTree>
    <p:extLst>
      <p:ext uri="{BB962C8B-B14F-4D97-AF65-F5344CB8AC3E}">
        <p14:creationId xmlns:p14="http://schemas.microsoft.com/office/powerpoint/2010/main" val="3583876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A154-827F-4B8C-BDD8-5C6DB8299239}"/>
              </a:ext>
            </a:extLst>
          </p:cNvPr>
          <p:cNvSpPr>
            <a:spLocks noGrp="1"/>
          </p:cNvSpPr>
          <p:nvPr>
            <p:ph type="title"/>
          </p:nvPr>
        </p:nvSpPr>
        <p:spPr/>
        <p:txBody>
          <a:bodyPr/>
          <a:lstStyle/>
          <a:p>
            <a:r>
              <a:rPr lang="en-CA" dirty="0"/>
              <a:t>Applications of spatial statistics</a:t>
            </a:r>
          </a:p>
        </p:txBody>
      </p:sp>
      <p:sp>
        <p:nvSpPr>
          <p:cNvPr id="3" name="Content Placeholder 2">
            <a:extLst>
              <a:ext uri="{FF2B5EF4-FFF2-40B4-BE49-F238E27FC236}">
                <a16:creationId xmlns:a16="http://schemas.microsoft.com/office/drawing/2014/main" id="{823F2C13-6C99-4BC4-A405-309B688B3715}"/>
              </a:ext>
            </a:extLst>
          </p:cNvPr>
          <p:cNvSpPr>
            <a:spLocks noGrp="1"/>
          </p:cNvSpPr>
          <p:nvPr>
            <p:ph idx="1"/>
          </p:nvPr>
        </p:nvSpPr>
        <p:spPr/>
        <p:txBody>
          <a:bodyPr/>
          <a:lstStyle/>
          <a:p>
            <a:r>
              <a:rPr lang="en-CA" dirty="0"/>
              <a:t>Geosciences </a:t>
            </a:r>
          </a:p>
          <a:p>
            <a:r>
              <a:rPr lang="en-CA" dirty="0"/>
              <a:t>Ecology</a:t>
            </a:r>
          </a:p>
          <a:p>
            <a:r>
              <a:rPr lang="en-CA" dirty="0"/>
              <a:t>Economics</a:t>
            </a:r>
          </a:p>
          <a:p>
            <a:r>
              <a:rPr lang="en-CA" dirty="0"/>
              <a:t>Business intelligence</a:t>
            </a:r>
          </a:p>
          <a:p>
            <a:r>
              <a:rPr lang="en-CA" dirty="0"/>
              <a:t>Policy analysis</a:t>
            </a:r>
          </a:p>
          <a:p>
            <a:r>
              <a:rPr lang="en-CA" dirty="0"/>
              <a:t>Transportation planning</a:t>
            </a:r>
          </a:p>
          <a:p>
            <a:r>
              <a:rPr lang="en-CA" dirty="0"/>
              <a:t>Etc.</a:t>
            </a:r>
          </a:p>
        </p:txBody>
      </p:sp>
    </p:spTree>
    <p:extLst>
      <p:ext uri="{BB962C8B-B14F-4D97-AF65-F5344CB8AC3E}">
        <p14:creationId xmlns:p14="http://schemas.microsoft.com/office/powerpoint/2010/main" val="1866768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Pat’s Office Hours</a:t>
            </a:r>
          </a:p>
        </p:txBody>
      </p:sp>
    </p:spTree>
    <p:extLst>
      <p:ext uri="{BB962C8B-B14F-4D97-AF65-F5344CB8AC3E}">
        <p14:creationId xmlns:p14="http://schemas.microsoft.com/office/powerpoint/2010/main" val="3736552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A154-827F-4B8C-BDD8-5C6DB8299239}"/>
              </a:ext>
            </a:extLst>
          </p:cNvPr>
          <p:cNvSpPr>
            <a:spLocks noGrp="1"/>
          </p:cNvSpPr>
          <p:nvPr>
            <p:ph type="title"/>
          </p:nvPr>
        </p:nvSpPr>
        <p:spPr/>
        <p:txBody>
          <a:bodyPr/>
          <a:lstStyle/>
          <a:p>
            <a:r>
              <a:rPr lang="en-CA" dirty="0"/>
              <a:t>Applied spatial statistics @ Mac</a:t>
            </a:r>
          </a:p>
        </p:txBody>
      </p:sp>
      <p:sp>
        <p:nvSpPr>
          <p:cNvPr id="3" name="Content Placeholder 2">
            <a:extLst>
              <a:ext uri="{FF2B5EF4-FFF2-40B4-BE49-F238E27FC236}">
                <a16:creationId xmlns:a16="http://schemas.microsoft.com/office/drawing/2014/main" id="{823F2C13-6C99-4BC4-A405-309B688B3715}"/>
              </a:ext>
            </a:extLst>
          </p:cNvPr>
          <p:cNvSpPr>
            <a:spLocks noGrp="1"/>
          </p:cNvSpPr>
          <p:nvPr>
            <p:ph idx="1"/>
          </p:nvPr>
        </p:nvSpPr>
        <p:spPr/>
        <p:txBody>
          <a:bodyPr/>
          <a:lstStyle/>
          <a:p>
            <a:r>
              <a:rPr lang="en-CA" dirty="0"/>
              <a:t>Complement to GIS suite of courses</a:t>
            </a:r>
          </a:p>
          <a:p>
            <a:r>
              <a:rPr lang="en-CA" dirty="0"/>
              <a:t>Follow up to GEOG 3MB3: Emphasis on spatial data and effects</a:t>
            </a:r>
          </a:p>
        </p:txBody>
      </p:sp>
    </p:spTree>
    <p:extLst>
      <p:ext uri="{BB962C8B-B14F-4D97-AF65-F5344CB8AC3E}">
        <p14:creationId xmlns:p14="http://schemas.microsoft.com/office/powerpoint/2010/main" val="3053564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A154-827F-4B8C-BDD8-5C6DB8299239}"/>
              </a:ext>
            </a:extLst>
          </p:cNvPr>
          <p:cNvSpPr>
            <a:spLocks noGrp="1"/>
          </p:cNvSpPr>
          <p:nvPr>
            <p:ph type="title"/>
          </p:nvPr>
        </p:nvSpPr>
        <p:spPr/>
        <p:txBody>
          <a:bodyPr/>
          <a:lstStyle/>
          <a:p>
            <a:r>
              <a:rPr lang="en-CA" dirty="0"/>
              <a:t>Applied spatial statistics @ Mac</a:t>
            </a:r>
          </a:p>
        </p:txBody>
      </p:sp>
      <p:sp>
        <p:nvSpPr>
          <p:cNvPr id="3" name="Content Placeholder 2">
            <a:extLst>
              <a:ext uri="{FF2B5EF4-FFF2-40B4-BE49-F238E27FC236}">
                <a16:creationId xmlns:a16="http://schemas.microsoft.com/office/drawing/2014/main" id="{823F2C13-6C99-4BC4-A405-309B688B3715}"/>
              </a:ext>
            </a:extLst>
          </p:cNvPr>
          <p:cNvSpPr>
            <a:spLocks noGrp="1"/>
          </p:cNvSpPr>
          <p:nvPr>
            <p:ph idx="1"/>
          </p:nvPr>
        </p:nvSpPr>
        <p:spPr/>
        <p:txBody>
          <a:bodyPr/>
          <a:lstStyle/>
          <a:p>
            <a:r>
              <a:rPr lang="en-CA" dirty="0"/>
              <a:t>Instructors</a:t>
            </a:r>
          </a:p>
          <a:p>
            <a:pPr lvl="1"/>
            <a:r>
              <a:rPr lang="en-CA" dirty="0"/>
              <a:t>Antonio </a:t>
            </a:r>
            <a:r>
              <a:rPr lang="en-CA" dirty="0" err="1"/>
              <a:t>Páez</a:t>
            </a:r>
            <a:r>
              <a:rPr lang="en-CA" dirty="0"/>
              <a:t> </a:t>
            </a:r>
          </a:p>
          <a:p>
            <a:pPr lvl="1"/>
            <a:r>
              <a:rPr lang="en-CA" dirty="0"/>
              <a:t>Patrick De Luca</a:t>
            </a:r>
          </a:p>
          <a:p>
            <a:r>
              <a:rPr lang="en-CA" dirty="0"/>
              <a:t>Style of course</a:t>
            </a:r>
          </a:p>
          <a:p>
            <a:pPr lvl="1"/>
            <a:r>
              <a:rPr lang="en-CA" dirty="0"/>
              <a:t>Flipped classroom</a:t>
            </a:r>
          </a:p>
          <a:p>
            <a:pPr lvl="1"/>
            <a:r>
              <a:rPr lang="en-CA" dirty="0"/>
              <a:t>Literate programming</a:t>
            </a:r>
          </a:p>
        </p:txBody>
      </p:sp>
    </p:spTree>
    <p:extLst>
      <p:ext uri="{BB962C8B-B14F-4D97-AF65-F5344CB8AC3E}">
        <p14:creationId xmlns:p14="http://schemas.microsoft.com/office/powerpoint/2010/main" val="730374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11287-BB8D-4DD7-AE7E-E2FBF5E7E4D4}"/>
              </a:ext>
            </a:extLst>
          </p:cNvPr>
          <p:cNvSpPr>
            <a:spLocks noGrp="1"/>
          </p:cNvSpPr>
          <p:nvPr>
            <p:ph type="ctrTitle"/>
          </p:nvPr>
        </p:nvSpPr>
        <p:spPr/>
        <p:txBody>
          <a:bodyPr>
            <a:normAutofit/>
          </a:bodyPr>
          <a:lstStyle/>
          <a:p>
            <a:r>
              <a:rPr lang="en-CA" dirty="0"/>
              <a:t>What is </a:t>
            </a:r>
            <a:br>
              <a:rPr lang="en-CA" dirty="0"/>
            </a:br>
            <a:r>
              <a:rPr lang="en-CA" dirty="0"/>
              <a:t>a flipped classroom</a:t>
            </a:r>
            <a:r>
              <a:rPr lang="en-CA" sz="6600" dirty="0"/>
              <a:t>?</a:t>
            </a:r>
            <a:endParaRPr lang="en-CA" dirty="0"/>
          </a:p>
        </p:txBody>
      </p:sp>
      <p:sp>
        <p:nvSpPr>
          <p:cNvPr id="3" name="Subtitle 2">
            <a:extLst>
              <a:ext uri="{FF2B5EF4-FFF2-40B4-BE49-F238E27FC236}">
                <a16:creationId xmlns:a16="http://schemas.microsoft.com/office/drawing/2014/main" id="{AD7510E8-F9ED-4351-B6C6-28B52276ADE1}"/>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3245322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A154-827F-4B8C-BDD8-5C6DB8299239}"/>
              </a:ext>
            </a:extLst>
          </p:cNvPr>
          <p:cNvSpPr>
            <a:spLocks noGrp="1"/>
          </p:cNvSpPr>
          <p:nvPr>
            <p:ph type="title"/>
          </p:nvPr>
        </p:nvSpPr>
        <p:spPr/>
        <p:txBody>
          <a:bodyPr/>
          <a:lstStyle/>
          <a:p>
            <a:r>
              <a:rPr lang="en-CA" dirty="0"/>
              <a:t>Traditional classroom</a:t>
            </a:r>
          </a:p>
        </p:txBody>
      </p:sp>
      <p:sp>
        <p:nvSpPr>
          <p:cNvPr id="4" name="Rectangle: Rounded Corners 3">
            <a:extLst>
              <a:ext uri="{FF2B5EF4-FFF2-40B4-BE49-F238E27FC236}">
                <a16:creationId xmlns:a16="http://schemas.microsoft.com/office/drawing/2014/main" id="{F6565F5E-B1D7-4D1F-8C26-AB5D6022171D}"/>
              </a:ext>
            </a:extLst>
          </p:cNvPr>
          <p:cNvSpPr/>
          <p:nvPr/>
        </p:nvSpPr>
        <p:spPr>
          <a:xfrm>
            <a:off x="3844575" y="3207999"/>
            <a:ext cx="480291" cy="849746"/>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Speech Bubble: Oval 4">
            <a:extLst>
              <a:ext uri="{FF2B5EF4-FFF2-40B4-BE49-F238E27FC236}">
                <a16:creationId xmlns:a16="http://schemas.microsoft.com/office/drawing/2014/main" id="{0EF83C56-4EF7-413E-B71A-7EA5BB21579D}"/>
              </a:ext>
            </a:extLst>
          </p:cNvPr>
          <p:cNvSpPr/>
          <p:nvPr/>
        </p:nvSpPr>
        <p:spPr>
          <a:xfrm>
            <a:off x="4930750" y="2350748"/>
            <a:ext cx="1154546" cy="2290620"/>
          </a:xfrm>
          <a:prstGeom prst="wedgeEllipseCallout">
            <a:avLst>
              <a:gd name="adj1" fmla="val -77558"/>
              <a:gd name="adj2" fmla="val -25056"/>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Yak, yak, yak,</a:t>
            </a:r>
          </a:p>
          <a:p>
            <a:pPr algn="ctr"/>
            <a:r>
              <a:rPr lang="en-CA" dirty="0"/>
              <a:t>yak,</a:t>
            </a:r>
          </a:p>
          <a:p>
            <a:pPr algn="ctr"/>
            <a:r>
              <a:rPr lang="en-CA" dirty="0"/>
              <a:t>yak,</a:t>
            </a:r>
          </a:p>
          <a:p>
            <a:pPr algn="ctr"/>
            <a:r>
              <a:rPr lang="en-CA" dirty="0"/>
              <a:t>yak…</a:t>
            </a:r>
          </a:p>
        </p:txBody>
      </p:sp>
      <p:sp>
        <p:nvSpPr>
          <p:cNvPr id="10" name="Rectangle 9">
            <a:extLst>
              <a:ext uri="{FF2B5EF4-FFF2-40B4-BE49-F238E27FC236}">
                <a16:creationId xmlns:a16="http://schemas.microsoft.com/office/drawing/2014/main" id="{D8E48B73-46B5-4285-BA6F-DE1C3483AE31}"/>
              </a:ext>
            </a:extLst>
          </p:cNvPr>
          <p:cNvSpPr/>
          <p:nvPr/>
        </p:nvSpPr>
        <p:spPr>
          <a:xfrm>
            <a:off x="838200" y="2212204"/>
            <a:ext cx="2493818" cy="1237673"/>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2" name="Straight Connector 11">
            <a:extLst>
              <a:ext uri="{FF2B5EF4-FFF2-40B4-BE49-F238E27FC236}">
                <a16:creationId xmlns:a16="http://schemas.microsoft.com/office/drawing/2014/main" id="{0E9C2A02-2BE8-465E-A909-DBF33E5E16BB}"/>
              </a:ext>
            </a:extLst>
          </p:cNvPr>
          <p:cNvCxnSpPr/>
          <p:nvPr/>
        </p:nvCxnSpPr>
        <p:spPr>
          <a:xfrm>
            <a:off x="810491" y="3625367"/>
            <a:ext cx="254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42CEBF29-705B-4BBD-A819-85D4500562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869" y="2304856"/>
            <a:ext cx="1262986" cy="1061603"/>
          </a:xfrm>
          <a:prstGeom prst="rect">
            <a:avLst/>
          </a:prstGeom>
        </p:spPr>
      </p:pic>
      <p:sp>
        <p:nvSpPr>
          <p:cNvPr id="15" name="TextBox 14">
            <a:extLst>
              <a:ext uri="{FF2B5EF4-FFF2-40B4-BE49-F238E27FC236}">
                <a16:creationId xmlns:a16="http://schemas.microsoft.com/office/drawing/2014/main" id="{CD12B57C-9513-4EFD-A29A-5258298EFC28}"/>
              </a:ext>
            </a:extLst>
          </p:cNvPr>
          <p:cNvSpPr txBox="1"/>
          <p:nvPr/>
        </p:nvSpPr>
        <p:spPr>
          <a:xfrm>
            <a:off x="2302077" y="2461708"/>
            <a:ext cx="881395" cy="369332"/>
          </a:xfrm>
          <a:prstGeom prst="rect">
            <a:avLst/>
          </a:prstGeom>
          <a:noFill/>
        </p:spPr>
        <p:txBody>
          <a:bodyPr wrap="none" rtlCol="0">
            <a:spAutoFit/>
          </a:bodyPr>
          <a:lstStyle/>
          <a:p>
            <a:r>
              <a:rPr lang="en-CA" dirty="0">
                <a:latin typeface="Times New Roman" panose="02020603050405020304" pitchFamily="18" charset="0"/>
                <a:cs typeface="Times New Roman" panose="02020603050405020304" pitchFamily="18" charset="0"/>
              </a:rPr>
              <a:t>Y = </a:t>
            </a:r>
            <a:r>
              <a:rPr lang="en-CA" dirty="0" err="1">
                <a:latin typeface="Times New Roman" panose="02020603050405020304" pitchFamily="18" charset="0"/>
                <a:cs typeface="Times New Roman" panose="02020603050405020304" pitchFamily="18" charset="0"/>
              </a:rPr>
              <a:t>X</a:t>
            </a:r>
            <a:r>
              <a:rPr lang="en-CA" dirty="0" err="1">
                <a:latin typeface="Symbol" panose="05050102010706020507" pitchFamily="18" charset="2"/>
              </a:rPr>
              <a:t>b</a:t>
            </a:r>
            <a:endParaRPr lang="en-CA" dirty="0">
              <a:latin typeface="Symbol" panose="05050102010706020507" pitchFamily="18" charset="2"/>
            </a:endParaRPr>
          </a:p>
        </p:txBody>
      </p:sp>
      <p:sp>
        <p:nvSpPr>
          <p:cNvPr id="16" name="TextBox 15">
            <a:extLst>
              <a:ext uri="{FF2B5EF4-FFF2-40B4-BE49-F238E27FC236}">
                <a16:creationId xmlns:a16="http://schemas.microsoft.com/office/drawing/2014/main" id="{5E039CBF-59EC-4E53-BB82-B650EA2B131A}"/>
              </a:ext>
            </a:extLst>
          </p:cNvPr>
          <p:cNvSpPr txBox="1"/>
          <p:nvPr/>
        </p:nvSpPr>
        <p:spPr>
          <a:xfrm>
            <a:off x="2409746" y="2838667"/>
            <a:ext cx="582211" cy="369332"/>
          </a:xfrm>
          <a:prstGeom prst="rect">
            <a:avLst/>
          </a:prstGeom>
          <a:noFill/>
        </p:spPr>
        <p:txBody>
          <a:bodyPr wrap="none" rtlCol="0">
            <a:spAutoFit/>
          </a:bodyPr>
          <a:lstStyle/>
          <a:p>
            <a:r>
              <a:rPr lang="en-CA" b="1" dirty="0">
                <a:latin typeface="Times New Roman" panose="02020603050405020304" pitchFamily="18" charset="0"/>
                <a:cs typeface="Times New Roman" panose="02020603050405020304" pitchFamily="18" charset="0"/>
              </a:rPr>
              <a:t>W</a:t>
            </a:r>
            <a:r>
              <a:rPr lang="en-CA" dirty="0">
                <a:latin typeface="Times New Roman" panose="02020603050405020304" pitchFamily="18" charset="0"/>
                <a:cs typeface="Times New Roman" panose="02020603050405020304" pitchFamily="18" charset="0"/>
              </a:rPr>
              <a:t>Y</a:t>
            </a:r>
            <a:endParaRPr lang="en-CA" dirty="0">
              <a:latin typeface="Symbol" panose="05050102010706020507" pitchFamily="18" charset="2"/>
            </a:endParaRPr>
          </a:p>
        </p:txBody>
      </p:sp>
      <p:grpSp>
        <p:nvGrpSpPr>
          <p:cNvPr id="27" name="Group 26">
            <a:extLst>
              <a:ext uri="{FF2B5EF4-FFF2-40B4-BE49-F238E27FC236}">
                <a16:creationId xmlns:a16="http://schemas.microsoft.com/office/drawing/2014/main" id="{3FB09429-0BF6-4529-884B-7C2050344493}"/>
              </a:ext>
            </a:extLst>
          </p:cNvPr>
          <p:cNvGrpSpPr/>
          <p:nvPr/>
        </p:nvGrpSpPr>
        <p:grpSpPr>
          <a:xfrm>
            <a:off x="1039091" y="3993231"/>
            <a:ext cx="364837" cy="1210544"/>
            <a:chOff x="1140690" y="4966419"/>
            <a:chExt cx="364837" cy="1210544"/>
          </a:xfrm>
        </p:grpSpPr>
        <p:sp>
          <p:nvSpPr>
            <p:cNvPr id="6" name="Rectangle: Rounded Corners 5">
              <a:extLst>
                <a:ext uri="{FF2B5EF4-FFF2-40B4-BE49-F238E27FC236}">
                  <a16:creationId xmlns:a16="http://schemas.microsoft.com/office/drawing/2014/main" id="{FBD4235A-6FB2-4A5F-8F6B-4BD43B604B10}"/>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a:extLst>
                <a:ext uri="{FF2B5EF4-FFF2-40B4-BE49-F238E27FC236}">
                  <a16:creationId xmlns:a16="http://schemas.microsoft.com/office/drawing/2014/main" id="{2557C7D3-38DB-4D21-8330-8625FD930475}"/>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8" name="Group 27">
            <a:extLst>
              <a:ext uri="{FF2B5EF4-FFF2-40B4-BE49-F238E27FC236}">
                <a16:creationId xmlns:a16="http://schemas.microsoft.com/office/drawing/2014/main" id="{247DD57E-02FB-4810-A779-329572601E79}"/>
              </a:ext>
            </a:extLst>
          </p:cNvPr>
          <p:cNvGrpSpPr/>
          <p:nvPr/>
        </p:nvGrpSpPr>
        <p:grpSpPr>
          <a:xfrm>
            <a:off x="1676400" y="3997045"/>
            <a:ext cx="364837" cy="1210544"/>
            <a:chOff x="1140690" y="4966419"/>
            <a:chExt cx="364837" cy="1210544"/>
          </a:xfrm>
        </p:grpSpPr>
        <p:sp>
          <p:nvSpPr>
            <p:cNvPr id="29" name="Rectangle: Rounded Corners 28">
              <a:extLst>
                <a:ext uri="{FF2B5EF4-FFF2-40B4-BE49-F238E27FC236}">
                  <a16:creationId xmlns:a16="http://schemas.microsoft.com/office/drawing/2014/main" id="{4EF783A3-5C74-4367-88A9-1F7C7DADAFBA}"/>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a:extLst>
                <a:ext uri="{FF2B5EF4-FFF2-40B4-BE49-F238E27FC236}">
                  <a16:creationId xmlns:a16="http://schemas.microsoft.com/office/drawing/2014/main" id="{A3269695-B2BE-489B-8A42-22FF33FA9503}"/>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1" name="Group 30">
            <a:extLst>
              <a:ext uri="{FF2B5EF4-FFF2-40B4-BE49-F238E27FC236}">
                <a16:creationId xmlns:a16="http://schemas.microsoft.com/office/drawing/2014/main" id="{08EF9CD4-85A6-45DD-A00C-1743D7ED6EC4}"/>
              </a:ext>
            </a:extLst>
          </p:cNvPr>
          <p:cNvGrpSpPr/>
          <p:nvPr/>
        </p:nvGrpSpPr>
        <p:grpSpPr>
          <a:xfrm>
            <a:off x="2302163" y="3993231"/>
            <a:ext cx="364837" cy="1210544"/>
            <a:chOff x="1140690" y="4966419"/>
            <a:chExt cx="364837" cy="1210544"/>
          </a:xfrm>
        </p:grpSpPr>
        <p:sp>
          <p:nvSpPr>
            <p:cNvPr id="32" name="Rectangle: Rounded Corners 31">
              <a:extLst>
                <a:ext uri="{FF2B5EF4-FFF2-40B4-BE49-F238E27FC236}">
                  <a16:creationId xmlns:a16="http://schemas.microsoft.com/office/drawing/2014/main" id="{787E7F36-4B01-42F5-A92E-590C5E5459CB}"/>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Oval 32">
              <a:extLst>
                <a:ext uri="{FF2B5EF4-FFF2-40B4-BE49-F238E27FC236}">
                  <a16:creationId xmlns:a16="http://schemas.microsoft.com/office/drawing/2014/main" id="{96E30F48-CCA8-46C2-B51A-4BB3F05EA000}"/>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4" name="Group 33">
            <a:extLst>
              <a:ext uri="{FF2B5EF4-FFF2-40B4-BE49-F238E27FC236}">
                <a16:creationId xmlns:a16="http://schemas.microsoft.com/office/drawing/2014/main" id="{81E56AE0-77FA-48A7-8974-9E27D3FD2DC0}"/>
              </a:ext>
            </a:extLst>
          </p:cNvPr>
          <p:cNvGrpSpPr/>
          <p:nvPr/>
        </p:nvGrpSpPr>
        <p:grpSpPr>
          <a:xfrm>
            <a:off x="2867891" y="3998426"/>
            <a:ext cx="364837" cy="1210544"/>
            <a:chOff x="1140690" y="4966419"/>
            <a:chExt cx="364837" cy="1210544"/>
          </a:xfrm>
        </p:grpSpPr>
        <p:sp>
          <p:nvSpPr>
            <p:cNvPr id="35" name="Rectangle: Rounded Corners 34">
              <a:extLst>
                <a:ext uri="{FF2B5EF4-FFF2-40B4-BE49-F238E27FC236}">
                  <a16:creationId xmlns:a16="http://schemas.microsoft.com/office/drawing/2014/main" id="{FA063F79-5323-4D86-9158-25987FBB0236}"/>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a:extLst>
                <a:ext uri="{FF2B5EF4-FFF2-40B4-BE49-F238E27FC236}">
                  <a16:creationId xmlns:a16="http://schemas.microsoft.com/office/drawing/2014/main" id="{EA00DE01-8E34-4B6F-B7D3-82D2BB460CFA}"/>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38" name="Picture 37">
            <a:extLst>
              <a:ext uri="{FF2B5EF4-FFF2-40B4-BE49-F238E27FC236}">
                <a16:creationId xmlns:a16="http://schemas.microsoft.com/office/drawing/2014/main" id="{B1EF5B11-7333-4A90-9713-00719273FA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0707" y="2102489"/>
            <a:ext cx="1496197" cy="1512200"/>
          </a:xfrm>
          <a:prstGeom prst="rect">
            <a:avLst/>
          </a:prstGeom>
        </p:spPr>
      </p:pic>
      <p:grpSp>
        <p:nvGrpSpPr>
          <p:cNvPr id="59" name="Group 58">
            <a:extLst>
              <a:ext uri="{FF2B5EF4-FFF2-40B4-BE49-F238E27FC236}">
                <a16:creationId xmlns:a16="http://schemas.microsoft.com/office/drawing/2014/main" id="{A6B37C54-3189-4641-BD6F-4F2E6E689A00}"/>
              </a:ext>
            </a:extLst>
          </p:cNvPr>
          <p:cNvGrpSpPr/>
          <p:nvPr/>
        </p:nvGrpSpPr>
        <p:grpSpPr>
          <a:xfrm>
            <a:off x="1221509" y="4940753"/>
            <a:ext cx="364837" cy="1210544"/>
            <a:chOff x="1020618" y="5388622"/>
            <a:chExt cx="364837" cy="1210544"/>
          </a:xfrm>
        </p:grpSpPr>
        <p:grpSp>
          <p:nvGrpSpPr>
            <p:cNvPr id="39" name="Group 38">
              <a:extLst>
                <a:ext uri="{FF2B5EF4-FFF2-40B4-BE49-F238E27FC236}">
                  <a16:creationId xmlns:a16="http://schemas.microsoft.com/office/drawing/2014/main" id="{EA8FF7DA-7A56-4A4A-840C-4A9E5AAAAEC6}"/>
                </a:ext>
              </a:extLst>
            </p:cNvPr>
            <p:cNvGrpSpPr/>
            <p:nvPr/>
          </p:nvGrpSpPr>
          <p:grpSpPr>
            <a:xfrm>
              <a:off x="1020618" y="5388622"/>
              <a:ext cx="364837" cy="1210544"/>
              <a:chOff x="1140690" y="4966419"/>
              <a:chExt cx="364837" cy="1210544"/>
            </a:xfrm>
          </p:grpSpPr>
          <p:sp>
            <p:nvSpPr>
              <p:cNvPr id="40" name="Rectangle: Rounded Corners 39">
                <a:extLst>
                  <a:ext uri="{FF2B5EF4-FFF2-40B4-BE49-F238E27FC236}">
                    <a16:creationId xmlns:a16="http://schemas.microsoft.com/office/drawing/2014/main" id="{8741B3D2-8E40-4F64-82A3-970CEC5ABAAF}"/>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Oval 40">
                <a:extLst>
                  <a:ext uri="{FF2B5EF4-FFF2-40B4-BE49-F238E27FC236}">
                    <a16:creationId xmlns:a16="http://schemas.microsoft.com/office/drawing/2014/main" id="{B7F39F5D-3482-498B-BF35-AF6867F34F51}"/>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51" name="Oval 50">
              <a:extLst>
                <a:ext uri="{FF2B5EF4-FFF2-40B4-BE49-F238E27FC236}">
                  <a16:creationId xmlns:a16="http://schemas.microsoft.com/office/drawing/2014/main" id="{8E685236-37E0-4E73-A1E9-772CD62389EE}"/>
                </a:ext>
              </a:extLst>
            </p:cNvPr>
            <p:cNvSpPr/>
            <p:nvPr/>
          </p:nvSpPr>
          <p:spPr>
            <a:xfrm>
              <a:off x="1057623" y="5432127"/>
              <a:ext cx="277119" cy="2771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60" name="Group 59">
            <a:extLst>
              <a:ext uri="{FF2B5EF4-FFF2-40B4-BE49-F238E27FC236}">
                <a16:creationId xmlns:a16="http://schemas.microsoft.com/office/drawing/2014/main" id="{1C09F8A3-E302-43F9-AAD1-02548F284135}"/>
              </a:ext>
            </a:extLst>
          </p:cNvPr>
          <p:cNvGrpSpPr/>
          <p:nvPr/>
        </p:nvGrpSpPr>
        <p:grpSpPr>
          <a:xfrm>
            <a:off x="1836880" y="4940753"/>
            <a:ext cx="364837" cy="1210544"/>
            <a:chOff x="1020618" y="5388622"/>
            <a:chExt cx="364837" cy="1210544"/>
          </a:xfrm>
        </p:grpSpPr>
        <p:grpSp>
          <p:nvGrpSpPr>
            <p:cNvPr id="61" name="Group 60">
              <a:extLst>
                <a:ext uri="{FF2B5EF4-FFF2-40B4-BE49-F238E27FC236}">
                  <a16:creationId xmlns:a16="http://schemas.microsoft.com/office/drawing/2014/main" id="{42237E35-DC4B-4CEA-89DE-9191ADCE0E23}"/>
                </a:ext>
              </a:extLst>
            </p:cNvPr>
            <p:cNvGrpSpPr/>
            <p:nvPr/>
          </p:nvGrpSpPr>
          <p:grpSpPr>
            <a:xfrm>
              <a:off x="1020618" y="5388622"/>
              <a:ext cx="364837" cy="1210544"/>
              <a:chOff x="1140690" y="4966419"/>
              <a:chExt cx="364837" cy="1210544"/>
            </a:xfrm>
          </p:grpSpPr>
          <p:sp>
            <p:nvSpPr>
              <p:cNvPr id="63" name="Rectangle: Rounded Corners 62">
                <a:extLst>
                  <a:ext uri="{FF2B5EF4-FFF2-40B4-BE49-F238E27FC236}">
                    <a16:creationId xmlns:a16="http://schemas.microsoft.com/office/drawing/2014/main" id="{90E3886E-2ECC-4963-BB83-3A210C3AAA8A}"/>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4" name="Oval 63">
                <a:extLst>
                  <a:ext uri="{FF2B5EF4-FFF2-40B4-BE49-F238E27FC236}">
                    <a16:creationId xmlns:a16="http://schemas.microsoft.com/office/drawing/2014/main" id="{830E33C1-947B-48F8-A656-2628215C2B17}"/>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62" name="Oval 61">
              <a:extLst>
                <a:ext uri="{FF2B5EF4-FFF2-40B4-BE49-F238E27FC236}">
                  <a16:creationId xmlns:a16="http://schemas.microsoft.com/office/drawing/2014/main" id="{D093BDBF-E34A-4BE5-AC45-FD4C0E01D2C7}"/>
                </a:ext>
              </a:extLst>
            </p:cNvPr>
            <p:cNvSpPr/>
            <p:nvPr/>
          </p:nvSpPr>
          <p:spPr>
            <a:xfrm>
              <a:off x="1057623" y="5432127"/>
              <a:ext cx="277119" cy="2771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65" name="Group 64">
            <a:extLst>
              <a:ext uri="{FF2B5EF4-FFF2-40B4-BE49-F238E27FC236}">
                <a16:creationId xmlns:a16="http://schemas.microsoft.com/office/drawing/2014/main" id="{BD7471D9-6AE5-4F64-9A8D-0980C5A91930}"/>
              </a:ext>
            </a:extLst>
          </p:cNvPr>
          <p:cNvGrpSpPr/>
          <p:nvPr/>
        </p:nvGrpSpPr>
        <p:grpSpPr>
          <a:xfrm>
            <a:off x="2401863" y="4936716"/>
            <a:ext cx="364837" cy="1210544"/>
            <a:chOff x="1020618" y="5388622"/>
            <a:chExt cx="364837" cy="1210544"/>
          </a:xfrm>
        </p:grpSpPr>
        <p:grpSp>
          <p:nvGrpSpPr>
            <p:cNvPr id="66" name="Group 65">
              <a:extLst>
                <a:ext uri="{FF2B5EF4-FFF2-40B4-BE49-F238E27FC236}">
                  <a16:creationId xmlns:a16="http://schemas.microsoft.com/office/drawing/2014/main" id="{86F793DB-13D7-4559-971D-56382C54F60E}"/>
                </a:ext>
              </a:extLst>
            </p:cNvPr>
            <p:cNvGrpSpPr/>
            <p:nvPr/>
          </p:nvGrpSpPr>
          <p:grpSpPr>
            <a:xfrm>
              <a:off x="1020618" y="5388622"/>
              <a:ext cx="364837" cy="1210544"/>
              <a:chOff x="1140690" y="4966419"/>
              <a:chExt cx="364837" cy="1210544"/>
            </a:xfrm>
          </p:grpSpPr>
          <p:sp>
            <p:nvSpPr>
              <p:cNvPr id="68" name="Rectangle: Rounded Corners 67">
                <a:extLst>
                  <a:ext uri="{FF2B5EF4-FFF2-40B4-BE49-F238E27FC236}">
                    <a16:creationId xmlns:a16="http://schemas.microsoft.com/office/drawing/2014/main" id="{5D93FA8D-E53D-4FF6-9B4B-B1DFA03042B9}"/>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Oval 68">
                <a:extLst>
                  <a:ext uri="{FF2B5EF4-FFF2-40B4-BE49-F238E27FC236}">
                    <a16:creationId xmlns:a16="http://schemas.microsoft.com/office/drawing/2014/main" id="{CA99B734-ED73-4174-9EA6-3E4EC9A3EB1F}"/>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67" name="Oval 66">
              <a:extLst>
                <a:ext uri="{FF2B5EF4-FFF2-40B4-BE49-F238E27FC236}">
                  <a16:creationId xmlns:a16="http://schemas.microsoft.com/office/drawing/2014/main" id="{F6E65DF0-1B1B-4142-9672-CA693C2A4683}"/>
                </a:ext>
              </a:extLst>
            </p:cNvPr>
            <p:cNvSpPr/>
            <p:nvPr/>
          </p:nvSpPr>
          <p:spPr>
            <a:xfrm>
              <a:off x="1057623" y="5432127"/>
              <a:ext cx="277119" cy="2771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70" name="Group 69">
            <a:extLst>
              <a:ext uri="{FF2B5EF4-FFF2-40B4-BE49-F238E27FC236}">
                <a16:creationId xmlns:a16="http://schemas.microsoft.com/office/drawing/2014/main" id="{A99A1868-E063-452C-9154-953D132CA715}"/>
              </a:ext>
            </a:extLst>
          </p:cNvPr>
          <p:cNvGrpSpPr/>
          <p:nvPr/>
        </p:nvGrpSpPr>
        <p:grpSpPr>
          <a:xfrm>
            <a:off x="3017234" y="4936716"/>
            <a:ext cx="364837" cy="1210544"/>
            <a:chOff x="1020618" y="5388622"/>
            <a:chExt cx="364837" cy="1210544"/>
          </a:xfrm>
        </p:grpSpPr>
        <p:grpSp>
          <p:nvGrpSpPr>
            <p:cNvPr id="71" name="Group 70">
              <a:extLst>
                <a:ext uri="{FF2B5EF4-FFF2-40B4-BE49-F238E27FC236}">
                  <a16:creationId xmlns:a16="http://schemas.microsoft.com/office/drawing/2014/main" id="{EB3F6102-4505-4FE1-89A9-A879E1AACF17}"/>
                </a:ext>
              </a:extLst>
            </p:cNvPr>
            <p:cNvGrpSpPr/>
            <p:nvPr/>
          </p:nvGrpSpPr>
          <p:grpSpPr>
            <a:xfrm>
              <a:off x="1020618" y="5388622"/>
              <a:ext cx="364837" cy="1210544"/>
              <a:chOff x="1140690" y="4966419"/>
              <a:chExt cx="364837" cy="1210544"/>
            </a:xfrm>
          </p:grpSpPr>
          <p:sp>
            <p:nvSpPr>
              <p:cNvPr id="73" name="Rectangle: Rounded Corners 72">
                <a:extLst>
                  <a:ext uri="{FF2B5EF4-FFF2-40B4-BE49-F238E27FC236}">
                    <a16:creationId xmlns:a16="http://schemas.microsoft.com/office/drawing/2014/main" id="{E7CBB803-9462-4BEA-AA3B-1A790A47A20B}"/>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4" name="Oval 73">
                <a:extLst>
                  <a:ext uri="{FF2B5EF4-FFF2-40B4-BE49-F238E27FC236}">
                    <a16:creationId xmlns:a16="http://schemas.microsoft.com/office/drawing/2014/main" id="{6FCF9305-61A5-4542-B111-217A281CF4C6}"/>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72" name="Oval 71">
              <a:extLst>
                <a:ext uri="{FF2B5EF4-FFF2-40B4-BE49-F238E27FC236}">
                  <a16:creationId xmlns:a16="http://schemas.microsoft.com/office/drawing/2014/main" id="{DDEE36FB-BF10-4703-8B55-661A8C860EFD}"/>
                </a:ext>
              </a:extLst>
            </p:cNvPr>
            <p:cNvSpPr/>
            <p:nvPr/>
          </p:nvSpPr>
          <p:spPr>
            <a:xfrm>
              <a:off x="1057623" y="5432127"/>
              <a:ext cx="277119" cy="2771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75" name="TextBox 74">
            <a:extLst>
              <a:ext uri="{FF2B5EF4-FFF2-40B4-BE49-F238E27FC236}">
                <a16:creationId xmlns:a16="http://schemas.microsoft.com/office/drawing/2014/main" id="{CA845134-D0B4-4A81-B907-007D129C54A9}"/>
              </a:ext>
            </a:extLst>
          </p:cNvPr>
          <p:cNvSpPr txBox="1"/>
          <p:nvPr/>
        </p:nvSpPr>
        <p:spPr>
          <a:xfrm>
            <a:off x="6938718" y="2258744"/>
            <a:ext cx="4808881" cy="3170099"/>
          </a:xfrm>
          <a:prstGeom prst="rect">
            <a:avLst/>
          </a:prstGeom>
          <a:noFill/>
        </p:spPr>
        <p:txBody>
          <a:bodyPr wrap="none" rtlCol="0">
            <a:spAutoFit/>
          </a:bodyPr>
          <a:lstStyle/>
          <a:p>
            <a:r>
              <a:rPr lang="en-CA" sz="4000" dirty="0">
                <a:latin typeface="Toronto Subway" panose="020B0502020203020304" pitchFamily="34" charset="0"/>
              </a:rPr>
              <a:t>Instructor is:</a:t>
            </a:r>
          </a:p>
          <a:p>
            <a:pPr marL="285750" indent="-285750">
              <a:buFont typeface="Arial" panose="020B0604020202020204" pitchFamily="34" charset="0"/>
              <a:buChar char="•"/>
            </a:pPr>
            <a:r>
              <a:rPr lang="en-CA" sz="4000" dirty="0">
                <a:latin typeface="Toronto Subway" panose="020B0502020203020304" pitchFamily="34" charset="0"/>
              </a:rPr>
              <a:t>Performer</a:t>
            </a:r>
          </a:p>
          <a:p>
            <a:pPr marL="285750" indent="-285750">
              <a:buFont typeface="Arial" panose="020B0604020202020204" pitchFamily="34" charset="0"/>
              <a:buChar char="•"/>
            </a:pPr>
            <a:r>
              <a:rPr lang="en-CA" sz="4000" dirty="0">
                <a:latin typeface="Toronto Subway" panose="020B0502020203020304" pitchFamily="34" charset="0"/>
              </a:rPr>
              <a:t>Entertainer</a:t>
            </a:r>
          </a:p>
          <a:p>
            <a:pPr marL="285750" indent="-285750">
              <a:buFont typeface="Arial" panose="020B0604020202020204" pitchFamily="34" charset="0"/>
              <a:buChar char="•"/>
            </a:pPr>
            <a:r>
              <a:rPr lang="en-CA" sz="4000" dirty="0">
                <a:latin typeface="Toronto Subway" panose="020B0502020203020304" pitchFamily="34" charset="0"/>
              </a:rPr>
              <a:t>Sage</a:t>
            </a:r>
          </a:p>
          <a:p>
            <a:pPr marL="285750" indent="-285750">
              <a:buFont typeface="Arial" panose="020B0604020202020204" pitchFamily="34" charset="0"/>
              <a:buChar char="•"/>
            </a:pPr>
            <a:r>
              <a:rPr lang="en-CA" sz="4000" dirty="0">
                <a:latin typeface="Toronto Subway" panose="020B0502020203020304" pitchFamily="34" charset="0"/>
              </a:rPr>
              <a:t>Granter of wisdom</a:t>
            </a:r>
          </a:p>
        </p:txBody>
      </p:sp>
    </p:spTree>
    <p:extLst>
      <p:ext uri="{BB962C8B-B14F-4D97-AF65-F5344CB8AC3E}">
        <p14:creationId xmlns:p14="http://schemas.microsoft.com/office/powerpoint/2010/main" val="2306722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A154-827F-4B8C-BDD8-5C6DB8299239}"/>
              </a:ext>
            </a:extLst>
          </p:cNvPr>
          <p:cNvSpPr>
            <a:spLocks noGrp="1"/>
          </p:cNvSpPr>
          <p:nvPr>
            <p:ph type="title"/>
          </p:nvPr>
        </p:nvSpPr>
        <p:spPr/>
        <p:txBody>
          <a:bodyPr/>
          <a:lstStyle/>
          <a:p>
            <a:r>
              <a:rPr lang="en-CA" dirty="0"/>
              <a:t>Traditional classroom</a:t>
            </a:r>
          </a:p>
        </p:txBody>
      </p:sp>
      <p:sp>
        <p:nvSpPr>
          <p:cNvPr id="5" name="Content Placeholder 4">
            <a:extLst>
              <a:ext uri="{FF2B5EF4-FFF2-40B4-BE49-F238E27FC236}">
                <a16:creationId xmlns:a16="http://schemas.microsoft.com/office/drawing/2014/main" id="{93608962-E1B6-4997-81D5-AE6664557B08}"/>
              </a:ext>
            </a:extLst>
          </p:cNvPr>
          <p:cNvSpPr>
            <a:spLocks noGrp="1"/>
          </p:cNvSpPr>
          <p:nvPr>
            <p:ph idx="1"/>
          </p:nvPr>
        </p:nvSpPr>
        <p:spPr/>
        <p:txBody>
          <a:bodyPr/>
          <a:lstStyle/>
          <a:p>
            <a:r>
              <a:rPr lang="en-CA" dirty="0"/>
              <a:t>Class time is used by the instructor to deliver contents, typically in a lecture format</a:t>
            </a:r>
          </a:p>
          <a:p>
            <a:pPr lvl="1"/>
            <a:r>
              <a:rPr lang="en-CA" dirty="0"/>
              <a:t>Instructor is responsible for delivering contents</a:t>
            </a:r>
          </a:p>
          <a:p>
            <a:r>
              <a:rPr lang="en-CA" dirty="0"/>
              <a:t>Students read/cover materials outside of the classroom </a:t>
            </a:r>
            <a:r>
              <a:rPr lang="en-CA" u="sng" dirty="0"/>
              <a:t>after</a:t>
            </a:r>
            <a:r>
              <a:rPr lang="en-CA" dirty="0"/>
              <a:t> each session (in the form of homework, assignments, etc.)</a:t>
            </a:r>
          </a:p>
          <a:p>
            <a:pPr lvl="1"/>
            <a:r>
              <a:rPr lang="en-CA" dirty="0"/>
              <a:t>Students are responsible for understanding contents</a:t>
            </a:r>
          </a:p>
          <a:p>
            <a:pPr lvl="1"/>
            <a:endParaRPr lang="en-CA" dirty="0"/>
          </a:p>
          <a:p>
            <a:r>
              <a:rPr lang="en-CA" dirty="0"/>
              <a:t>Verification of compliance happens periodically, in the form of examinations/graded assignments</a:t>
            </a:r>
          </a:p>
        </p:txBody>
      </p:sp>
    </p:spTree>
    <p:extLst>
      <p:ext uri="{BB962C8B-B14F-4D97-AF65-F5344CB8AC3E}">
        <p14:creationId xmlns:p14="http://schemas.microsoft.com/office/powerpoint/2010/main" val="1371347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A154-827F-4B8C-BDD8-5C6DB8299239}"/>
              </a:ext>
            </a:extLst>
          </p:cNvPr>
          <p:cNvSpPr>
            <a:spLocks noGrp="1"/>
          </p:cNvSpPr>
          <p:nvPr>
            <p:ph type="title"/>
          </p:nvPr>
        </p:nvSpPr>
        <p:spPr/>
        <p:txBody>
          <a:bodyPr/>
          <a:lstStyle/>
          <a:p>
            <a:r>
              <a:rPr lang="en-CA" dirty="0"/>
              <a:t>Flipped classroom</a:t>
            </a:r>
          </a:p>
        </p:txBody>
      </p:sp>
      <p:sp>
        <p:nvSpPr>
          <p:cNvPr id="75" name="TextBox 74">
            <a:extLst>
              <a:ext uri="{FF2B5EF4-FFF2-40B4-BE49-F238E27FC236}">
                <a16:creationId xmlns:a16="http://schemas.microsoft.com/office/drawing/2014/main" id="{CA845134-D0B4-4A81-B907-007D129C54A9}"/>
              </a:ext>
            </a:extLst>
          </p:cNvPr>
          <p:cNvSpPr txBox="1"/>
          <p:nvPr/>
        </p:nvSpPr>
        <p:spPr>
          <a:xfrm>
            <a:off x="7709074" y="2513799"/>
            <a:ext cx="2937022" cy="2554545"/>
          </a:xfrm>
          <a:prstGeom prst="rect">
            <a:avLst/>
          </a:prstGeom>
          <a:noFill/>
        </p:spPr>
        <p:txBody>
          <a:bodyPr wrap="none" rtlCol="0">
            <a:spAutoFit/>
          </a:bodyPr>
          <a:lstStyle/>
          <a:p>
            <a:r>
              <a:rPr lang="en-CA" sz="4000" dirty="0">
                <a:latin typeface="Toronto Subway" panose="020B0502020203020304" pitchFamily="34" charset="0"/>
              </a:rPr>
              <a:t>Instructor is:</a:t>
            </a:r>
          </a:p>
          <a:p>
            <a:pPr marL="285750" indent="-285750">
              <a:buFont typeface="Arial" panose="020B0604020202020204" pitchFamily="34" charset="0"/>
              <a:buChar char="•"/>
            </a:pPr>
            <a:r>
              <a:rPr lang="en-CA" sz="4000" dirty="0">
                <a:latin typeface="Toronto Subway" panose="020B0502020203020304" pitchFamily="34" charset="0"/>
              </a:rPr>
              <a:t>Expert</a:t>
            </a:r>
          </a:p>
          <a:p>
            <a:pPr marL="285750" indent="-285750">
              <a:buFont typeface="Arial" panose="020B0604020202020204" pitchFamily="34" charset="0"/>
              <a:buChar char="•"/>
            </a:pPr>
            <a:r>
              <a:rPr lang="en-CA" sz="4000" dirty="0">
                <a:latin typeface="Toronto Subway" panose="020B0502020203020304" pitchFamily="34" charset="0"/>
              </a:rPr>
              <a:t>Guide</a:t>
            </a:r>
          </a:p>
          <a:p>
            <a:pPr marL="285750" indent="-285750">
              <a:buFont typeface="Arial" panose="020B0604020202020204" pitchFamily="34" charset="0"/>
              <a:buChar char="•"/>
            </a:pPr>
            <a:r>
              <a:rPr lang="en-CA" sz="4000" dirty="0">
                <a:latin typeface="Toronto Subway" panose="020B0502020203020304" pitchFamily="34" charset="0"/>
              </a:rPr>
              <a:t>Partner</a:t>
            </a:r>
          </a:p>
        </p:txBody>
      </p:sp>
      <p:grpSp>
        <p:nvGrpSpPr>
          <p:cNvPr id="8" name="Group 7">
            <a:extLst>
              <a:ext uri="{FF2B5EF4-FFF2-40B4-BE49-F238E27FC236}">
                <a16:creationId xmlns:a16="http://schemas.microsoft.com/office/drawing/2014/main" id="{D0A4B919-9A03-4C00-B339-01F1DD787DCE}"/>
              </a:ext>
            </a:extLst>
          </p:cNvPr>
          <p:cNvGrpSpPr/>
          <p:nvPr/>
        </p:nvGrpSpPr>
        <p:grpSpPr>
          <a:xfrm>
            <a:off x="676481" y="1894963"/>
            <a:ext cx="5103059" cy="4259724"/>
            <a:chOff x="387232" y="2212204"/>
            <a:chExt cx="5103059" cy="4259724"/>
          </a:xfrm>
        </p:grpSpPr>
        <p:sp>
          <p:nvSpPr>
            <p:cNvPr id="10" name="Rectangle 9">
              <a:extLst>
                <a:ext uri="{FF2B5EF4-FFF2-40B4-BE49-F238E27FC236}">
                  <a16:creationId xmlns:a16="http://schemas.microsoft.com/office/drawing/2014/main" id="{D8E48B73-46B5-4285-BA6F-DE1C3483AE31}"/>
                </a:ext>
              </a:extLst>
            </p:cNvPr>
            <p:cNvSpPr/>
            <p:nvPr/>
          </p:nvSpPr>
          <p:spPr>
            <a:xfrm>
              <a:off x="838200" y="2212204"/>
              <a:ext cx="2493818" cy="1237673"/>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2" name="Straight Connector 11">
              <a:extLst>
                <a:ext uri="{FF2B5EF4-FFF2-40B4-BE49-F238E27FC236}">
                  <a16:creationId xmlns:a16="http://schemas.microsoft.com/office/drawing/2014/main" id="{0E9C2A02-2BE8-465E-A909-DBF33E5E16BB}"/>
                </a:ext>
              </a:extLst>
            </p:cNvPr>
            <p:cNvCxnSpPr/>
            <p:nvPr/>
          </p:nvCxnSpPr>
          <p:spPr>
            <a:xfrm>
              <a:off x="810491" y="3625367"/>
              <a:ext cx="254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D12B57C-9513-4EFD-A29A-5258298EFC28}"/>
                </a:ext>
              </a:extLst>
            </p:cNvPr>
            <p:cNvSpPr txBox="1"/>
            <p:nvPr/>
          </p:nvSpPr>
          <p:spPr>
            <a:xfrm>
              <a:off x="937561" y="2390850"/>
              <a:ext cx="1662635" cy="923330"/>
            </a:xfrm>
            <a:prstGeom prst="rect">
              <a:avLst/>
            </a:prstGeom>
            <a:noFill/>
          </p:spPr>
          <p:txBody>
            <a:bodyPr wrap="none" rtlCol="0">
              <a:spAutoFit/>
            </a:bodyPr>
            <a:lstStyle/>
            <a:p>
              <a:r>
                <a:rPr lang="en-CA" dirty="0">
                  <a:latin typeface="Times New Roman" panose="02020603050405020304" pitchFamily="18" charset="0"/>
                  <a:cs typeface="Times New Roman" panose="02020603050405020304" pitchFamily="18" charset="0"/>
                </a:rPr>
                <a:t>Today’s activity</a:t>
              </a:r>
            </a:p>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X</a:t>
              </a:r>
            </a:p>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Y</a:t>
              </a:r>
              <a:endParaRPr lang="en-CA" dirty="0">
                <a:latin typeface="Symbol" panose="05050102010706020507" pitchFamily="18" charset="2"/>
              </a:endParaRPr>
            </a:p>
          </p:txBody>
        </p:sp>
        <p:sp>
          <p:nvSpPr>
            <p:cNvPr id="16" name="TextBox 15">
              <a:extLst>
                <a:ext uri="{FF2B5EF4-FFF2-40B4-BE49-F238E27FC236}">
                  <a16:creationId xmlns:a16="http://schemas.microsoft.com/office/drawing/2014/main" id="{5E039CBF-59EC-4E53-BB82-B650EA2B131A}"/>
                </a:ext>
              </a:extLst>
            </p:cNvPr>
            <p:cNvSpPr txBox="1"/>
            <p:nvPr/>
          </p:nvSpPr>
          <p:spPr>
            <a:xfrm>
              <a:off x="2258416" y="2939101"/>
              <a:ext cx="1007007" cy="461665"/>
            </a:xfrm>
            <a:prstGeom prst="rect">
              <a:avLst/>
            </a:prstGeom>
            <a:noFill/>
          </p:spPr>
          <p:txBody>
            <a:bodyPr wrap="none" rtlCol="0">
              <a:spAutoFit/>
            </a:bodyPr>
            <a:lstStyle/>
            <a:p>
              <a:r>
                <a:rPr lang="en-CA" sz="1200" dirty="0">
                  <a:latin typeface="Times New Roman" panose="02020603050405020304" pitchFamily="18" charset="0"/>
                  <a:cs typeface="Times New Roman" panose="02020603050405020304" pitchFamily="18" charset="0"/>
                </a:rPr>
                <a:t>Readings </a:t>
              </a:r>
            </a:p>
            <a:p>
              <a:r>
                <a:rPr lang="en-CA" sz="1200" dirty="0">
                  <a:latin typeface="Times New Roman" panose="02020603050405020304" pitchFamily="18" charset="0"/>
                  <a:cs typeface="Times New Roman" panose="02020603050405020304" pitchFamily="18" charset="0"/>
                </a:rPr>
                <a:t>for next class</a:t>
              </a:r>
              <a:endParaRPr lang="en-CA" sz="1200" dirty="0">
                <a:latin typeface="Symbol" panose="05050102010706020507" pitchFamily="18" charset="2"/>
              </a:endParaRPr>
            </a:p>
          </p:txBody>
        </p:sp>
        <p:grpSp>
          <p:nvGrpSpPr>
            <p:cNvPr id="27" name="Group 26">
              <a:extLst>
                <a:ext uri="{FF2B5EF4-FFF2-40B4-BE49-F238E27FC236}">
                  <a16:creationId xmlns:a16="http://schemas.microsoft.com/office/drawing/2014/main" id="{3FB09429-0BF6-4529-884B-7C2050344493}"/>
                </a:ext>
              </a:extLst>
            </p:cNvPr>
            <p:cNvGrpSpPr/>
            <p:nvPr/>
          </p:nvGrpSpPr>
          <p:grpSpPr>
            <a:xfrm>
              <a:off x="968748" y="4273335"/>
              <a:ext cx="364837" cy="1210544"/>
              <a:chOff x="1140690" y="4966419"/>
              <a:chExt cx="364837" cy="1210544"/>
            </a:xfrm>
          </p:grpSpPr>
          <p:sp>
            <p:nvSpPr>
              <p:cNvPr id="6" name="Rectangle: Rounded Corners 5">
                <a:extLst>
                  <a:ext uri="{FF2B5EF4-FFF2-40B4-BE49-F238E27FC236}">
                    <a16:creationId xmlns:a16="http://schemas.microsoft.com/office/drawing/2014/main" id="{FBD4235A-6FB2-4A5F-8F6B-4BD43B604B10}"/>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a:extLst>
                  <a:ext uri="{FF2B5EF4-FFF2-40B4-BE49-F238E27FC236}">
                    <a16:creationId xmlns:a16="http://schemas.microsoft.com/office/drawing/2014/main" id="{2557C7D3-38DB-4D21-8330-8625FD930475}"/>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8" name="Group 27">
              <a:extLst>
                <a:ext uri="{FF2B5EF4-FFF2-40B4-BE49-F238E27FC236}">
                  <a16:creationId xmlns:a16="http://schemas.microsoft.com/office/drawing/2014/main" id="{247DD57E-02FB-4810-A779-329572601E79}"/>
                </a:ext>
              </a:extLst>
            </p:cNvPr>
            <p:cNvGrpSpPr/>
            <p:nvPr/>
          </p:nvGrpSpPr>
          <p:grpSpPr>
            <a:xfrm>
              <a:off x="5125454" y="4820509"/>
              <a:ext cx="364837" cy="1210544"/>
              <a:chOff x="1140690" y="4966419"/>
              <a:chExt cx="364837" cy="1210544"/>
            </a:xfrm>
          </p:grpSpPr>
          <p:sp>
            <p:nvSpPr>
              <p:cNvPr id="29" name="Rectangle: Rounded Corners 28">
                <a:extLst>
                  <a:ext uri="{FF2B5EF4-FFF2-40B4-BE49-F238E27FC236}">
                    <a16:creationId xmlns:a16="http://schemas.microsoft.com/office/drawing/2014/main" id="{4EF783A3-5C74-4367-88A9-1F7C7DADAFBA}"/>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a:extLst>
                  <a:ext uri="{FF2B5EF4-FFF2-40B4-BE49-F238E27FC236}">
                    <a16:creationId xmlns:a16="http://schemas.microsoft.com/office/drawing/2014/main" id="{A3269695-B2BE-489B-8A42-22FF33FA9503}"/>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1" name="Group 30">
              <a:extLst>
                <a:ext uri="{FF2B5EF4-FFF2-40B4-BE49-F238E27FC236}">
                  <a16:creationId xmlns:a16="http://schemas.microsoft.com/office/drawing/2014/main" id="{08EF9CD4-85A6-45DD-A00C-1743D7ED6EC4}"/>
                </a:ext>
              </a:extLst>
            </p:cNvPr>
            <p:cNvGrpSpPr/>
            <p:nvPr/>
          </p:nvGrpSpPr>
          <p:grpSpPr>
            <a:xfrm>
              <a:off x="1947739" y="3862431"/>
              <a:ext cx="364837" cy="1210544"/>
              <a:chOff x="1140690" y="4966419"/>
              <a:chExt cx="364837" cy="1210544"/>
            </a:xfrm>
          </p:grpSpPr>
          <p:sp>
            <p:nvSpPr>
              <p:cNvPr id="32" name="Rectangle: Rounded Corners 31">
                <a:extLst>
                  <a:ext uri="{FF2B5EF4-FFF2-40B4-BE49-F238E27FC236}">
                    <a16:creationId xmlns:a16="http://schemas.microsoft.com/office/drawing/2014/main" id="{787E7F36-4B01-42F5-A92E-590C5E5459CB}"/>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Oval 32">
                <a:extLst>
                  <a:ext uri="{FF2B5EF4-FFF2-40B4-BE49-F238E27FC236}">
                    <a16:creationId xmlns:a16="http://schemas.microsoft.com/office/drawing/2014/main" id="{96E30F48-CCA8-46C2-B51A-4BB3F05EA000}"/>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4" name="Group 33">
              <a:extLst>
                <a:ext uri="{FF2B5EF4-FFF2-40B4-BE49-F238E27FC236}">
                  <a16:creationId xmlns:a16="http://schemas.microsoft.com/office/drawing/2014/main" id="{81E56AE0-77FA-48A7-8974-9E27D3FD2DC0}"/>
                </a:ext>
              </a:extLst>
            </p:cNvPr>
            <p:cNvGrpSpPr/>
            <p:nvPr/>
          </p:nvGrpSpPr>
          <p:grpSpPr>
            <a:xfrm>
              <a:off x="2513467" y="3867626"/>
              <a:ext cx="364837" cy="1210544"/>
              <a:chOff x="1140690" y="4966419"/>
              <a:chExt cx="364837" cy="1210544"/>
            </a:xfrm>
          </p:grpSpPr>
          <p:sp>
            <p:nvSpPr>
              <p:cNvPr id="35" name="Rectangle: Rounded Corners 34">
                <a:extLst>
                  <a:ext uri="{FF2B5EF4-FFF2-40B4-BE49-F238E27FC236}">
                    <a16:creationId xmlns:a16="http://schemas.microsoft.com/office/drawing/2014/main" id="{FA063F79-5323-4D86-9158-25987FBB0236}"/>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a:extLst>
                  <a:ext uri="{FF2B5EF4-FFF2-40B4-BE49-F238E27FC236}">
                    <a16:creationId xmlns:a16="http://schemas.microsoft.com/office/drawing/2014/main" id="{EA00DE01-8E34-4B6F-B7D3-82D2BB460CFA}"/>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7" name="Group 6">
              <a:extLst>
                <a:ext uri="{FF2B5EF4-FFF2-40B4-BE49-F238E27FC236}">
                  <a16:creationId xmlns:a16="http://schemas.microsoft.com/office/drawing/2014/main" id="{446ACC46-555B-4C0F-B3B5-DFEFF98A1B68}"/>
                </a:ext>
              </a:extLst>
            </p:cNvPr>
            <p:cNvGrpSpPr/>
            <p:nvPr/>
          </p:nvGrpSpPr>
          <p:grpSpPr>
            <a:xfrm>
              <a:off x="2958739" y="4335008"/>
              <a:ext cx="1496197" cy="1955256"/>
              <a:chOff x="3350707" y="2102489"/>
              <a:chExt cx="1496197" cy="1955256"/>
            </a:xfrm>
          </p:grpSpPr>
          <p:sp>
            <p:nvSpPr>
              <p:cNvPr id="4" name="Rectangle: Rounded Corners 3">
                <a:extLst>
                  <a:ext uri="{FF2B5EF4-FFF2-40B4-BE49-F238E27FC236}">
                    <a16:creationId xmlns:a16="http://schemas.microsoft.com/office/drawing/2014/main" id="{F6565F5E-B1D7-4D1F-8C26-AB5D6022171D}"/>
                  </a:ext>
                </a:extLst>
              </p:cNvPr>
              <p:cNvSpPr/>
              <p:nvPr/>
            </p:nvSpPr>
            <p:spPr>
              <a:xfrm>
                <a:off x="3844575" y="3207999"/>
                <a:ext cx="480291" cy="849746"/>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8" name="Picture 37">
                <a:extLst>
                  <a:ext uri="{FF2B5EF4-FFF2-40B4-BE49-F238E27FC236}">
                    <a16:creationId xmlns:a16="http://schemas.microsoft.com/office/drawing/2014/main" id="{B1EF5B11-7333-4A90-9713-00719273FA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707" y="2102489"/>
                <a:ext cx="1496197" cy="1512200"/>
              </a:xfrm>
              <a:prstGeom prst="rect">
                <a:avLst/>
              </a:prstGeom>
            </p:spPr>
          </p:pic>
        </p:grpSp>
        <p:grpSp>
          <p:nvGrpSpPr>
            <p:cNvPr id="59" name="Group 58">
              <a:extLst>
                <a:ext uri="{FF2B5EF4-FFF2-40B4-BE49-F238E27FC236}">
                  <a16:creationId xmlns:a16="http://schemas.microsoft.com/office/drawing/2014/main" id="{A6B37C54-3189-4641-BD6F-4F2E6E689A00}"/>
                </a:ext>
              </a:extLst>
            </p:cNvPr>
            <p:cNvGrpSpPr/>
            <p:nvPr/>
          </p:nvGrpSpPr>
          <p:grpSpPr>
            <a:xfrm>
              <a:off x="387232" y="5261384"/>
              <a:ext cx="364837" cy="1210544"/>
              <a:chOff x="1020618" y="5388622"/>
              <a:chExt cx="364837" cy="1210544"/>
            </a:xfrm>
          </p:grpSpPr>
          <p:grpSp>
            <p:nvGrpSpPr>
              <p:cNvPr id="39" name="Group 38">
                <a:extLst>
                  <a:ext uri="{FF2B5EF4-FFF2-40B4-BE49-F238E27FC236}">
                    <a16:creationId xmlns:a16="http://schemas.microsoft.com/office/drawing/2014/main" id="{EA8FF7DA-7A56-4A4A-840C-4A9E5AAAAEC6}"/>
                  </a:ext>
                </a:extLst>
              </p:cNvPr>
              <p:cNvGrpSpPr/>
              <p:nvPr/>
            </p:nvGrpSpPr>
            <p:grpSpPr>
              <a:xfrm>
                <a:off x="1020618" y="5388622"/>
                <a:ext cx="364837" cy="1210544"/>
                <a:chOff x="1140690" y="4966419"/>
                <a:chExt cx="364837" cy="1210544"/>
              </a:xfrm>
            </p:grpSpPr>
            <p:sp>
              <p:nvSpPr>
                <p:cNvPr id="40" name="Rectangle: Rounded Corners 39">
                  <a:extLst>
                    <a:ext uri="{FF2B5EF4-FFF2-40B4-BE49-F238E27FC236}">
                      <a16:creationId xmlns:a16="http://schemas.microsoft.com/office/drawing/2014/main" id="{8741B3D2-8E40-4F64-82A3-970CEC5ABAAF}"/>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Oval 40">
                  <a:extLst>
                    <a:ext uri="{FF2B5EF4-FFF2-40B4-BE49-F238E27FC236}">
                      <a16:creationId xmlns:a16="http://schemas.microsoft.com/office/drawing/2014/main" id="{B7F39F5D-3482-498B-BF35-AF6867F34F51}"/>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51" name="Oval 50">
                <a:extLst>
                  <a:ext uri="{FF2B5EF4-FFF2-40B4-BE49-F238E27FC236}">
                    <a16:creationId xmlns:a16="http://schemas.microsoft.com/office/drawing/2014/main" id="{8E685236-37E0-4E73-A1E9-772CD62389EE}"/>
                  </a:ext>
                </a:extLst>
              </p:cNvPr>
              <p:cNvSpPr/>
              <p:nvPr/>
            </p:nvSpPr>
            <p:spPr>
              <a:xfrm>
                <a:off x="1057623" y="5432127"/>
                <a:ext cx="277119" cy="2771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60" name="Group 59">
              <a:extLst>
                <a:ext uri="{FF2B5EF4-FFF2-40B4-BE49-F238E27FC236}">
                  <a16:creationId xmlns:a16="http://schemas.microsoft.com/office/drawing/2014/main" id="{1C09F8A3-E302-43F9-AAD1-02548F284135}"/>
                </a:ext>
              </a:extLst>
            </p:cNvPr>
            <p:cNvGrpSpPr/>
            <p:nvPr/>
          </p:nvGrpSpPr>
          <p:grpSpPr>
            <a:xfrm>
              <a:off x="2329825" y="4777004"/>
              <a:ext cx="364837" cy="1210544"/>
              <a:chOff x="1020618" y="5388622"/>
              <a:chExt cx="364837" cy="1210544"/>
            </a:xfrm>
          </p:grpSpPr>
          <p:grpSp>
            <p:nvGrpSpPr>
              <p:cNvPr id="61" name="Group 60">
                <a:extLst>
                  <a:ext uri="{FF2B5EF4-FFF2-40B4-BE49-F238E27FC236}">
                    <a16:creationId xmlns:a16="http://schemas.microsoft.com/office/drawing/2014/main" id="{42237E35-DC4B-4CEA-89DE-9191ADCE0E23}"/>
                  </a:ext>
                </a:extLst>
              </p:cNvPr>
              <p:cNvGrpSpPr/>
              <p:nvPr/>
            </p:nvGrpSpPr>
            <p:grpSpPr>
              <a:xfrm>
                <a:off x="1020618" y="5388622"/>
                <a:ext cx="364837" cy="1210544"/>
                <a:chOff x="1140690" y="4966419"/>
                <a:chExt cx="364837" cy="1210544"/>
              </a:xfrm>
            </p:grpSpPr>
            <p:sp>
              <p:nvSpPr>
                <p:cNvPr id="63" name="Rectangle: Rounded Corners 62">
                  <a:extLst>
                    <a:ext uri="{FF2B5EF4-FFF2-40B4-BE49-F238E27FC236}">
                      <a16:creationId xmlns:a16="http://schemas.microsoft.com/office/drawing/2014/main" id="{90E3886E-2ECC-4963-BB83-3A210C3AAA8A}"/>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4" name="Oval 63">
                  <a:extLst>
                    <a:ext uri="{FF2B5EF4-FFF2-40B4-BE49-F238E27FC236}">
                      <a16:creationId xmlns:a16="http://schemas.microsoft.com/office/drawing/2014/main" id="{830E33C1-947B-48F8-A656-2628215C2B17}"/>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62" name="Oval 61">
                <a:extLst>
                  <a:ext uri="{FF2B5EF4-FFF2-40B4-BE49-F238E27FC236}">
                    <a16:creationId xmlns:a16="http://schemas.microsoft.com/office/drawing/2014/main" id="{D093BDBF-E34A-4BE5-AC45-FD4C0E01D2C7}"/>
                  </a:ext>
                </a:extLst>
              </p:cNvPr>
              <p:cNvSpPr/>
              <p:nvPr/>
            </p:nvSpPr>
            <p:spPr>
              <a:xfrm>
                <a:off x="1057623" y="5432127"/>
                <a:ext cx="277119" cy="2771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65" name="Group 64">
              <a:extLst>
                <a:ext uri="{FF2B5EF4-FFF2-40B4-BE49-F238E27FC236}">
                  <a16:creationId xmlns:a16="http://schemas.microsoft.com/office/drawing/2014/main" id="{BD7471D9-6AE5-4F64-9A8D-0980C5A91930}"/>
                </a:ext>
              </a:extLst>
            </p:cNvPr>
            <p:cNvGrpSpPr/>
            <p:nvPr/>
          </p:nvGrpSpPr>
          <p:grpSpPr>
            <a:xfrm>
              <a:off x="1153917" y="5261384"/>
              <a:ext cx="364837" cy="1210544"/>
              <a:chOff x="1020618" y="5388622"/>
              <a:chExt cx="364837" cy="1210544"/>
            </a:xfrm>
          </p:grpSpPr>
          <p:grpSp>
            <p:nvGrpSpPr>
              <p:cNvPr id="66" name="Group 65">
                <a:extLst>
                  <a:ext uri="{FF2B5EF4-FFF2-40B4-BE49-F238E27FC236}">
                    <a16:creationId xmlns:a16="http://schemas.microsoft.com/office/drawing/2014/main" id="{86F793DB-13D7-4559-971D-56382C54F60E}"/>
                  </a:ext>
                </a:extLst>
              </p:cNvPr>
              <p:cNvGrpSpPr/>
              <p:nvPr/>
            </p:nvGrpSpPr>
            <p:grpSpPr>
              <a:xfrm>
                <a:off x="1020618" y="5388622"/>
                <a:ext cx="364837" cy="1210544"/>
                <a:chOff x="1140690" y="4966419"/>
                <a:chExt cx="364837" cy="1210544"/>
              </a:xfrm>
            </p:grpSpPr>
            <p:sp>
              <p:nvSpPr>
                <p:cNvPr id="68" name="Rectangle: Rounded Corners 67">
                  <a:extLst>
                    <a:ext uri="{FF2B5EF4-FFF2-40B4-BE49-F238E27FC236}">
                      <a16:creationId xmlns:a16="http://schemas.microsoft.com/office/drawing/2014/main" id="{5D93FA8D-E53D-4FF6-9B4B-B1DFA03042B9}"/>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Oval 68">
                  <a:extLst>
                    <a:ext uri="{FF2B5EF4-FFF2-40B4-BE49-F238E27FC236}">
                      <a16:creationId xmlns:a16="http://schemas.microsoft.com/office/drawing/2014/main" id="{CA99B734-ED73-4174-9EA6-3E4EC9A3EB1F}"/>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67" name="Oval 66">
                <a:extLst>
                  <a:ext uri="{FF2B5EF4-FFF2-40B4-BE49-F238E27FC236}">
                    <a16:creationId xmlns:a16="http://schemas.microsoft.com/office/drawing/2014/main" id="{F6E65DF0-1B1B-4142-9672-CA693C2A4683}"/>
                  </a:ext>
                </a:extLst>
              </p:cNvPr>
              <p:cNvSpPr/>
              <p:nvPr/>
            </p:nvSpPr>
            <p:spPr>
              <a:xfrm>
                <a:off x="1057623" y="5432127"/>
                <a:ext cx="277119" cy="2771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70" name="Group 69">
              <a:extLst>
                <a:ext uri="{FF2B5EF4-FFF2-40B4-BE49-F238E27FC236}">
                  <a16:creationId xmlns:a16="http://schemas.microsoft.com/office/drawing/2014/main" id="{A99A1868-E063-452C-9154-953D132CA715}"/>
                </a:ext>
              </a:extLst>
            </p:cNvPr>
            <p:cNvGrpSpPr/>
            <p:nvPr/>
          </p:nvGrpSpPr>
          <p:grpSpPr>
            <a:xfrm>
              <a:off x="4505649" y="4215237"/>
              <a:ext cx="364837" cy="1210544"/>
              <a:chOff x="1020618" y="5388622"/>
              <a:chExt cx="364837" cy="1210544"/>
            </a:xfrm>
          </p:grpSpPr>
          <p:grpSp>
            <p:nvGrpSpPr>
              <p:cNvPr id="71" name="Group 70">
                <a:extLst>
                  <a:ext uri="{FF2B5EF4-FFF2-40B4-BE49-F238E27FC236}">
                    <a16:creationId xmlns:a16="http://schemas.microsoft.com/office/drawing/2014/main" id="{EB3F6102-4505-4FE1-89A9-A879E1AACF17}"/>
                  </a:ext>
                </a:extLst>
              </p:cNvPr>
              <p:cNvGrpSpPr/>
              <p:nvPr/>
            </p:nvGrpSpPr>
            <p:grpSpPr>
              <a:xfrm>
                <a:off x="1020618" y="5388622"/>
                <a:ext cx="364837" cy="1210544"/>
                <a:chOff x="1140690" y="4966419"/>
                <a:chExt cx="364837" cy="1210544"/>
              </a:xfrm>
            </p:grpSpPr>
            <p:sp>
              <p:nvSpPr>
                <p:cNvPr id="73" name="Rectangle: Rounded Corners 72">
                  <a:extLst>
                    <a:ext uri="{FF2B5EF4-FFF2-40B4-BE49-F238E27FC236}">
                      <a16:creationId xmlns:a16="http://schemas.microsoft.com/office/drawing/2014/main" id="{E7CBB803-9462-4BEA-AA3B-1A790A47A20B}"/>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4" name="Oval 73">
                  <a:extLst>
                    <a:ext uri="{FF2B5EF4-FFF2-40B4-BE49-F238E27FC236}">
                      <a16:creationId xmlns:a16="http://schemas.microsoft.com/office/drawing/2014/main" id="{6FCF9305-61A5-4542-B111-217A281CF4C6}"/>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72" name="Oval 71">
                <a:extLst>
                  <a:ext uri="{FF2B5EF4-FFF2-40B4-BE49-F238E27FC236}">
                    <a16:creationId xmlns:a16="http://schemas.microsoft.com/office/drawing/2014/main" id="{DDEE36FB-BF10-4703-8B55-661A8C860EFD}"/>
                  </a:ext>
                </a:extLst>
              </p:cNvPr>
              <p:cNvSpPr/>
              <p:nvPr/>
            </p:nvSpPr>
            <p:spPr>
              <a:xfrm>
                <a:off x="1057623" y="5432127"/>
                <a:ext cx="277119" cy="2771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 name="Rectangle 2">
              <a:extLst>
                <a:ext uri="{FF2B5EF4-FFF2-40B4-BE49-F238E27FC236}">
                  <a16:creationId xmlns:a16="http://schemas.microsoft.com/office/drawing/2014/main" id="{70D0CAD2-8EA5-4830-90A6-559D46426D37}"/>
                </a:ext>
              </a:extLst>
            </p:cNvPr>
            <p:cNvSpPr/>
            <p:nvPr/>
          </p:nvSpPr>
          <p:spPr>
            <a:xfrm>
              <a:off x="2258416" y="2939101"/>
              <a:ext cx="1072942" cy="50236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14896409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4700</TotalTime>
  <Words>864</Words>
  <Application>Microsoft Office PowerPoint</Application>
  <PresentationFormat>Widescreen</PresentationFormat>
  <Paragraphs>159</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Symbol</vt:lpstr>
      <vt:lpstr>Times New Roman</vt:lpstr>
      <vt:lpstr>Toronto Subway</vt:lpstr>
      <vt:lpstr>Office Theme</vt:lpstr>
      <vt:lpstr>GEOG 4GA3 Applied Spatial Statistics</vt:lpstr>
      <vt:lpstr>What is spatial statistics?</vt:lpstr>
      <vt:lpstr>Applications of spatial statistics</vt:lpstr>
      <vt:lpstr>Applied spatial statistics @ Mac</vt:lpstr>
      <vt:lpstr>Applied spatial statistics @ Mac</vt:lpstr>
      <vt:lpstr>What is  a flipped classroom?</vt:lpstr>
      <vt:lpstr>Traditional classroom</vt:lpstr>
      <vt:lpstr>Traditional classroom</vt:lpstr>
      <vt:lpstr>Flipped classroom</vt:lpstr>
      <vt:lpstr>Flipped classroom</vt:lpstr>
      <vt:lpstr>Structure of a session</vt:lpstr>
      <vt:lpstr>Next session</vt:lpstr>
      <vt:lpstr>What is  a literate programming?</vt:lpstr>
      <vt:lpstr>Traditional programming</vt:lpstr>
      <vt:lpstr>Literate programming</vt:lpstr>
      <vt:lpstr>How will literate programming be implemented?</vt:lpstr>
      <vt:lpstr>Literate programming</vt:lpstr>
      <vt:lpstr>Computers in classroom</vt:lpstr>
      <vt:lpstr>Next session</vt:lpstr>
      <vt:lpstr>Suggested Readings</vt:lpstr>
      <vt:lpstr>THE GIS LABS: BSB 331 &amp; 332</vt:lpstr>
      <vt:lpstr>About the Lab &amp; GIS @ Mac</vt:lpstr>
      <vt:lpstr>About the Lab &amp; GIS @ Mac</vt:lpstr>
      <vt:lpstr>About the Lab</vt:lpstr>
      <vt:lpstr>Lab Software and Ownership Policies</vt:lpstr>
      <vt:lpstr>Lab Policies (1)</vt:lpstr>
      <vt:lpstr>Lab Policies (2)</vt:lpstr>
      <vt:lpstr>Lab Policies (3)</vt:lpstr>
      <vt:lpstr>Lab Schedule</vt:lpstr>
      <vt:lpstr>Pat’s Office Hours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Antonio</dc:creator>
  <cp:lastModifiedBy>Antonio Paez</cp:lastModifiedBy>
  <cp:revision>26</cp:revision>
  <dcterms:created xsi:type="dcterms:W3CDTF">2017-07-01T01:31:30Z</dcterms:created>
  <dcterms:modified xsi:type="dcterms:W3CDTF">2019-01-11T16:17:01Z</dcterms:modified>
</cp:coreProperties>
</file>