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3d4d3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3d4d3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Earlier in chapter 10 we saw 3 different diversity indices:</a:t>
            </a:r>
            <a:br>
              <a:rPr lang="en" sz="1000">
                <a:solidFill>
                  <a:schemeClr val="dk1"/>
                </a:solidFill>
              </a:rPr>
            </a:br>
            <a:r>
              <a:rPr lang="en" sz="1000">
                <a:solidFill>
                  <a:schemeClr val="dk1"/>
                </a:solidFill>
              </a:rPr>
              <a:t>Species richness, </a:t>
            </a:r>
            <a:r>
              <a:rPr i="1" lang="en" sz="1000">
                <a:solidFill>
                  <a:schemeClr val="dk1"/>
                </a:solidFill>
              </a:rPr>
              <a:t>R</a:t>
            </a:r>
            <a:r>
              <a:rPr lang="en" sz="1000">
                <a:solidFill>
                  <a:schemeClr val="dk1"/>
                </a:solidFill>
              </a:rPr>
              <a:t>, the count of the number of species in a sample or area; the most widely used measure of biodiversity </a:t>
            </a:r>
            <a:br>
              <a:rPr lang="en" sz="1000">
                <a:solidFill>
                  <a:schemeClr val="dk1"/>
                </a:solidFill>
              </a:rPr>
            </a:br>
            <a:r>
              <a:rPr lang="en" sz="1000">
                <a:solidFill>
                  <a:schemeClr val="dk1"/>
                </a:solidFill>
              </a:rPr>
              <a:t>Shannons</a:t>
            </a:r>
            <a:br>
              <a:rPr lang="en" sz="1000">
                <a:solidFill>
                  <a:schemeClr val="dk1"/>
                </a:solidFill>
              </a:rPr>
            </a:br>
            <a:r>
              <a:rPr lang="en" sz="1000">
                <a:solidFill>
                  <a:schemeClr val="dk1"/>
                </a:solidFill>
              </a:rPr>
              <a:t>Simpson’s diversity. This index is (i) the probability that two individuals drawn from a community at random will be different species</a:t>
            </a:r>
            <a:br>
              <a:rPr lang="en" sz="1000">
                <a:solidFill>
                  <a:schemeClr val="dk1"/>
                </a:solidFill>
              </a:rPr>
            </a:br>
            <a:r>
              <a:rPr lang="en" sz="1000">
                <a:solidFill>
                  <a:schemeClr val="dk1"/>
                </a:solidFill>
              </a:rPr>
              <a:t>Unequal contributions: Richness depends most heavily on rare species, Simpson’s depends most heavily on common species, and Shannon-Wiener stands somewhere between the two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3d4d3cd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3d4d3c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proponents of different ways to measure beta diversity (just like diversity indexes), but they can have drastically different </a:t>
            </a:r>
            <a:r>
              <a:rPr lang="en"/>
              <a:t>statistical</a:t>
            </a:r>
            <a:r>
              <a:rPr lang="en"/>
              <a:t> implications. There’s no perfect measure  as all lead to a loss of information/reduction of dimensions, and diversity partioning will give an average difference among subcommunites but may not reflect what’s really happening in any given sample.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Differences in interpretation of B </a:t>
            </a:r>
            <a:endParaRPr/>
          </a:p>
          <a:p>
            <a:pPr indent="0" lvl="0" marL="0" rtl="0" algn="l">
              <a:spcBef>
                <a:spcPts val="0"/>
              </a:spcBef>
              <a:spcAft>
                <a:spcPts val="0"/>
              </a:spcAft>
              <a:buNone/>
            </a:pPr>
            <a:r>
              <a:rPr lang="en"/>
              <a:t>Ba and Bm change at different rates, also dependent on sample size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3d4d3cd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3d4d3cd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3d4d3cdf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3d4d3cdf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Artificial datasets with increasing differences between mock communities to test what partitioning methods might be better to predict what subcommunities need the most conservation efforts. The type of diversity index can vary how well the partitoning method reflects the amount of actual differences. A,B are normalized b/c units are different among indices.  Any index that drops in value as differences increase, failed to predict the differences in the communities and is bad for conservation.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3d4d3c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3d4d3c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43d4d3cd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43d4d3cd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3d4d3cd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3d4d3cd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43d4d3cd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3d4d3cd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19.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8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Partitioning Diversity</a:t>
            </a:r>
            <a:endParaRPr/>
          </a:p>
        </p:txBody>
      </p:sp>
      <p:pic>
        <p:nvPicPr>
          <p:cNvPr id="55" name="Google Shape;55;p13"/>
          <p:cNvPicPr preferRelativeResize="0"/>
          <p:nvPr/>
        </p:nvPicPr>
        <p:blipFill>
          <a:blip r:embed="rId3">
            <a:alphaModFix/>
          </a:blip>
          <a:stretch>
            <a:fillRect/>
          </a:stretch>
        </p:blipFill>
        <p:spPr>
          <a:xfrm>
            <a:off x="2627687" y="2422750"/>
            <a:ext cx="3888618" cy="2041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Diversity Indices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Species richness</a:t>
            </a:r>
            <a:br>
              <a:rPr lang="en"/>
            </a:br>
            <a:endParaRPr/>
          </a:p>
          <a:p>
            <a:pPr indent="-342900" lvl="0" marL="457200" rtl="0" algn="l">
              <a:spcBef>
                <a:spcPts val="0"/>
              </a:spcBef>
              <a:spcAft>
                <a:spcPts val="0"/>
              </a:spcAft>
              <a:buSzPts val="1800"/>
              <a:buChar char="●"/>
            </a:pPr>
            <a:r>
              <a:rPr lang="en"/>
              <a:t>Shannon-Wiener</a:t>
            </a:r>
            <a:br>
              <a:rPr lang="en"/>
            </a:br>
            <a:endParaRPr/>
          </a:p>
          <a:p>
            <a:pPr indent="-342900" lvl="0" marL="457200" rtl="0" algn="l">
              <a:spcBef>
                <a:spcPts val="0"/>
              </a:spcBef>
              <a:spcAft>
                <a:spcPts val="0"/>
              </a:spcAft>
              <a:buSzPts val="1800"/>
              <a:buChar char="●"/>
            </a:pPr>
            <a:r>
              <a:rPr lang="en"/>
              <a:t>Simpson’s </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662450" y="1604200"/>
            <a:ext cx="2247900" cy="895350"/>
          </a:xfrm>
          <a:prstGeom prst="rect">
            <a:avLst/>
          </a:prstGeom>
          <a:noFill/>
          <a:ln>
            <a:noFill/>
          </a:ln>
        </p:spPr>
      </p:pic>
      <p:pic>
        <p:nvPicPr>
          <p:cNvPr id="63" name="Google Shape;63;p14"/>
          <p:cNvPicPr preferRelativeResize="0"/>
          <p:nvPr/>
        </p:nvPicPr>
        <p:blipFill>
          <a:blip r:embed="rId4">
            <a:alphaModFix/>
          </a:blip>
          <a:stretch>
            <a:fillRect/>
          </a:stretch>
        </p:blipFill>
        <p:spPr>
          <a:xfrm>
            <a:off x="2602675" y="2295275"/>
            <a:ext cx="2438400" cy="914400"/>
          </a:xfrm>
          <a:prstGeom prst="rect">
            <a:avLst/>
          </a:prstGeom>
          <a:noFill/>
          <a:ln>
            <a:noFill/>
          </a:ln>
        </p:spPr>
      </p:pic>
      <p:pic>
        <p:nvPicPr>
          <p:cNvPr id="64" name="Google Shape;64;p14"/>
          <p:cNvPicPr preferRelativeResize="0"/>
          <p:nvPr/>
        </p:nvPicPr>
        <p:blipFill>
          <a:blip r:embed="rId5">
            <a:alphaModFix/>
          </a:blip>
          <a:stretch>
            <a:fillRect/>
          </a:stretch>
        </p:blipFill>
        <p:spPr>
          <a:xfrm>
            <a:off x="5388876" y="1152475"/>
            <a:ext cx="3266075" cy="2185300"/>
          </a:xfrm>
          <a:prstGeom prst="rect">
            <a:avLst/>
          </a:prstGeom>
          <a:noFill/>
          <a:ln>
            <a:noFill/>
          </a:ln>
        </p:spPr>
      </p:pic>
      <p:sp>
        <p:nvSpPr>
          <p:cNvPr id="65" name="Google Shape;65;p14"/>
          <p:cNvSpPr txBox="1"/>
          <p:nvPr/>
        </p:nvSpPr>
        <p:spPr>
          <a:xfrm>
            <a:off x="5433200" y="3337775"/>
            <a:ext cx="15963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(Allen et al 2009)</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2438350"/>
            <a:ext cx="964450" cy="405350"/>
          </a:xfrm>
          <a:prstGeom prst="rect">
            <a:avLst/>
          </a:prstGeom>
          <a:noFill/>
          <a:ln>
            <a:noFill/>
          </a:ln>
        </p:spPr>
      </p:pic>
      <p:pic>
        <p:nvPicPr>
          <p:cNvPr id="71" name="Google Shape;71;p15"/>
          <p:cNvPicPr preferRelativeResize="0"/>
          <p:nvPr/>
        </p:nvPicPr>
        <p:blipFill>
          <a:blip r:embed="rId4">
            <a:alphaModFix/>
          </a:blip>
          <a:stretch>
            <a:fillRect/>
          </a:stretch>
        </p:blipFill>
        <p:spPr>
          <a:xfrm>
            <a:off x="51513" y="2742688"/>
            <a:ext cx="861425" cy="460415"/>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Levels of Diversity and Scaling</a:t>
            </a:r>
            <a:endParaRPr/>
          </a:p>
        </p:txBody>
      </p:sp>
      <p:sp>
        <p:nvSpPr>
          <p:cNvPr id="73" name="Google Shape;73;p15"/>
          <p:cNvSpPr txBox="1"/>
          <p:nvPr>
            <p:ph idx="1" type="body"/>
          </p:nvPr>
        </p:nvSpPr>
        <p:spPr>
          <a:xfrm>
            <a:off x="311700" y="1116450"/>
            <a:ext cx="2423400" cy="346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 type of diversity measurement?</a:t>
            </a:r>
            <a:endParaRPr sz="1600"/>
          </a:p>
          <a:p>
            <a:pPr indent="-330200" lvl="0" marL="457200" rtl="0" algn="l">
              <a:spcBef>
                <a:spcPts val="0"/>
              </a:spcBef>
              <a:spcAft>
                <a:spcPts val="0"/>
              </a:spcAft>
              <a:buSzPts val="1600"/>
              <a:buChar char="●"/>
            </a:pPr>
            <a:r>
              <a:rPr lang="en" sz="1600"/>
              <a:t>How does beta link scales? </a:t>
            </a:r>
            <a:endParaRPr sz="1600"/>
          </a:p>
          <a:p>
            <a:pPr indent="-330200" lvl="1" marL="914400" rtl="0" algn="l">
              <a:spcBef>
                <a:spcPts val="0"/>
              </a:spcBef>
              <a:spcAft>
                <a:spcPts val="0"/>
              </a:spcAft>
              <a:buSzPts val="1600"/>
              <a:buChar char="○"/>
            </a:pPr>
            <a:r>
              <a:rPr lang="en" sz="1600"/>
              <a:t>Additive</a:t>
            </a:r>
            <a:endParaRPr sz="1600"/>
          </a:p>
          <a:p>
            <a:pPr indent="-330200" lvl="1" marL="914400" rtl="0" algn="l">
              <a:spcBef>
                <a:spcPts val="0"/>
              </a:spcBef>
              <a:spcAft>
                <a:spcPts val="0"/>
              </a:spcAft>
              <a:buSzPts val="1600"/>
              <a:buChar char="○"/>
            </a:pPr>
            <a:r>
              <a:rPr lang="en" sz="1600"/>
              <a:t>Multiplicative</a:t>
            </a:r>
            <a:endParaRPr sz="1600"/>
          </a:p>
          <a:p>
            <a:pPr indent="-330200" lvl="0" marL="457200" rtl="0" algn="l">
              <a:spcBef>
                <a:spcPts val="0"/>
              </a:spcBef>
              <a:spcAft>
                <a:spcPts val="0"/>
              </a:spcAft>
              <a:buSzPts val="1600"/>
              <a:buChar char="●"/>
            </a:pPr>
            <a:r>
              <a:rPr lang="en" sz="1600"/>
              <a:t>Number and size of alpha samples?</a:t>
            </a:r>
            <a:endParaRPr sz="1600"/>
          </a:p>
          <a:p>
            <a:pPr indent="-330200" lvl="0" marL="457200" rtl="0" algn="l">
              <a:spcBef>
                <a:spcPts val="0"/>
              </a:spcBef>
              <a:spcAft>
                <a:spcPts val="0"/>
              </a:spcAft>
              <a:buSzPts val="1600"/>
              <a:buChar char="●"/>
            </a:pPr>
            <a:r>
              <a:rPr lang="en" sz="1600"/>
              <a:t>Interpretation?</a:t>
            </a:r>
            <a:endParaRPr sz="1600"/>
          </a:p>
        </p:txBody>
      </p:sp>
      <p:pic>
        <p:nvPicPr>
          <p:cNvPr id="74" name="Google Shape;74;p15"/>
          <p:cNvPicPr preferRelativeResize="0"/>
          <p:nvPr/>
        </p:nvPicPr>
        <p:blipFill rotWithShape="1">
          <a:blip r:embed="rId5">
            <a:alphaModFix/>
          </a:blip>
          <a:srcRect b="-950" l="0" r="0" t="950"/>
          <a:stretch/>
        </p:blipFill>
        <p:spPr>
          <a:xfrm>
            <a:off x="2714150" y="1017737"/>
            <a:ext cx="6183374" cy="4112876"/>
          </a:xfrm>
          <a:prstGeom prst="rect">
            <a:avLst/>
          </a:prstGeom>
          <a:noFill/>
          <a:ln>
            <a:noFill/>
          </a:ln>
        </p:spPr>
      </p:pic>
      <p:sp>
        <p:nvSpPr>
          <p:cNvPr id="75" name="Google Shape;75;p15"/>
          <p:cNvSpPr txBox="1"/>
          <p:nvPr/>
        </p:nvSpPr>
        <p:spPr>
          <a:xfrm>
            <a:off x="3159200" y="1296850"/>
            <a:ext cx="33201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Gamma diversity across entire region</a:t>
            </a:r>
            <a:endParaRPr/>
          </a:p>
        </p:txBody>
      </p:sp>
      <p:sp>
        <p:nvSpPr>
          <p:cNvPr id="76" name="Google Shape;76;p15"/>
          <p:cNvSpPr txBox="1"/>
          <p:nvPr/>
        </p:nvSpPr>
        <p:spPr>
          <a:xfrm>
            <a:off x="3008125" y="3439988"/>
            <a:ext cx="20085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Alpha </a:t>
            </a:r>
            <a:r>
              <a:rPr lang="en"/>
              <a:t>diversity</a:t>
            </a:r>
            <a:r>
              <a:rPr lang="en"/>
              <a:t> within a sample/site</a:t>
            </a:r>
            <a:endParaRPr/>
          </a:p>
        </p:txBody>
      </p:sp>
      <p:sp>
        <p:nvSpPr>
          <p:cNvPr id="77" name="Google Shape;77;p15"/>
          <p:cNvSpPr txBox="1"/>
          <p:nvPr/>
        </p:nvSpPr>
        <p:spPr>
          <a:xfrm>
            <a:off x="7093625" y="3203100"/>
            <a:ext cx="1623600" cy="5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Beta Diversity between sites</a:t>
            </a:r>
            <a:endParaRPr/>
          </a:p>
        </p:txBody>
      </p:sp>
      <p:sp>
        <p:nvSpPr>
          <p:cNvPr id="78" name="Google Shape;78;p15"/>
          <p:cNvSpPr txBox="1"/>
          <p:nvPr/>
        </p:nvSpPr>
        <p:spPr>
          <a:xfrm>
            <a:off x="7208700" y="4616950"/>
            <a:ext cx="16236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Daly et al. 2018</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Strong Opinions and Many Methods</a:t>
            </a:r>
            <a:endParaRPr/>
          </a:p>
        </p:txBody>
      </p:sp>
      <p:pic>
        <p:nvPicPr>
          <p:cNvPr id="84" name="Google Shape;84;p16"/>
          <p:cNvPicPr preferRelativeResize="0"/>
          <p:nvPr/>
        </p:nvPicPr>
        <p:blipFill>
          <a:blip r:embed="rId3">
            <a:alphaModFix/>
          </a:blip>
          <a:stretch>
            <a:fillRect/>
          </a:stretch>
        </p:blipFill>
        <p:spPr>
          <a:xfrm>
            <a:off x="2740375" y="3164900"/>
            <a:ext cx="2910550" cy="1812875"/>
          </a:xfrm>
          <a:prstGeom prst="rect">
            <a:avLst/>
          </a:prstGeom>
          <a:noFill/>
          <a:ln>
            <a:noFill/>
          </a:ln>
        </p:spPr>
      </p:pic>
      <p:pic>
        <p:nvPicPr>
          <p:cNvPr id="85" name="Google Shape;85;p16"/>
          <p:cNvPicPr preferRelativeResize="0"/>
          <p:nvPr/>
        </p:nvPicPr>
        <p:blipFill>
          <a:blip r:embed="rId4">
            <a:alphaModFix/>
          </a:blip>
          <a:stretch>
            <a:fillRect/>
          </a:stretch>
        </p:blipFill>
        <p:spPr>
          <a:xfrm>
            <a:off x="2671725" y="4958250"/>
            <a:ext cx="4558450" cy="115600"/>
          </a:xfrm>
          <a:prstGeom prst="rect">
            <a:avLst/>
          </a:prstGeom>
          <a:noFill/>
          <a:ln>
            <a:noFill/>
          </a:ln>
        </p:spPr>
      </p:pic>
      <p:pic>
        <p:nvPicPr>
          <p:cNvPr id="86" name="Google Shape;86;p16"/>
          <p:cNvPicPr preferRelativeResize="0"/>
          <p:nvPr/>
        </p:nvPicPr>
        <p:blipFill>
          <a:blip r:embed="rId5">
            <a:alphaModFix/>
          </a:blip>
          <a:stretch>
            <a:fillRect/>
          </a:stretch>
        </p:blipFill>
        <p:spPr>
          <a:xfrm>
            <a:off x="91150" y="1017725"/>
            <a:ext cx="3950525" cy="1812875"/>
          </a:xfrm>
          <a:prstGeom prst="rect">
            <a:avLst/>
          </a:prstGeom>
          <a:noFill/>
          <a:ln>
            <a:noFill/>
          </a:ln>
        </p:spPr>
      </p:pic>
      <p:pic>
        <p:nvPicPr>
          <p:cNvPr id="87" name="Google Shape;87;p16"/>
          <p:cNvPicPr preferRelativeResize="0"/>
          <p:nvPr/>
        </p:nvPicPr>
        <p:blipFill>
          <a:blip r:embed="rId6">
            <a:alphaModFix/>
          </a:blip>
          <a:stretch>
            <a:fillRect/>
          </a:stretch>
        </p:blipFill>
        <p:spPr>
          <a:xfrm>
            <a:off x="4597175" y="1017725"/>
            <a:ext cx="3417900" cy="1922250"/>
          </a:xfrm>
          <a:prstGeom prst="rect">
            <a:avLst/>
          </a:prstGeom>
          <a:noFill/>
          <a:ln>
            <a:noFill/>
          </a:ln>
        </p:spPr>
      </p:pic>
      <p:pic>
        <p:nvPicPr>
          <p:cNvPr id="88" name="Google Shape;88;p16"/>
          <p:cNvPicPr preferRelativeResize="0"/>
          <p:nvPr/>
        </p:nvPicPr>
        <p:blipFill>
          <a:blip r:embed="rId7">
            <a:alphaModFix/>
          </a:blip>
          <a:stretch>
            <a:fillRect/>
          </a:stretch>
        </p:blipFill>
        <p:spPr>
          <a:xfrm>
            <a:off x="91150" y="2879375"/>
            <a:ext cx="2810800" cy="360275"/>
          </a:xfrm>
          <a:prstGeom prst="rect">
            <a:avLst/>
          </a:prstGeom>
          <a:noFill/>
          <a:ln>
            <a:noFill/>
          </a:ln>
        </p:spPr>
      </p:pic>
      <p:pic>
        <p:nvPicPr>
          <p:cNvPr id="89" name="Google Shape;89;p16"/>
          <p:cNvPicPr preferRelativeResize="0"/>
          <p:nvPr/>
        </p:nvPicPr>
        <p:blipFill>
          <a:blip r:embed="rId8">
            <a:alphaModFix/>
          </a:blip>
          <a:stretch>
            <a:fillRect/>
          </a:stretch>
        </p:blipFill>
        <p:spPr>
          <a:xfrm>
            <a:off x="6039817" y="3008125"/>
            <a:ext cx="2623176" cy="360264"/>
          </a:xfrm>
          <a:prstGeom prst="rect">
            <a:avLst/>
          </a:prstGeom>
          <a:noFill/>
          <a:ln>
            <a:noFill/>
          </a:ln>
        </p:spPr>
      </p:pic>
      <p:sp>
        <p:nvSpPr>
          <p:cNvPr id="90" name="Google Shape;90;p16"/>
          <p:cNvSpPr txBox="1"/>
          <p:nvPr/>
        </p:nvSpPr>
        <p:spPr>
          <a:xfrm>
            <a:off x="273000" y="3598025"/>
            <a:ext cx="21840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“Replacement” camp</a:t>
            </a:r>
            <a:endParaRPr/>
          </a:p>
        </p:txBody>
      </p:sp>
      <p:sp>
        <p:nvSpPr>
          <p:cNvPr id="91" name="Google Shape;91;p16"/>
          <p:cNvSpPr txBox="1"/>
          <p:nvPr/>
        </p:nvSpPr>
        <p:spPr>
          <a:xfrm>
            <a:off x="6274575" y="3724775"/>
            <a:ext cx="2091600"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“Nestedness” camp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Additive vs Multiplicative Example</a:t>
            </a:r>
            <a:endParaRPr/>
          </a:p>
        </p:txBody>
      </p:sp>
      <p:pic>
        <p:nvPicPr>
          <p:cNvPr id="97" name="Google Shape;97;p17"/>
          <p:cNvPicPr preferRelativeResize="0"/>
          <p:nvPr/>
        </p:nvPicPr>
        <p:blipFill>
          <a:blip r:embed="rId3">
            <a:alphaModFix/>
          </a:blip>
          <a:stretch>
            <a:fillRect/>
          </a:stretch>
        </p:blipFill>
        <p:spPr>
          <a:xfrm>
            <a:off x="1296825" y="1142925"/>
            <a:ext cx="6297025" cy="3427025"/>
          </a:xfrm>
          <a:prstGeom prst="rect">
            <a:avLst/>
          </a:prstGeom>
          <a:noFill/>
          <a:ln>
            <a:noFill/>
          </a:ln>
        </p:spPr>
      </p:pic>
      <p:pic>
        <p:nvPicPr>
          <p:cNvPr id="98" name="Google Shape;98;p17"/>
          <p:cNvPicPr preferRelativeResize="0"/>
          <p:nvPr/>
        </p:nvPicPr>
        <p:blipFill>
          <a:blip r:embed="rId4">
            <a:alphaModFix/>
          </a:blip>
          <a:stretch>
            <a:fillRect/>
          </a:stretch>
        </p:blipFill>
        <p:spPr>
          <a:xfrm>
            <a:off x="1086763" y="4610225"/>
            <a:ext cx="6970474" cy="1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a:t>
            </a:r>
            <a:r>
              <a:rPr lang="en"/>
              <a:t>Diversity Example</a:t>
            </a:r>
            <a:endParaRPr/>
          </a:p>
        </p:txBody>
      </p:sp>
      <p:pic>
        <p:nvPicPr>
          <p:cNvPr id="104" name="Google Shape;104;p18"/>
          <p:cNvPicPr preferRelativeResize="0"/>
          <p:nvPr/>
        </p:nvPicPr>
        <p:blipFill>
          <a:blip r:embed="rId3">
            <a:alphaModFix/>
          </a:blip>
          <a:stretch>
            <a:fillRect/>
          </a:stretch>
        </p:blipFill>
        <p:spPr>
          <a:xfrm>
            <a:off x="0" y="1333444"/>
            <a:ext cx="4571999" cy="2801407"/>
          </a:xfrm>
          <a:prstGeom prst="rect">
            <a:avLst/>
          </a:prstGeom>
          <a:noFill/>
          <a:ln>
            <a:noFill/>
          </a:ln>
        </p:spPr>
      </p:pic>
      <p:pic>
        <p:nvPicPr>
          <p:cNvPr id="105" name="Google Shape;105;p18"/>
          <p:cNvPicPr preferRelativeResize="0"/>
          <p:nvPr/>
        </p:nvPicPr>
        <p:blipFill>
          <a:blip r:embed="rId4">
            <a:alphaModFix/>
          </a:blip>
          <a:stretch>
            <a:fillRect/>
          </a:stretch>
        </p:blipFill>
        <p:spPr>
          <a:xfrm>
            <a:off x="4219190" y="1333450"/>
            <a:ext cx="4924810" cy="3017600"/>
          </a:xfrm>
          <a:prstGeom prst="rect">
            <a:avLst/>
          </a:prstGeom>
          <a:noFill/>
          <a:ln>
            <a:noFill/>
          </a:ln>
        </p:spPr>
      </p:pic>
      <p:sp>
        <p:nvSpPr>
          <p:cNvPr id="106" name="Google Shape;106;p18"/>
          <p:cNvSpPr txBox="1"/>
          <p:nvPr/>
        </p:nvSpPr>
        <p:spPr>
          <a:xfrm>
            <a:off x="61750" y="4192625"/>
            <a:ext cx="4307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65.42857 111.00000 176.42857  53.57143 230.00000</a:t>
            </a:r>
            <a:endParaRPr sz="1000">
              <a:solidFill>
                <a:schemeClr val="dk1"/>
              </a:solidFill>
              <a:highlight>
                <a:srgbClr val="FFFFFF"/>
              </a:highlight>
              <a:latin typeface="Courier New"/>
              <a:ea typeface="Courier New"/>
              <a:cs typeface="Courier New"/>
              <a:sym typeface="Courier New"/>
            </a:endParaRPr>
          </a:p>
        </p:txBody>
      </p:sp>
      <p:sp>
        <p:nvSpPr>
          <p:cNvPr id="107" name="Google Shape;107;p18"/>
          <p:cNvSpPr txBox="1"/>
          <p:nvPr/>
        </p:nvSpPr>
        <p:spPr>
          <a:xfrm>
            <a:off x="4836600" y="4192625"/>
            <a:ext cx="4307400" cy="644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77.80952  98.61905 176.42857  53.57143 230.00000</a:t>
            </a:r>
            <a:endParaRPr sz="1000">
              <a:solidFill>
                <a:schemeClr val="dk1"/>
              </a:solidFill>
              <a:highlight>
                <a:srgbClr val="FFFFFF"/>
              </a:highlight>
              <a:latin typeface="Courier New"/>
              <a:ea typeface="Courier New"/>
              <a:cs typeface="Courier New"/>
              <a:sym typeface="Courier New"/>
            </a:endParaRPr>
          </a:p>
        </p:txBody>
      </p:sp>
      <p:sp>
        <p:nvSpPr>
          <p:cNvPr id="108" name="Google Shape;108;p18"/>
          <p:cNvSpPr/>
          <p:nvPr/>
        </p:nvSpPr>
        <p:spPr>
          <a:xfrm>
            <a:off x="4951375" y="4269500"/>
            <a:ext cx="1461300" cy="413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Diversity Example</a:t>
            </a:r>
            <a:endParaRPr/>
          </a:p>
        </p:txBody>
      </p:sp>
      <p:pic>
        <p:nvPicPr>
          <p:cNvPr id="114" name="Google Shape;114;p19"/>
          <p:cNvPicPr preferRelativeResize="0"/>
          <p:nvPr/>
        </p:nvPicPr>
        <p:blipFill>
          <a:blip r:embed="rId3">
            <a:alphaModFix/>
          </a:blip>
          <a:stretch>
            <a:fillRect/>
          </a:stretch>
        </p:blipFill>
        <p:spPr>
          <a:xfrm>
            <a:off x="0" y="1338300"/>
            <a:ext cx="4571989" cy="2801400"/>
          </a:xfrm>
          <a:prstGeom prst="rect">
            <a:avLst/>
          </a:prstGeom>
          <a:noFill/>
          <a:ln>
            <a:noFill/>
          </a:ln>
        </p:spPr>
      </p:pic>
      <p:sp>
        <p:nvSpPr>
          <p:cNvPr id="115" name="Google Shape;115;p19"/>
          <p:cNvSpPr txBox="1"/>
          <p:nvPr/>
        </p:nvSpPr>
        <p:spPr>
          <a:xfrm>
            <a:off x="61750" y="4192625"/>
            <a:ext cx="4307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65.42857 111.00000 176.42857  53.57143 230.00000</a:t>
            </a:r>
            <a:endParaRPr sz="1000">
              <a:solidFill>
                <a:schemeClr val="dk1"/>
              </a:solidFill>
              <a:highlight>
                <a:srgbClr val="FFFFFF"/>
              </a:highlight>
              <a:latin typeface="Courier New"/>
              <a:ea typeface="Courier New"/>
              <a:cs typeface="Courier New"/>
              <a:sym typeface="Courier New"/>
            </a:endParaRPr>
          </a:p>
        </p:txBody>
      </p:sp>
      <p:sp>
        <p:nvSpPr>
          <p:cNvPr id="116" name="Google Shape;116;p19"/>
          <p:cNvSpPr txBox="1"/>
          <p:nvPr/>
        </p:nvSpPr>
        <p:spPr>
          <a:xfrm>
            <a:off x="4836600" y="4192625"/>
            <a:ext cx="4307400" cy="644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65.42857 111.00000 176.42857  23.57143 200.00000</a:t>
            </a:r>
            <a:endParaRPr sz="1000">
              <a:solidFill>
                <a:schemeClr val="dk1"/>
              </a:solidFill>
              <a:highlight>
                <a:srgbClr val="FFFFFF"/>
              </a:highlight>
              <a:latin typeface="Courier New"/>
              <a:ea typeface="Courier New"/>
              <a:cs typeface="Courier New"/>
              <a:sym typeface="Courier New"/>
            </a:endParaRPr>
          </a:p>
        </p:txBody>
      </p:sp>
      <p:pic>
        <p:nvPicPr>
          <p:cNvPr id="117" name="Google Shape;117;p19"/>
          <p:cNvPicPr preferRelativeResize="0"/>
          <p:nvPr/>
        </p:nvPicPr>
        <p:blipFill>
          <a:blip r:embed="rId4">
            <a:alphaModFix/>
          </a:blip>
          <a:stretch>
            <a:fillRect/>
          </a:stretch>
        </p:blipFill>
        <p:spPr>
          <a:xfrm>
            <a:off x="4572000" y="1338293"/>
            <a:ext cx="4571999" cy="2801407"/>
          </a:xfrm>
          <a:prstGeom prst="rect">
            <a:avLst/>
          </a:prstGeom>
          <a:noFill/>
          <a:ln>
            <a:noFill/>
          </a:ln>
        </p:spPr>
      </p:pic>
      <p:sp>
        <p:nvSpPr>
          <p:cNvPr id="118" name="Google Shape;118;p19"/>
          <p:cNvSpPr/>
          <p:nvPr/>
        </p:nvSpPr>
        <p:spPr>
          <a:xfrm>
            <a:off x="7239550" y="4269525"/>
            <a:ext cx="1461600" cy="413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Partitioning Diversity Example</a:t>
            </a:r>
            <a:endParaRPr/>
          </a:p>
        </p:txBody>
      </p:sp>
      <p:sp>
        <p:nvSpPr>
          <p:cNvPr id="124" name="Google Shape;124;p20"/>
          <p:cNvSpPr txBox="1"/>
          <p:nvPr/>
        </p:nvSpPr>
        <p:spPr>
          <a:xfrm>
            <a:off x="248850" y="4192625"/>
            <a:ext cx="4307400" cy="644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65.42857 140.14286 205.57143  24.42857 230.00000</a:t>
            </a:r>
            <a:endParaRPr sz="1000">
              <a:solidFill>
                <a:schemeClr val="dk1"/>
              </a:solidFill>
              <a:highlight>
                <a:srgbClr val="FFFFFF"/>
              </a:highlight>
              <a:latin typeface="Courier New"/>
              <a:ea typeface="Courier New"/>
              <a:cs typeface="Courier New"/>
              <a:sym typeface="Courier New"/>
            </a:endParaRPr>
          </a:p>
        </p:txBody>
      </p:sp>
      <p:sp>
        <p:nvSpPr>
          <p:cNvPr id="125" name="Google Shape;125;p20"/>
          <p:cNvSpPr/>
          <p:nvPr/>
        </p:nvSpPr>
        <p:spPr>
          <a:xfrm>
            <a:off x="1067325" y="4259900"/>
            <a:ext cx="2305200" cy="413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20"/>
          <p:cNvPicPr preferRelativeResize="0"/>
          <p:nvPr/>
        </p:nvPicPr>
        <p:blipFill>
          <a:blip r:embed="rId3">
            <a:alphaModFix/>
          </a:blip>
          <a:stretch>
            <a:fillRect/>
          </a:stretch>
        </p:blipFill>
        <p:spPr>
          <a:xfrm>
            <a:off x="-15750" y="1333450"/>
            <a:ext cx="4587750" cy="2811100"/>
          </a:xfrm>
          <a:prstGeom prst="rect">
            <a:avLst/>
          </a:prstGeom>
          <a:noFill/>
          <a:ln>
            <a:noFill/>
          </a:ln>
        </p:spPr>
      </p:pic>
      <p:pic>
        <p:nvPicPr>
          <p:cNvPr id="127" name="Google Shape;127;p20"/>
          <p:cNvPicPr preferRelativeResize="0"/>
          <p:nvPr/>
        </p:nvPicPr>
        <p:blipFill>
          <a:blip r:embed="rId4">
            <a:alphaModFix/>
          </a:blip>
          <a:stretch>
            <a:fillRect/>
          </a:stretch>
        </p:blipFill>
        <p:spPr>
          <a:xfrm>
            <a:off x="4556250" y="1333462"/>
            <a:ext cx="4587750" cy="2811088"/>
          </a:xfrm>
          <a:prstGeom prst="rect">
            <a:avLst/>
          </a:prstGeom>
          <a:noFill/>
          <a:ln>
            <a:noFill/>
          </a:ln>
        </p:spPr>
      </p:pic>
      <p:sp>
        <p:nvSpPr>
          <p:cNvPr id="128" name="Google Shape;128;p20"/>
          <p:cNvSpPr txBox="1"/>
          <p:nvPr/>
        </p:nvSpPr>
        <p:spPr>
          <a:xfrm>
            <a:off x="4836600" y="4192625"/>
            <a:ext cx="4307400" cy="6441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a1        b1        a2        b2         g </a:t>
            </a:r>
            <a:endParaRPr sz="1000">
              <a:solidFill>
                <a:schemeClr val="dk1"/>
              </a:solidFill>
              <a:highlight>
                <a:srgbClr val="FFFFFF"/>
              </a:highlight>
              <a:latin typeface="Courier New"/>
              <a:ea typeface="Courier New"/>
              <a:cs typeface="Courier New"/>
              <a:sym typeface="Courier New"/>
            </a:endParaRPr>
          </a:p>
          <a:p>
            <a:pPr indent="0" lvl="0" marL="0" rtl="0" algn="l">
              <a:lnSpc>
                <a:spcPct val="125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 65.42857 164.57143 230.00000   0.00000 230.00000</a:t>
            </a:r>
            <a:endParaRPr sz="1000">
              <a:solidFill>
                <a:schemeClr val="dk1"/>
              </a:solidFill>
              <a:highlight>
                <a:srgbClr val="FFFFFF"/>
              </a:highlight>
              <a:latin typeface="Courier New"/>
              <a:ea typeface="Courier New"/>
              <a:cs typeface="Courier New"/>
              <a:sym typeface="Courier New"/>
            </a:endParaRPr>
          </a:p>
        </p:txBody>
      </p:sp>
      <p:sp>
        <p:nvSpPr>
          <p:cNvPr id="129" name="Google Shape;129;p20"/>
          <p:cNvSpPr/>
          <p:nvPr/>
        </p:nvSpPr>
        <p:spPr>
          <a:xfrm>
            <a:off x="5649575" y="4259900"/>
            <a:ext cx="2305200" cy="413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5821475" y="1404500"/>
            <a:ext cx="19614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NCT=230, WAP=230</a:t>
            </a:r>
            <a:endParaRPr/>
          </a:p>
        </p:txBody>
      </p:sp>
      <p:sp>
        <p:nvSpPr>
          <p:cNvPr id="131" name="Google Shape;131;p20"/>
          <p:cNvSpPr txBox="1"/>
          <p:nvPr/>
        </p:nvSpPr>
        <p:spPr>
          <a:xfrm>
            <a:off x="1297425" y="1404500"/>
            <a:ext cx="19614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NCT=230, WAP=173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Daly AJ, Baetens JM, Baets B De. 2018. Ecological Diversity : Measuring the Unmeasurable. doi:10.3390/math6070119.</a:t>
            </a:r>
            <a:endParaRPr sz="1200"/>
          </a:p>
          <a:p>
            <a:pPr indent="0" lvl="0" marL="0" rtl="0" algn="l">
              <a:spcBef>
                <a:spcPts val="1600"/>
              </a:spcBef>
              <a:spcAft>
                <a:spcPts val="0"/>
              </a:spcAft>
              <a:buNone/>
            </a:pPr>
            <a:r>
              <a:rPr lang="en" sz="1200"/>
              <a:t>Tuomisto H. 2010. A diversity of beta diversities : straightening up a concept gone awry . Part 1 . Defining beta diversity as a function of alpha and gamma diversity. doi:10.1111/j.1600-0587.2009.05880.x.</a:t>
            </a:r>
            <a:endParaRPr sz="1200"/>
          </a:p>
          <a:p>
            <a:pPr indent="0" lvl="0" marL="0" rtl="0" algn="l">
              <a:spcBef>
                <a:spcPts val="1600"/>
              </a:spcBef>
              <a:spcAft>
                <a:spcPts val="0"/>
              </a:spcAft>
              <a:buNone/>
            </a:pPr>
            <a:r>
              <a:rPr lang="en" sz="1200"/>
              <a:t>Additive partitioning of a beta diversity index is controversial. 2015. 112:7161. doi:10.1073/pnas.1521798113.</a:t>
            </a:r>
            <a:endParaRPr sz="1200"/>
          </a:p>
          <a:p>
            <a:pPr indent="0" lvl="0" marL="0" rtl="0" algn="l">
              <a:spcBef>
                <a:spcPts val="1600"/>
              </a:spcBef>
              <a:spcAft>
                <a:spcPts val="0"/>
              </a:spcAft>
              <a:buNone/>
            </a:pPr>
            <a:r>
              <a:rPr lang="en" sz="1200"/>
              <a:t>Reply to Chen and Schmera : Partitioning beta diversity into replacement and nestedness- resultant components is not controversial. 2015. 112:7162. doi:10.1073/pnas.1522279113.</a:t>
            </a:r>
            <a:endParaRPr sz="1200"/>
          </a:p>
          <a:p>
            <a:pPr indent="0" lvl="0" marL="0" rtl="0" algn="l">
              <a:spcBef>
                <a:spcPts val="1600"/>
              </a:spcBef>
              <a:spcAft>
                <a:spcPts val="0"/>
              </a:spcAft>
              <a:buNone/>
            </a:pPr>
            <a:r>
              <a:rPr lang="en" sz="1200"/>
              <a:t>Schmera D, Podani J. 2011. Comments on separating components of beta diversity. Community Ecol. 12:153–160. doi:10.1556/ComEc.12.2011.2.2.</a:t>
            </a:r>
            <a:endParaRPr sz="1200"/>
          </a:p>
          <a:p>
            <a:pPr indent="0" lvl="0" marL="0" rtl="0" algn="l">
              <a:spcBef>
                <a:spcPts val="1600"/>
              </a:spcBef>
              <a:spcAft>
                <a:spcPts val="0"/>
              </a:spcAft>
              <a:buNone/>
            </a:pPr>
            <a:r>
              <a:rPr lang="en" sz="1200"/>
              <a:t>Baselga A. 2010. Partitioning the turnover and nestedness components of beta diversity. :134–143. doi:10.1111/j.1466-8238.2009.00490.x.</a:t>
            </a:r>
            <a:endParaRPr sz="1200"/>
          </a:p>
          <a:p>
            <a:pPr indent="0" lvl="0" marL="0" rtl="0" algn="l">
              <a:spcBef>
                <a:spcPts val="1600"/>
              </a:spcBef>
              <a:spcAft>
                <a:spcPts val="0"/>
              </a:spcAft>
              <a:buNone/>
            </a:pPr>
            <a:r>
              <a:rPr lang="en" sz="1200"/>
              <a:t>Chao A, Ricotta C. 2010. analyses. :65–76. doi:10.1111/j.1472-4642.2009.00626.x.</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