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-Hello I am Elizabeth Brooks and I will be describing ModEDI, a software architecture for modeling the change in physical traits of a species in the presence of non linear developmental interactions.</a:t>
            </a:r>
            <a:endParaRPr sz="1000">
              <a:solidFill>
                <a:schemeClr val="dk1"/>
              </a:solidFill>
            </a:endParaRPr>
          </a:p>
          <a:p>
            <a:pPr indent="0" lvl="0" marL="0" rtl="0" algn="l">
              <a:spcBef>
                <a:spcPts val="0"/>
              </a:spcBef>
              <a:spcAft>
                <a:spcPts val="0"/>
              </a:spcAft>
              <a:buNone/>
            </a:pPr>
            <a:r>
              <a:rPr lang="en" sz="1000">
                <a:solidFill>
                  <a:schemeClr val="dk1"/>
                </a:solidFill>
              </a:rPr>
              <a:t>-So, with this software architecture, biologists may test evolutionary-developmental and quantitative genetic hypotheses.</a:t>
            </a:r>
            <a:endParaRPr sz="1000">
              <a:solidFill>
                <a:schemeClr val="dk1"/>
              </a:solidFill>
            </a:endParaRPr>
          </a:p>
          <a:p>
            <a:pPr indent="0" lvl="0" marL="0" rtl="0" algn="l">
              <a:spcBef>
                <a:spcPts val="0"/>
              </a:spcBef>
              <a:spcAft>
                <a:spcPts val="0"/>
              </a:spcAft>
              <a:buNone/>
            </a:pPr>
            <a:r>
              <a:rPr lang="en" sz="1000">
                <a:solidFill>
                  <a:schemeClr val="dk1"/>
                </a:solidFill>
              </a:rPr>
              <a:t>-Quantitative genetics is the study of complex biological traits, or traits controlled by more than one gene. </a:t>
            </a:r>
            <a:endParaRPr sz="1000">
              <a:solidFill>
                <a:schemeClr val="dk1"/>
              </a:solidFill>
            </a:endParaRPr>
          </a:p>
          <a:p>
            <a:pPr indent="0" lvl="0" marL="0" rtl="0" algn="l">
              <a:spcBef>
                <a:spcPts val="0"/>
              </a:spcBef>
              <a:spcAft>
                <a:spcPts val="0"/>
              </a:spcAft>
              <a:buNone/>
            </a:pPr>
            <a:r>
              <a:rPr lang="en" sz="1000">
                <a:solidFill>
                  <a:schemeClr val="dk1"/>
                </a:solidFill>
              </a:rPr>
              <a:t>-A primary goal of quantitative genetics studies is the development of computational models for predicting the evolution of physical traits in response to selection.</a:t>
            </a:r>
            <a:endParaRPr sz="1000">
              <a:solidFill>
                <a:schemeClr val="dk1"/>
              </a:solidFill>
            </a:endParaRPr>
          </a:p>
          <a:p>
            <a:pPr indent="0" lvl="0" marL="0" rtl="0" algn="l">
              <a:spcBef>
                <a:spcPts val="0"/>
              </a:spcBef>
              <a:spcAft>
                <a:spcPts val="0"/>
              </a:spcAft>
              <a:buNone/>
            </a:pPr>
            <a:r>
              <a:rPr lang="en" sz="1000">
                <a:solidFill>
                  <a:schemeClr val="dk1"/>
                </a:solidFill>
              </a:rPr>
              <a:t>-However, currently available tools employ a constant genetic variance co-variance matrix, which does not </a:t>
            </a:r>
            <a:r>
              <a:rPr lang="en" sz="1000">
                <a:solidFill>
                  <a:schemeClr val="dk1"/>
                </a:solidFill>
              </a:rPr>
              <a:t>sufficiently</a:t>
            </a:r>
            <a:r>
              <a:rPr lang="en" sz="1000">
                <a:solidFill>
                  <a:schemeClr val="dk1"/>
                </a:solidFill>
              </a:rPr>
              <a:t> capture the effects of selection on complex physical traits.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-To investigate these complex genetic dynamics, we have developed models of quantitative trait evolution for Daphnia melanica.</a:t>
            </a:r>
            <a:endParaRPr sz="1000">
              <a:solidFill>
                <a:schemeClr val="dk1"/>
              </a:solidFill>
            </a:endParaRPr>
          </a:p>
          <a:p>
            <a:pPr indent="0" lvl="0" marL="0" rtl="0" algn="l">
              <a:spcBef>
                <a:spcPts val="0"/>
              </a:spcBef>
              <a:spcAft>
                <a:spcPts val="0"/>
              </a:spcAft>
              <a:buNone/>
            </a:pPr>
            <a:r>
              <a:rPr lang="en" sz="1000">
                <a:solidFill>
                  <a:schemeClr val="dk1"/>
                </a:solidFill>
              </a:rPr>
              <a:t>-Daphnia are a freshwater microcrustacean, commonly found in high alpine lakes of the Sierra Nevada.</a:t>
            </a:r>
            <a:endParaRPr sz="1000">
              <a:solidFill>
                <a:schemeClr val="dk1"/>
              </a:solidFill>
            </a:endParaRPr>
          </a:p>
          <a:p>
            <a:pPr indent="0" lvl="0" marL="0" rtl="0" algn="l">
              <a:spcBef>
                <a:spcPts val="0"/>
              </a:spcBef>
              <a:spcAft>
                <a:spcPts val="0"/>
              </a:spcAft>
              <a:buNone/>
            </a:pPr>
            <a:r>
              <a:rPr lang="en" sz="1000">
                <a:solidFill>
                  <a:schemeClr val="dk1"/>
                </a:solidFill>
              </a:rPr>
              <a:t>-In these lakes, Daphnia will swim near the water’s surface, receiving a high amount of UV radiation and will be dark in pigmentation.</a:t>
            </a:r>
            <a:endParaRPr sz="1000">
              <a:solidFill>
                <a:schemeClr val="dk1"/>
              </a:solidFill>
            </a:endParaRPr>
          </a:p>
          <a:p>
            <a:pPr indent="0" lvl="0" marL="0" rtl="0" algn="l">
              <a:spcBef>
                <a:spcPts val="0"/>
              </a:spcBef>
              <a:spcAft>
                <a:spcPts val="0"/>
              </a:spcAft>
              <a:buNone/>
            </a:pPr>
            <a:r>
              <a:rPr lang="en" sz="1000">
                <a:solidFill>
                  <a:schemeClr val="dk1"/>
                </a:solidFill>
              </a:rPr>
              <a:t>-When fish predators are introduced into one of these lakes, as in the case of sport fishing, the Daphnia will migrate lower in the water column to avoid them. </a:t>
            </a:r>
            <a:endParaRPr sz="1000">
              <a:solidFill>
                <a:schemeClr val="dk1"/>
              </a:solidFill>
            </a:endParaRPr>
          </a:p>
          <a:p>
            <a:pPr indent="0" lvl="0" marL="0" rtl="0" algn="l">
              <a:spcBef>
                <a:spcPts val="0"/>
              </a:spcBef>
              <a:spcAft>
                <a:spcPts val="0"/>
              </a:spcAft>
              <a:buNone/>
            </a:pPr>
            <a:r>
              <a:rPr lang="en" sz="1000">
                <a:solidFill>
                  <a:schemeClr val="dk1"/>
                </a:solidFill>
              </a:rPr>
              <a:t>-By being lower in the water column, the Daphnia receive less UV radiation and are lighter in pigmentation.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-These non-linear interactions between a Daphnia’s sensitivity to UVB and their average daytime depth are captured by the unique </a:t>
            </a:r>
            <a:r>
              <a:rPr b="1" lang="en" sz="1000">
                <a:solidFill>
                  <a:schemeClr val="dk1"/>
                </a:solidFill>
              </a:rPr>
              <a:t>phenotype surface</a:t>
            </a:r>
            <a:r>
              <a:rPr lang="en" sz="1000">
                <a:solidFill>
                  <a:schemeClr val="dk1"/>
                </a:solidFill>
              </a:rPr>
              <a:t> provided by ModEDI.</a:t>
            </a:r>
            <a:endParaRPr sz="1000">
              <a:solidFill>
                <a:schemeClr val="dk1"/>
              </a:solidFill>
            </a:endParaRPr>
          </a:p>
          <a:p>
            <a:pPr indent="0" lvl="0" marL="0" rtl="0" algn="l">
              <a:spcBef>
                <a:spcPts val="0"/>
              </a:spcBef>
              <a:spcAft>
                <a:spcPts val="0"/>
              </a:spcAft>
              <a:buNone/>
            </a:pPr>
            <a:r>
              <a:rPr lang="en" sz="1000">
                <a:solidFill>
                  <a:schemeClr val="dk1"/>
                </a:solidFill>
              </a:rPr>
              <a:t>-Our code base for ModEDI implements a powerful, general mathematical and conceptual framework of </a:t>
            </a:r>
            <a:r>
              <a:rPr b="1" lang="en" sz="1000">
                <a:solidFill>
                  <a:schemeClr val="dk1"/>
                </a:solidFill>
              </a:rPr>
              <a:t>evolutionary models</a:t>
            </a:r>
            <a:r>
              <a:rPr lang="en" sz="1000">
                <a:solidFill>
                  <a:schemeClr val="dk1"/>
                </a:solidFill>
              </a:rPr>
              <a:t> developed by Sean Rice. </a:t>
            </a:r>
            <a:endParaRPr sz="1000">
              <a:solidFill>
                <a:schemeClr val="dk1"/>
              </a:solidFill>
            </a:endParaRPr>
          </a:p>
          <a:p>
            <a:pPr indent="0" lvl="0" marL="0" rtl="0" algn="l">
              <a:spcBef>
                <a:spcPts val="0"/>
              </a:spcBef>
              <a:spcAft>
                <a:spcPts val="0"/>
              </a:spcAft>
              <a:buNone/>
            </a:pPr>
            <a:r>
              <a:rPr lang="en" sz="1000">
                <a:solidFill>
                  <a:schemeClr val="dk1"/>
                </a:solidFill>
              </a:rPr>
              <a:t>-For these models, two elements are needed to predict the evolution of traits due to selection: the strength and direction of selection, and the availability of heritable genetic variation. </a:t>
            </a:r>
            <a:endParaRPr sz="1000">
              <a:solidFill>
                <a:schemeClr val="dk1"/>
              </a:solidFill>
            </a:endParaRPr>
          </a:p>
          <a:p>
            <a:pPr indent="0" lvl="0" marL="0" rtl="0" algn="l">
              <a:spcBef>
                <a:spcPts val="0"/>
              </a:spcBef>
              <a:spcAft>
                <a:spcPts val="0"/>
              </a:spcAft>
              <a:buNone/>
            </a:pPr>
            <a:r>
              <a:rPr lang="en" sz="1000">
                <a:solidFill>
                  <a:schemeClr val="dk1"/>
                </a:solidFill>
              </a:rPr>
              <a:t>-The strength and direction of selection is captured by the </a:t>
            </a:r>
            <a:r>
              <a:rPr lang="en" sz="1000">
                <a:solidFill>
                  <a:schemeClr val="dk1"/>
                </a:solidFill>
              </a:rPr>
              <a:t>individual </a:t>
            </a:r>
            <a:r>
              <a:rPr b="1" lang="en" sz="1000">
                <a:solidFill>
                  <a:schemeClr val="dk1"/>
                </a:solidFill>
              </a:rPr>
              <a:t>fitness surface</a:t>
            </a:r>
            <a:r>
              <a:rPr lang="en" sz="1000">
                <a:solidFill>
                  <a:schemeClr val="dk1"/>
                </a:solidFill>
              </a:rPr>
              <a:t>, which describes the expected reproductive success of an individual as a function of its trait values.</a:t>
            </a:r>
            <a:endParaRPr sz="1000">
              <a:solidFill>
                <a:schemeClr val="dk1"/>
              </a:solidFill>
            </a:endParaRPr>
          </a:p>
          <a:p>
            <a:pPr indent="0" lvl="0" marL="0" rtl="0" algn="l">
              <a:spcBef>
                <a:spcPts val="0"/>
              </a:spcBef>
              <a:spcAft>
                <a:spcPts val="0"/>
              </a:spcAft>
              <a:buNone/>
            </a:pPr>
            <a:r>
              <a:rPr lang="en" sz="1000">
                <a:solidFill>
                  <a:schemeClr val="dk1"/>
                </a:solidFill>
              </a:rPr>
              <a:t>-Additionally, t</a:t>
            </a:r>
            <a:r>
              <a:rPr lang="en" sz="1000">
                <a:solidFill>
                  <a:schemeClr val="dk1"/>
                </a:solidFill>
              </a:rPr>
              <a:t>his framework utilizes a </a:t>
            </a:r>
            <a:r>
              <a:rPr b="1" lang="en" sz="1000">
                <a:solidFill>
                  <a:schemeClr val="dk1"/>
                </a:solidFill>
              </a:rPr>
              <a:t>phenotypic landscape</a:t>
            </a:r>
            <a:r>
              <a:rPr lang="en" sz="1000">
                <a:solidFill>
                  <a:schemeClr val="dk1"/>
                </a:solidFill>
              </a:rPr>
              <a:t> to explicitly incorporate the effects of development on heritable phenotypic variation.</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a:t>
            </a:r>
            <a:r>
              <a:rPr b="1" i="1" lang="en" sz="1000">
                <a:solidFill>
                  <a:schemeClr val="dk1"/>
                </a:solidFill>
              </a:rPr>
              <a:t>phenotype surface</a:t>
            </a:r>
            <a:r>
              <a:rPr lang="en" sz="1000">
                <a:solidFill>
                  <a:schemeClr val="dk1"/>
                </a:solidFill>
              </a:rPr>
              <a:t> is constructed by plotting the value of a phenotype against the values of underlying genetic and environmental factors that interact in its development.  </a:t>
            </a:r>
            <a:endParaRPr sz="1000">
              <a:solidFill>
                <a:schemeClr val="dk1"/>
              </a:solidFill>
            </a:endParaRPr>
          </a:p>
          <a:p>
            <a:pPr indent="0" lvl="0" marL="0" rtl="0" algn="l">
              <a:spcBef>
                <a:spcPts val="0"/>
              </a:spcBef>
              <a:spcAft>
                <a:spcPts val="0"/>
              </a:spcAft>
              <a:buNone/>
            </a:pPr>
            <a:r>
              <a:rPr lang="en" sz="1000">
                <a:solidFill>
                  <a:schemeClr val="dk1"/>
                </a:solidFill>
              </a:rPr>
              <a:t>-From this surface, populations of </a:t>
            </a:r>
            <a:r>
              <a:rPr i="1" lang="en" sz="1000">
                <a:solidFill>
                  <a:schemeClr val="dk1"/>
                </a:solidFill>
              </a:rPr>
              <a:t>Daphnia</a:t>
            </a:r>
            <a:r>
              <a:rPr lang="en" sz="1000">
                <a:solidFill>
                  <a:schemeClr val="dk1"/>
                </a:solidFill>
              </a:rPr>
              <a:t> are simulated, where each point on the landscape corresponds to an individual.</a:t>
            </a:r>
            <a:endParaRPr sz="1000">
              <a:solidFill>
                <a:schemeClr val="dk1"/>
              </a:solidFill>
            </a:endParaRPr>
          </a:p>
          <a:p>
            <a:pPr indent="0" lvl="0" marL="0" rtl="0" algn="l">
              <a:spcBef>
                <a:spcPts val="0"/>
              </a:spcBef>
              <a:spcAft>
                <a:spcPts val="0"/>
              </a:spcAft>
              <a:buNone/>
            </a:pPr>
            <a:r>
              <a:rPr lang="en" sz="1000">
                <a:solidFill>
                  <a:schemeClr val="dk1"/>
                </a:solidFill>
              </a:rPr>
              <a:t>-Here is an example of the phenotype surface for Daphnia, as described by this linear function for the production of melanin with respect to the underlying genetic factors of sensitivity to UVB and average daytime depth.</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object-oriented software architecture of ModEDI simulates the evolution of physical traits of a population of a species by describing a blueprint for objects of individuals of that species.</a:t>
            </a:r>
            <a:endParaRPr sz="1000">
              <a:solidFill>
                <a:schemeClr val="dk1"/>
              </a:solidFill>
            </a:endParaRPr>
          </a:p>
          <a:p>
            <a:pPr indent="0" lvl="0" marL="0" rtl="0" algn="l">
              <a:spcBef>
                <a:spcPts val="0"/>
              </a:spcBef>
              <a:spcAft>
                <a:spcPts val="0"/>
              </a:spcAft>
              <a:buNone/>
            </a:pPr>
            <a:r>
              <a:rPr lang="en" sz="1000">
                <a:solidFill>
                  <a:schemeClr val="dk1"/>
                </a:solidFill>
              </a:rPr>
              <a:t>-With our program, users are able to develop custom simulations for analyzing the evolution of </a:t>
            </a:r>
            <a:r>
              <a:rPr i="1" lang="en" sz="1000">
                <a:solidFill>
                  <a:schemeClr val="dk1"/>
                </a:solidFill>
              </a:rPr>
              <a:t>multiple </a:t>
            </a:r>
            <a:r>
              <a:rPr lang="en" sz="1000">
                <a:solidFill>
                  <a:schemeClr val="dk1"/>
                </a:solidFill>
              </a:rPr>
              <a:t>physical traits, while allowing for interactions between overlapping </a:t>
            </a:r>
            <a:r>
              <a:rPr i="1" lang="en" sz="1000">
                <a:solidFill>
                  <a:schemeClr val="dk1"/>
                </a:solidFill>
              </a:rPr>
              <a:t>sets </a:t>
            </a:r>
            <a:r>
              <a:rPr lang="en" sz="1000">
                <a:solidFill>
                  <a:schemeClr val="dk1"/>
                </a:solidFill>
              </a:rPr>
              <a:t>of developmental factors.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-Initial results from simulations performed with ModEDI </a:t>
            </a:r>
            <a:r>
              <a:rPr i="1" lang="en" sz="1000">
                <a:solidFill>
                  <a:schemeClr val="dk1"/>
                </a:solidFill>
              </a:rPr>
              <a:t>do</a:t>
            </a:r>
            <a:r>
              <a:rPr lang="en" sz="1000">
                <a:solidFill>
                  <a:schemeClr val="dk1"/>
                </a:solidFill>
              </a:rPr>
              <a:t> indicate that developmental interactions </a:t>
            </a:r>
            <a:r>
              <a:rPr i="1" lang="en" sz="1000">
                <a:solidFill>
                  <a:schemeClr val="dk1"/>
                </a:solidFill>
              </a:rPr>
              <a:t>may </a:t>
            </a:r>
            <a:r>
              <a:rPr lang="en" sz="1000">
                <a:solidFill>
                  <a:schemeClr val="dk1"/>
                </a:solidFill>
              </a:rPr>
              <a:t>substantially alter evolutionary trajectories.</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2.png"/><Relationship Id="rId13" Type="http://schemas.openxmlformats.org/officeDocument/2006/relationships/image" Target="../media/image1.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2.png"/><Relationship Id="rId9" Type="http://schemas.openxmlformats.org/officeDocument/2006/relationships/image" Target="../media/image10.png"/><Relationship Id="rId15" Type="http://schemas.openxmlformats.org/officeDocument/2006/relationships/image" Target="../media/image9.png"/><Relationship Id="rId1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50502" t="0"/>
          <a:stretch/>
        </p:blipFill>
        <p:spPr>
          <a:xfrm flipH="1">
            <a:off x="12126" y="2038425"/>
            <a:ext cx="2755500" cy="1395527"/>
          </a:xfrm>
          <a:prstGeom prst="rect">
            <a:avLst/>
          </a:prstGeom>
          <a:noFill/>
          <a:ln>
            <a:noFill/>
          </a:ln>
        </p:spPr>
      </p:pic>
      <p:pic>
        <p:nvPicPr>
          <p:cNvPr descr="biotope-154853_960_720.png" id="55" name="Google Shape;55;p13"/>
          <p:cNvPicPr preferRelativeResize="0"/>
          <p:nvPr/>
        </p:nvPicPr>
        <p:blipFill rotWithShape="1">
          <a:blip r:embed="rId4">
            <a:alphaModFix/>
          </a:blip>
          <a:srcRect b="16756" l="51447" r="21249" t="0"/>
          <a:stretch/>
        </p:blipFill>
        <p:spPr>
          <a:xfrm>
            <a:off x="0" y="0"/>
            <a:ext cx="2782524" cy="5143501"/>
          </a:xfrm>
          <a:prstGeom prst="rect">
            <a:avLst/>
          </a:prstGeom>
          <a:noFill/>
          <a:ln>
            <a:noFill/>
          </a:ln>
        </p:spPr>
      </p:pic>
      <p:pic>
        <p:nvPicPr>
          <p:cNvPr descr="normal_ian-symbol-daphnia-pulex.png" id="56" name="Google Shape;56;p13"/>
          <p:cNvPicPr preferRelativeResize="0"/>
          <p:nvPr/>
        </p:nvPicPr>
        <p:blipFill>
          <a:blip r:embed="rId5">
            <a:alphaModFix/>
          </a:blip>
          <a:stretch>
            <a:fillRect/>
          </a:stretch>
        </p:blipFill>
        <p:spPr>
          <a:xfrm>
            <a:off x="1306935" y="3534863"/>
            <a:ext cx="179575" cy="331050"/>
          </a:xfrm>
          <a:prstGeom prst="rect">
            <a:avLst/>
          </a:prstGeom>
          <a:noFill/>
          <a:ln>
            <a:noFill/>
          </a:ln>
        </p:spPr>
      </p:pic>
      <p:pic>
        <p:nvPicPr>
          <p:cNvPr descr="normal_ian-symbol-daphnia-pulex.png" id="57" name="Google Shape;57;p13"/>
          <p:cNvPicPr preferRelativeResize="0"/>
          <p:nvPr/>
        </p:nvPicPr>
        <p:blipFill>
          <a:blip r:embed="rId6">
            <a:alphaModFix/>
          </a:blip>
          <a:stretch>
            <a:fillRect/>
          </a:stretch>
        </p:blipFill>
        <p:spPr>
          <a:xfrm flipH="1" rot="1658256">
            <a:off x="1089641" y="3534868"/>
            <a:ext cx="211955" cy="331046"/>
          </a:xfrm>
          <a:prstGeom prst="rect">
            <a:avLst/>
          </a:prstGeom>
          <a:noFill/>
          <a:ln>
            <a:noFill/>
          </a:ln>
        </p:spPr>
      </p:pic>
      <p:pic>
        <p:nvPicPr>
          <p:cNvPr descr="normal_ian-symbol-daphnia-pulex.png" id="58" name="Google Shape;58;p13"/>
          <p:cNvPicPr preferRelativeResize="0"/>
          <p:nvPr/>
        </p:nvPicPr>
        <p:blipFill>
          <a:blip r:embed="rId7">
            <a:alphaModFix/>
          </a:blip>
          <a:stretch>
            <a:fillRect/>
          </a:stretch>
        </p:blipFill>
        <p:spPr>
          <a:xfrm rot="-2352487">
            <a:off x="1624760" y="3806200"/>
            <a:ext cx="179575" cy="331050"/>
          </a:xfrm>
          <a:prstGeom prst="rect">
            <a:avLst/>
          </a:prstGeom>
          <a:noFill/>
          <a:ln>
            <a:noFill/>
          </a:ln>
        </p:spPr>
      </p:pic>
      <p:pic>
        <p:nvPicPr>
          <p:cNvPr descr="normal_ian-symbol-daphnia-pulex.png" id="59" name="Google Shape;59;p13"/>
          <p:cNvPicPr preferRelativeResize="0"/>
          <p:nvPr/>
        </p:nvPicPr>
        <p:blipFill>
          <a:blip r:embed="rId8">
            <a:alphaModFix/>
          </a:blip>
          <a:stretch>
            <a:fillRect/>
          </a:stretch>
        </p:blipFill>
        <p:spPr>
          <a:xfrm flipH="1" rot="-1165480">
            <a:off x="1988552" y="3612175"/>
            <a:ext cx="183471" cy="307751"/>
          </a:xfrm>
          <a:prstGeom prst="rect">
            <a:avLst/>
          </a:prstGeom>
          <a:noFill/>
          <a:ln>
            <a:noFill/>
          </a:ln>
        </p:spPr>
      </p:pic>
      <p:pic>
        <p:nvPicPr>
          <p:cNvPr descr="normal_ian-symbol-daphnia-pulex.png" id="60" name="Google Shape;60;p13"/>
          <p:cNvPicPr preferRelativeResize="0"/>
          <p:nvPr/>
        </p:nvPicPr>
        <p:blipFill>
          <a:blip r:embed="rId9">
            <a:alphaModFix/>
          </a:blip>
          <a:stretch>
            <a:fillRect/>
          </a:stretch>
        </p:blipFill>
        <p:spPr>
          <a:xfrm rot="-562955">
            <a:off x="1634285" y="3534875"/>
            <a:ext cx="179575" cy="331050"/>
          </a:xfrm>
          <a:prstGeom prst="rect">
            <a:avLst/>
          </a:prstGeom>
          <a:noFill/>
          <a:ln>
            <a:noFill/>
          </a:ln>
        </p:spPr>
      </p:pic>
      <p:pic>
        <p:nvPicPr>
          <p:cNvPr descr="normal_ian-symbol-daphnia-pulex.png" id="61" name="Google Shape;61;p13"/>
          <p:cNvPicPr preferRelativeResize="0"/>
          <p:nvPr/>
        </p:nvPicPr>
        <p:blipFill>
          <a:blip r:embed="rId10">
            <a:alphaModFix/>
          </a:blip>
          <a:stretch>
            <a:fillRect/>
          </a:stretch>
        </p:blipFill>
        <p:spPr>
          <a:xfrm flipH="1" rot="-1610028">
            <a:off x="1291495" y="3842038"/>
            <a:ext cx="172710" cy="331048"/>
          </a:xfrm>
          <a:prstGeom prst="rect">
            <a:avLst/>
          </a:prstGeom>
          <a:noFill/>
          <a:ln>
            <a:noFill/>
          </a:ln>
        </p:spPr>
      </p:pic>
      <p:pic>
        <p:nvPicPr>
          <p:cNvPr descr="normal_ian-symbol-daphnia-pulex.png" id="62" name="Google Shape;62;p13"/>
          <p:cNvPicPr preferRelativeResize="0"/>
          <p:nvPr/>
        </p:nvPicPr>
        <p:blipFill>
          <a:blip r:embed="rId11">
            <a:alphaModFix/>
          </a:blip>
          <a:stretch>
            <a:fillRect/>
          </a:stretch>
        </p:blipFill>
        <p:spPr>
          <a:xfrm flipH="1">
            <a:off x="2207360" y="3720350"/>
            <a:ext cx="179575" cy="331050"/>
          </a:xfrm>
          <a:prstGeom prst="rect">
            <a:avLst/>
          </a:prstGeom>
          <a:noFill/>
          <a:ln>
            <a:noFill/>
          </a:ln>
        </p:spPr>
      </p:pic>
      <p:pic>
        <p:nvPicPr>
          <p:cNvPr id="63" name="Google Shape;63;p13"/>
          <p:cNvPicPr preferRelativeResize="0"/>
          <p:nvPr/>
        </p:nvPicPr>
        <p:blipFill rotWithShape="1">
          <a:blip r:embed="rId3">
            <a:alphaModFix/>
          </a:blip>
          <a:srcRect b="0" l="0" r="50502" t="0"/>
          <a:stretch/>
        </p:blipFill>
        <p:spPr>
          <a:xfrm>
            <a:off x="2763600" y="2038425"/>
            <a:ext cx="2857840" cy="1395527"/>
          </a:xfrm>
          <a:prstGeom prst="rect">
            <a:avLst/>
          </a:prstGeom>
          <a:noFill/>
          <a:ln>
            <a:noFill/>
          </a:ln>
        </p:spPr>
      </p:pic>
      <p:pic>
        <p:nvPicPr>
          <p:cNvPr descr="biotope-154853_960_720.png" id="64" name="Google Shape;64;p13"/>
          <p:cNvPicPr preferRelativeResize="0"/>
          <p:nvPr/>
        </p:nvPicPr>
        <p:blipFill rotWithShape="1">
          <a:blip r:embed="rId4">
            <a:alphaModFix/>
          </a:blip>
          <a:srcRect b="16756" l="51080" r="21276" t="0"/>
          <a:stretch/>
        </p:blipFill>
        <p:spPr>
          <a:xfrm flipH="1">
            <a:off x="2763600" y="0"/>
            <a:ext cx="2857850" cy="5143501"/>
          </a:xfrm>
          <a:prstGeom prst="rect">
            <a:avLst/>
          </a:prstGeom>
          <a:noFill/>
          <a:ln>
            <a:noFill/>
          </a:ln>
        </p:spPr>
      </p:pic>
      <p:pic>
        <p:nvPicPr>
          <p:cNvPr descr="normal_ian-symbol-daphnia-pulex.png" id="65" name="Google Shape;65;p13"/>
          <p:cNvPicPr preferRelativeResize="0"/>
          <p:nvPr/>
        </p:nvPicPr>
        <p:blipFill>
          <a:blip r:embed="rId12">
            <a:alphaModFix/>
          </a:blip>
          <a:stretch>
            <a:fillRect/>
          </a:stretch>
        </p:blipFill>
        <p:spPr>
          <a:xfrm>
            <a:off x="4326610" y="4476713"/>
            <a:ext cx="179575" cy="331050"/>
          </a:xfrm>
          <a:prstGeom prst="rect">
            <a:avLst/>
          </a:prstGeom>
          <a:noFill/>
          <a:ln>
            <a:noFill/>
          </a:ln>
        </p:spPr>
      </p:pic>
      <p:pic>
        <p:nvPicPr>
          <p:cNvPr descr="normal_ian-symbol-daphnia-pulex.png" id="66" name="Google Shape;66;p13"/>
          <p:cNvPicPr preferRelativeResize="0"/>
          <p:nvPr/>
        </p:nvPicPr>
        <p:blipFill>
          <a:blip r:embed="rId12">
            <a:alphaModFix/>
          </a:blip>
          <a:stretch>
            <a:fillRect/>
          </a:stretch>
        </p:blipFill>
        <p:spPr>
          <a:xfrm flipH="1" rot="1658256">
            <a:off x="4167053" y="4115405"/>
            <a:ext cx="211955" cy="331046"/>
          </a:xfrm>
          <a:prstGeom prst="rect">
            <a:avLst/>
          </a:prstGeom>
          <a:noFill/>
          <a:ln>
            <a:noFill/>
          </a:ln>
        </p:spPr>
      </p:pic>
      <p:pic>
        <p:nvPicPr>
          <p:cNvPr descr="normal_ian-symbol-daphnia-pulex.png" id="67" name="Google Shape;67;p13"/>
          <p:cNvPicPr preferRelativeResize="0"/>
          <p:nvPr/>
        </p:nvPicPr>
        <p:blipFill>
          <a:blip r:embed="rId12">
            <a:alphaModFix/>
          </a:blip>
          <a:stretch>
            <a:fillRect/>
          </a:stretch>
        </p:blipFill>
        <p:spPr>
          <a:xfrm rot="-2352487">
            <a:off x="4528097" y="4387863"/>
            <a:ext cx="179575" cy="331050"/>
          </a:xfrm>
          <a:prstGeom prst="rect">
            <a:avLst/>
          </a:prstGeom>
          <a:noFill/>
          <a:ln>
            <a:noFill/>
          </a:ln>
        </p:spPr>
      </p:pic>
      <p:pic>
        <p:nvPicPr>
          <p:cNvPr descr="normal_ian-symbol-daphnia-pulex.png" id="68" name="Google Shape;68;p13"/>
          <p:cNvPicPr preferRelativeResize="0"/>
          <p:nvPr/>
        </p:nvPicPr>
        <p:blipFill>
          <a:blip r:embed="rId12">
            <a:alphaModFix/>
          </a:blip>
          <a:stretch>
            <a:fillRect/>
          </a:stretch>
        </p:blipFill>
        <p:spPr>
          <a:xfrm flipH="1" rot="-1165416">
            <a:off x="4079815" y="4425509"/>
            <a:ext cx="197370" cy="331050"/>
          </a:xfrm>
          <a:prstGeom prst="rect">
            <a:avLst/>
          </a:prstGeom>
          <a:noFill/>
          <a:ln>
            <a:noFill/>
          </a:ln>
        </p:spPr>
      </p:pic>
      <p:pic>
        <p:nvPicPr>
          <p:cNvPr descr="normal_ian-symbol-daphnia-pulex.png" id="69" name="Google Shape;69;p13"/>
          <p:cNvPicPr preferRelativeResize="0"/>
          <p:nvPr/>
        </p:nvPicPr>
        <p:blipFill>
          <a:blip r:embed="rId12">
            <a:alphaModFix/>
          </a:blip>
          <a:stretch>
            <a:fillRect/>
          </a:stretch>
        </p:blipFill>
        <p:spPr>
          <a:xfrm rot="-562955">
            <a:off x="4238335" y="4293600"/>
            <a:ext cx="179575" cy="331050"/>
          </a:xfrm>
          <a:prstGeom prst="rect">
            <a:avLst/>
          </a:prstGeom>
          <a:noFill/>
          <a:ln>
            <a:noFill/>
          </a:ln>
        </p:spPr>
      </p:pic>
      <p:pic>
        <p:nvPicPr>
          <p:cNvPr descr="normal_ian-symbol-daphnia-pulex.png" id="70" name="Google Shape;70;p13"/>
          <p:cNvPicPr preferRelativeResize="0"/>
          <p:nvPr/>
        </p:nvPicPr>
        <p:blipFill>
          <a:blip r:embed="rId12">
            <a:alphaModFix/>
          </a:blip>
          <a:stretch>
            <a:fillRect/>
          </a:stretch>
        </p:blipFill>
        <p:spPr>
          <a:xfrm flipH="1" rot="-1610028">
            <a:off x="4673045" y="4223413"/>
            <a:ext cx="172710" cy="331048"/>
          </a:xfrm>
          <a:prstGeom prst="rect">
            <a:avLst/>
          </a:prstGeom>
          <a:noFill/>
          <a:ln>
            <a:noFill/>
          </a:ln>
        </p:spPr>
      </p:pic>
      <p:pic>
        <p:nvPicPr>
          <p:cNvPr descr="normal_ian-symbol-daphnia-pulex.png" id="71" name="Google Shape;71;p13"/>
          <p:cNvPicPr preferRelativeResize="0"/>
          <p:nvPr/>
        </p:nvPicPr>
        <p:blipFill>
          <a:blip r:embed="rId12">
            <a:alphaModFix/>
          </a:blip>
          <a:stretch>
            <a:fillRect/>
          </a:stretch>
        </p:blipFill>
        <p:spPr>
          <a:xfrm flipH="1">
            <a:off x="4428072" y="4145675"/>
            <a:ext cx="179575" cy="331050"/>
          </a:xfrm>
          <a:prstGeom prst="rect">
            <a:avLst/>
          </a:prstGeom>
          <a:noFill/>
          <a:ln>
            <a:noFill/>
          </a:ln>
        </p:spPr>
      </p:pic>
      <p:pic>
        <p:nvPicPr>
          <p:cNvPr descr="0b465c_a504f83902504c7eb0128914be037250~mv2.png" id="72" name="Google Shape;72;p13"/>
          <p:cNvPicPr preferRelativeResize="0"/>
          <p:nvPr/>
        </p:nvPicPr>
        <p:blipFill>
          <a:blip r:embed="rId13">
            <a:alphaModFix/>
          </a:blip>
          <a:stretch>
            <a:fillRect/>
          </a:stretch>
        </p:blipFill>
        <p:spPr>
          <a:xfrm flipH="1" rot="786820">
            <a:off x="2883814" y="3550986"/>
            <a:ext cx="431996" cy="246901"/>
          </a:xfrm>
          <a:prstGeom prst="rect">
            <a:avLst/>
          </a:prstGeom>
          <a:noFill/>
          <a:ln>
            <a:noFill/>
          </a:ln>
        </p:spPr>
      </p:pic>
      <p:pic>
        <p:nvPicPr>
          <p:cNvPr descr="0b465c_a504f83902504c7eb0128914be037250~mv2.png" id="73" name="Google Shape;73;p13"/>
          <p:cNvPicPr preferRelativeResize="0"/>
          <p:nvPr/>
        </p:nvPicPr>
        <p:blipFill>
          <a:blip r:embed="rId13">
            <a:alphaModFix/>
          </a:blip>
          <a:stretch>
            <a:fillRect/>
          </a:stretch>
        </p:blipFill>
        <p:spPr>
          <a:xfrm rot="598018">
            <a:off x="3337144" y="3895531"/>
            <a:ext cx="368625" cy="242708"/>
          </a:xfrm>
          <a:prstGeom prst="rect">
            <a:avLst/>
          </a:prstGeom>
          <a:noFill/>
          <a:ln>
            <a:noFill/>
          </a:ln>
        </p:spPr>
      </p:pic>
      <p:pic>
        <p:nvPicPr>
          <p:cNvPr descr="0b465c_a504f83902504c7eb0128914be037250~mv2.png" id="74" name="Google Shape;74;p13"/>
          <p:cNvPicPr preferRelativeResize="0"/>
          <p:nvPr/>
        </p:nvPicPr>
        <p:blipFill>
          <a:blip r:embed="rId13">
            <a:alphaModFix/>
          </a:blip>
          <a:stretch>
            <a:fillRect/>
          </a:stretch>
        </p:blipFill>
        <p:spPr>
          <a:xfrm rot="1123178">
            <a:off x="3722958" y="3634293"/>
            <a:ext cx="488059" cy="321339"/>
          </a:xfrm>
          <a:prstGeom prst="rect">
            <a:avLst/>
          </a:prstGeom>
          <a:noFill/>
          <a:ln>
            <a:noFill/>
          </a:ln>
        </p:spPr>
      </p:pic>
      <p:pic>
        <p:nvPicPr>
          <p:cNvPr descr="0b465c_a504f83902504c7eb0128914be037250~mv2.png" id="75" name="Google Shape;75;p13"/>
          <p:cNvPicPr preferRelativeResize="0"/>
          <p:nvPr/>
        </p:nvPicPr>
        <p:blipFill>
          <a:blip r:embed="rId13">
            <a:alphaModFix/>
          </a:blip>
          <a:stretch>
            <a:fillRect/>
          </a:stretch>
        </p:blipFill>
        <p:spPr>
          <a:xfrm flipH="1" rot="-1909073">
            <a:off x="4939266" y="3655475"/>
            <a:ext cx="538725" cy="279000"/>
          </a:xfrm>
          <a:prstGeom prst="rect">
            <a:avLst/>
          </a:prstGeom>
          <a:noFill/>
          <a:ln>
            <a:noFill/>
          </a:ln>
        </p:spPr>
      </p:pic>
      <p:pic>
        <p:nvPicPr>
          <p:cNvPr descr="0b465c_a504f83902504c7eb0128914be037250~mv2.png" id="76" name="Google Shape;76;p13"/>
          <p:cNvPicPr preferRelativeResize="0"/>
          <p:nvPr/>
        </p:nvPicPr>
        <p:blipFill>
          <a:blip r:embed="rId13">
            <a:alphaModFix/>
          </a:blip>
          <a:stretch>
            <a:fillRect/>
          </a:stretch>
        </p:blipFill>
        <p:spPr>
          <a:xfrm flipH="1" rot="962539">
            <a:off x="4474566" y="3570080"/>
            <a:ext cx="402970" cy="208693"/>
          </a:xfrm>
          <a:prstGeom prst="rect">
            <a:avLst/>
          </a:prstGeom>
          <a:noFill/>
          <a:ln>
            <a:noFill/>
          </a:ln>
        </p:spPr>
      </p:pic>
      <p:sp>
        <p:nvSpPr>
          <p:cNvPr id="77" name="Google Shape;77;p13"/>
          <p:cNvSpPr/>
          <p:nvPr/>
        </p:nvSpPr>
        <p:spPr>
          <a:xfrm>
            <a:off x="3992450" y="4108425"/>
            <a:ext cx="918900" cy="6993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txBox="1"/>
          <p:nvPr/>
        </p:nvSpPr>
        <p:spPr>
          <a:xfrm>
            <a:off x="5896488" y="-16275"/>
            <a:ext cx="3346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Phenotype </a:t>
            </a:r>
            <a:r>
              <a:rPr lang="en">
                <a:solidFill>
                  <a:schemeClr val="dk2"/>
                </a:solidFill>
              </a:rPr>
              <a:t>vs </a:t>
            </a:r>
            <a:r>
              <a:rPr lang="en">
                <a:solidFill>
                  <a:srgbClr val="0000FF"/>
                </a:solidFill>
              </a:rPr>
              <a:t>Developmental Factors</a:t>
            </a:r>
            <a:endParaRPr>
              <a:solidFill>
                <a:srgbClr val="0000FF"/>
              </a:solidFill>
            </a:endParaRPr>
          </a:p>
        </p:txBody>
      </p:sp>
      <p:cxnSp>
        <p:nvCxnSpPr>
          <p:cNvPr id="79" name="Google Shape;79;p13"/>
          <p:cNvCxnSpPr/>
          <p:nvPr/>
        </p:nvCxnSpPr>
        <p:spPr>
          <a:xfrm flipH="1">
            <a:off x="2765525" y="4050"/>
            <a:ext cx="2100" cy="5155800"/>
          </a:xfrm>
          <a:prstGeom prst="straightConnector1">
            <a:avLst/>
          </a:prstGeom>
          <a:noFill/>
          <a:ln cap="flat" cmpd="sng" w="28575">
            <a:solidFill>
              <a:schemeClr val="dk2"/>
            </a:solidFill>
            <a:prstDash val="solid"/>
            <a:round/>
            <a:headEnd len="med" w="med" type="none"/>
            <a:tailEnd len="med" w="med" type="none"/>
          </a:ln>
        </p:spPr>
      </p:cxnSp>
      <p:sp>
        <p:nvSpPr>
          <p:cNvPr id="80" name="Google Shape;80;p13"/>
          <p:cNvSpPr txBox="1"/>
          <p:nvPr/>
        </p:nvSpPr>
        <p:spPr>
          <a:xfrm>
            <a:off x="158525" y="4050"/>
            <a:ext cx="5295900" cy="1066200"/>
          </a:xfrm>
          <a:prstGeom prst="rect">
            <a:avLst/>
          </a:prstGeom>
          <a:solidFill>
            <a:srgbClr val="F6B26B"/>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t>ModEDI: Extensible Models of Evolution with Developmental Interactions</a:t>
            </a:r>
            <a:endParaRPr sz="2200"/>
          </a:p>
          <a:p>
            <a:pPr indent="0" lvl="0" marL="0" rtl="0" algn="ctr">
              <a:spcBef>
                <a:spcPts val="0"/>
              </a:spcBef>
              <a:spcAft>
                <a:spcPts val="0"/>
              </a:spcAft>
              <a:buNone/>
            </a:pPr>
            <a:r>
              <a:rPr lang="en" sz="1200">
                <a:solidFill>
                  <a:srgbClr val="434343"/>
                </a:solidFill>
              </a:rPr>
              <a:t>Elizabeth Brooks, Graham Roberts, Filip Jagodzinski, Alison Scoville</a:t>
            </a:r>
            <a:endParaRPr sz="1200">
              <a:solidFill>
                <a:srgbClr val="434343"/>
              </a:solidFill>
            </a:endParaRPr>
          </a:p>
        </p:txBody>
      </p:sp>
      <p:cxnSp>
        <p:nvCxnSpPr>
          <p:cNvPr id="81" name="Google Shape;81;p13"/>
          <p:cNvCxnSpPr/>
          <p:nvPr/>
        </p:nvCxnSpPr>
        <p:spPr>
          <a:xfrm flipH="1">
            <a:off x="5604863" y="-16200"/>
            <a:ext cx="600" cy="5196300"/>
          </a:xfrm>
          <a:prstGeom prst="straightConnector1">
            <a:avLst/>
          </a:prstGeom>
          <a:noFill/>
          <a:ln cap="flat" cmpd="sng" w="28575">
            <a:solidFill>
              <a:schemeClr val="dk2"/>
            </a:solidFill>
            <a:prstDash val="solid"/>
            <a:round/>
            <a:headEnd len="med" w="med" type="none"/>
            <a:tailEnd len="med" w="med" type="none"/>
          </a:ln>
        </p:spPr>
      </p:cxnSp>
      <p:cxnSp>
        <p:nvCxnSpPr>
          <p:cNvPr id="82" name="Google Shape;82;p13"/>
          <p:cNvCxnSpPr/>
          <p:nvPr/>
        </p:nvCxnSpPr>
        <p:spPr>
          <a:xfrm>
            <a:off x="0" y="-16275"/>
            <a:ext cx="8100" cy="5200500"/>
          </a:xfrm>
          <a:prstGeom prst="straightConnector1">
            <a:avLst/>
          </a:prstGeom>
          <a:noFill/>
          <a:ln cap="flat" cmpd="sng" w="28575">
            <a:solidFill>
              <a:schemeClr val="dk2"/>
            </a:solidFill>
            <a:prstDash val="solid"/>
            <a:round/>
            <a:headEnd len="med" w="med" type="none"/>
            <a:tailEnd len="med" w="med" type="none"/>
          </a:ln>
        </p:spPr>
      </p:cxnSp>
      <p:cxnSp>
        <p:nvCxnSpPr>
          <p:cNvPr id="83" name="Google Shape;83;p13"/>
          <p:cNvCxnSpPr>
            <a:stCxn id="77" idx="3"/>
            <a:endCxn id="84" idx="1"/>
          </p:cNvCxnSpPr>
          <p:nvPr/>
        </p:nvCxnSpPr>
        <p:spPr>
          <a:xfrm flipH="1" rot="10800000">
            <a:off x="4911350" y="3957075"/>
            <a:ext cx="1086900" cy="501000"/>
          </a:xfrm>
          <a:prstGeom prst="straightConnector1">
            <a:avLst/>
          </a:prstGeom>
          <a:noFill/>
          <a:ln cap="flat" cmpd="sng" w="19050">
            <a:solidFill>
              <a:srgbClr val="0000FF"/>
            </a:solidFill>
            <a:prstDash val="solid"/>
            <a:round/>
            <a:headEnd len="med" w="med" type="none"/>
            <a:tailEnd len="med" w="med" type="triangle"/>
          </a:ln>
        </p:spPr>
      </p:cxnSp>
      <p:sp>
        <p:nvSpPr>
          <p:cNvPr id="85" name="Google Shape;85;p13"/>
          <p:cNvSpPr txBox="1"/>
          <p:nvPr/>
        </p:nvSpPr>
        <p:spPr>
          <a:xfrm>
            <a:off x="1731425" y="4837375"/>
            <a:ext cx="2150100" cy="27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073763"/>
                </a:solidFill>
              </a:rPr>
              <a:t>http://ian.umces.edu/imagelibrary/displayimage-4387.html</a:t>
            </a:r>
            <a:endParaRPr sz="600">
              <a:solidFill>
                <a:srgbClr val="073763"/>
              </a:solidFill>
            </a:endParaRPr>
          </a:p>
        </p:txBody>
      </p:sp>
      <p:sp>
        <p:nvSpPr>
          <p:cNvPr id="86" name="Google Shape;86;p13"/>
          <p:cNvSpPr txBox="1"/>
          <p:nvPr/>
        </p:nvSpPr>
        <p:spPr>
          <a:xfrm>
            <a:off x="1641438" y="4957975"/>
            <a:ext cx="23301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073763"/>
                </a:solidFill>
              </a:rPr>
              <a:t>https://pixabay.com/en/biotope-lake-pond-habitat-reed-154853/</a:t>
            </a:r>
            <a:endParaRPr sz="600">
              <a:solidFill>
                <a:srgbClr val="073763"/>
              </a:solidFill>
            </a:endParaRPr>
          </a:p>
        </p:txBody>
      </p:sp>
      <p:pic>
        <p:nvPicPr>
          <p:cNvPr descr="phenotypeSurface_A.PNG" id="87" name="Google Shape;87;p13"/>
          <p:cNvPicPr preferRelativeResize="0"/>
          <p:nvPr/>
        </p:nvPicPr>
        <p:blipFill rotWithShape="1">
          <a:blip r:embed="rId14">
            <a:alphaModFix/>
          </a:blip>
          <a:srcRect b="0" l="0" r="0" t="0"/>
          <a:stretch/>
        </p:blipFill>
        <p:spPr>
          <a:xfrm>
            <a:off x="5896500" y="441100"/>
            <a:ext cx="2964549" cy="2331875"/>
          </a:xfrm>
          <a:prstGeom prst="rect">
            <a:avLst/>
          </a:prstGeom>
          <a:noFill/>
          <a:ln>
            <a:noFill/>
          </a:ln>
        </p:spPr>
      </p:pic>
      <p:sp>
        <p:nvSpPr>
          <p:cNvPr id="88" name="Google Shape;88;p13"/>
          <p:cNvSpPr txBox="1"/>
          <p:nvPr/>
        </p:nvSpPr>
        <p:spPr>
          <a:xfrm rot="-5400000">
            <a:off x="5401600" y="1026175"/>
            <a:ext cx="8796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0000"/>
                </a:solidFill>
              </a:rPr>
              <a:t>Melanin</a:t>
            </a:r>
            <a:endParaRPr sz="800">
              <a:solidFill>
                <a:srgbClr val="FF0000"/>
              </a:solidFill>
            </a:endParaRPr>
          </a:p>
        </p:txBody>
      </p:sp>
      <p:sp>
        <p:nvSpPr>
          <p:cNvPr id="89" name="Google Shape;89;p13"/>
          <p:cNvSpPr txBox="1"/>
          <p:nvPr/>
        </p:nvSpPr>
        <p:spPr>
          <a:xfrm rot="742965">
            <a:off x="6288895" y="2419274"/>
            <a:ext cx="2259360" cy="4020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FF"/>
                </a:solidFill>
              </a:rPr>
              <a:t>Average Daytime Depth</a:t>
            </a:r>
            <a:endParaRPr sz="800">
              <a:solidFill>
                <a:srgbClr val="0000FF"/>
              </a:solidFill>
            </a:endParaRPr>
          </a:p>
        </p:txBody>
      </p:sp>
      <p:sp>
        <p:nvSpPr>
          <p:cNvPr id="90" name="Google Shape;90;p13"/>
          <p:cNvSpPr txBox="1"/>
          <p:nvPr/>
        </p:nvSpPr>
        <p:spPr>
          <a:xfrm rot="-2705662">
            <a:off x="6052551" y="852234"/>
            <a:ext cx="1545596" cy="34747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000FF"/>
                </a:solidFill>
              </a:rPr>
              <a:t>Sensitivity to UVB</a:t>
            </a:r>
            <a:endParaRPr sz="800">
              <a:solidFill>
                <a:srgbClr val="0000FF"/>
              </a:solidFill>
            </a:endParaRPr>
          </a:p>
        </p:txBody>
      </p:sp>
      <p:cxnSp>
        <p:nvCxnSpPr>
          <p:cNvPr id="91" name="Google Shape;91;p13"/>
          <p:cNvCxnSpPr>
            <a:stCxn id="92" idx="0"/>
          </p:cNvCxnSpPr>
          <p:nvPr/>
        </p:nvCxnSpPr>
        <p:spPr>
          <a:xfrm rot="10800000">
            <a:off x="7075198" y="1444488"/>
            <a:ext cx="1522200" cy="1838400"/>
          </a:xfrm>
          <a:prstGeom prst="straightConnector1">
            <a:avLst/>
          </a:prstGeom>
          <a:noFill/>
          <a:ln cap="flat" cmpd="sng" w="19050">
            <a:solidFill>
              <a:srgbClr val="FF0000"/>
            </a:solidFill>
            <a:prstDash val="solid"/>
            <a:round/>
            <a:headEnd len="med" w="med" type="none"/>
            <a:tailEnd len="med" w="med" type="triangle"/>
          </a:ln>
        </p:spPr>
      </p:cxnSp>
      <p:pic>
        <p:nvPicPr>
          <p:cNvPr descr="normal_ian-symbol-daphnia-pulex.png" id="93" name="Google Shape;93;p13"/>
          <p:cNvPicPr preferRelativeResize="0"/>
          <p:nvPr/>
        </p:nvPicPr>
        <p:blipFill>
          <a:blip r:embed="rId12">
            <a:alphaModFix/>
          </a:blip>
          <a:stretch>
            <a:fillRect/>
          </a:stretch>
        </p:blipFill>
        <p:spPr>
          <a:xfrm flipH="1" rot="-1165419">
            <a:off x="8303192" y="3366311"/>
            <a:ext cx="704316" cy="1181353"/>
          </a:xfrm>
          <a:prstGeom prst="rect">
            <a:avLst/>
          </a:prstGeom>
          <a:noFill/>
          <a:ln>
            <a:noFill/>
          </a:ln>
        </p:spPr>
      </p:pic>
      <p:sp>
        <p:nvSpPr>
          <p:cNvPr id="92" name="Google Shape;92;p13"/>
          <p:cNvSpPr/>
          <p:nvPr/>
        </p:nvSpPr>
        <p:spPr>
          <a:xfrm>
            <a:off x="8210998" y="3282888"/>
            <a:ext cx="772800" cy="1348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3"/>
          <p:cNvCxnSpPr/>
          <p:nvPr/>
        </p:nvCxnSpPr>
        <p:spPr>
          <a:xfrm>
            <a:off x="7776338" y="3956413"/>
            <a:ext cx="430800" cy="1200"/>
          </a:xfrm>
          <a:prstGeom prst="straightConnector1">
            <a:avLst/>
          </a:prstGeom>
          <a:noFill/>
          <a:ln cap="flat" cmpd="sng" w="19050">
            <a:solidFill>
              <a:srgbClr val="E69138"/>
            </a:solidFill>
            <a:prstDash val="solid"/>
            <a:round/>
            <a:headEnd len="med" w="med" type="none"/>
            <a:tailEnd len="med" w="med" type="triangle"/>
          </a:ln>
        </p:spPr>
      </p:cxnSp>
      <p:sp>
        <p:nvSpPr>
          <p:cNvPr id="95" name="Google Shape;95;p13"/>
          <p:cNvSpPr/>
          <p:nvPr/>
        </p:nvSpPr>
        <p:spPr>
          <a:xfrm>
            <a:off x="5931900" y="74675"/>
            <a:ext cx="3051900" cy="2361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nvSpPr>
        <p:spPr>
          <a:xfrm>
            <a:off x="921075" y="4957963"/>
            <a:ext cx="3532500" cy="28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073763"/>
                </a:solidFill>
              </a:rPr>
              <a:t>https://t3.ftcdn.net/jpg/00/47/53/14/240_F_47531414_8Vj6iYmdowUNtgFrxmmtgPdT8gRTzCdy.jpg</a:t>
            </a:r>
            <a:endParaRPr sz="600">
              <a:solidFill>
                <a:srgbClr val="073763"/>
              </a:solidFill>
            </a:endParaRPr>
          </a:p>
        </p:txBody>
      </p:sp>
      <p:pic>
        <p:nvPicPr>
          <p:cNvPr id="84" name="Google Shape;84;p13"/>
          <p:cNvPicPr preferRelativeResize="0"/>
          <p:nvPr/>
        </p:nvPicPr>
        <p:blipFill rotWithShape="1">
          <a:blip r:embed="rId15">
            <a:alphaModFix/>
          </a:blip>
          <a:srcRect b="0" l="563" r="563" t="0"/>
          <a:stretch/>
        </p:blipFill>
        <p:spPr>
          <a:xfrm>
            <a:off x="5998125" y="2846938"/>
            <a:ext cx="1836188" cy="222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