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9457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9457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f62ca9a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f62ca9a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f62cad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f62cad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f62cad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f62cad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62ca9a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f62ca9a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62ca9a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62ca9a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f62ca9a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f62ca9a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f62ca9a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f62ca9a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f62ca9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f62ca9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f62ca9a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f62ca9a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62ca9a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f62ca9a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f62ca9a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f62ca9a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f62cad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f62cad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f62ca9a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f62ca9a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f62ca9a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f62ca9a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0C34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urie.cs.wwu.edu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0.jp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2389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 Extendable Software Package for Determining the Effects of Developmental Interactions on Evolutionary Trajectories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4062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Elizabeth Brooks - CWU, Dept. of Computer Science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Dr. Alison Scoville - CWU, Dept. of Biological Sciences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Dr. Filip Jagodzinski - WWU, Dept. of Computer Science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26078" y="873938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Mathematical Model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26075" y="195372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Predicts the evolution of mean melanin and mean diel vertical migration (DVM) of Daphnia over time, based on the genetic (co)variances (G-matrix) of these traits.</a:t>
            </a:r>
            <a:endParaRPr sz="19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088" y="62100"/>
            <a:ext cx="4280525" cy="8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175" y="873962"/>
            <a:ext cx="4280499" cy="90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408" y="873950"/>
            <a:ext cx="5744192" cy="42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26078" y="8435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Mathematical Model - Tanning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26075" y="19386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Predicts the evolution of mean melanin and mean diel vertical migration (DVM) over time, while allowing for nonlinear interactions between these traits.</a:t>
            </a:r>
            <a:endParaRPr sz="19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500" y="900875"/>
            <a:ext cx="5684051" cy="420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Two_TraitOne.png"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612" y="149275"/>
            <a:ext cx="5025925" cy="69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226078" y="8442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Mathematical Model - Tolerance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226075" y="19282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Predicts the evolution of mean melanin and mean diel vertical migration (DVM) over time, while allowing for more complex nonlinear interactions between these traits.</a:t>
            </a:r>
            <a:endParaRPr sz="1900"/>
          </a:p>
        </p:txBody>
      </p:sp>
      <p:pic>
        <p:nvPicPr>
          <p:cNvPr descr="ModelThree_Results.png"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800" y="893600"/>
            <a:ext cx="5687226" cy="419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Three_TraitOne.png"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513" y="154075"/>
            <a:ext cx="58197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ModEvo Web Interface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Objectives - Revisited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125450" y="1763850"/>
            <a:ext cx="8557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lang="en" sz="2500">
                <a:solidFill>
                  <a:schemeClr val="dk2"/>
                </a:solidFill>
              </a:rPr>
              <a:t>Program to project the evolutionary trajectories of a given species.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lang="en" sz="2500">
                <a:solidFill>
                  <a:schemeClr val="dk2"/>
                </a:solidFill>
              </a:rPr>
              <a:t>Implementation of traditional and updated mathematical models.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lang="en" sz="2500">
                <a:solidFill>
                  <a:schemeClr val="dk2"/>
                </a:solidFill>
              </a:rPr>
              <a:t>Extendable software package for future developments.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lang="en" sz="2500">
                <a:solidFill>
                  <a:schemeClr val="dk2"/>
                </a:solidFill>
              </a:rPr>
              <a:t>Graphical visualization of model results.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51050" y="871775"/>
            <a:ext cx="4045200" cy="9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0" name="Google Shape;180;p27"/>
          <p:cNvSpPr txBox="1"/>
          <p:nvPr>
            <p:ph idx="2" type="body"/>
          </p:nvPr>
        </p:nvSpPr>
        <p:spPr>
          <a:xfrm>
            <a:off x="151050" y="1774175"/>
            <a:ext cx="4426800" cy="22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Sigmoidal distributions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User supplied functions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Program optimization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descr="640px-Gjl-t(x).svg.png"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725" y="1443025"/>
            <a:ext cx="4566275" cy="22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Acknowledgements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0" y="1769700"/>
            <a:ext cx="61749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M. Bj¨orklund, A. Husby, and L. Gustafsson. Rapid and unpredictable changes of the G-matrix in a natural bird population over 25 years. Journal of Evolutionary Biology, 26(1):1–13, Jan. 2013.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F. Eroukhmanoﬀ. Just How Much is the G-matrix Actually Constraining Adaptation? Evolutionary Biology, 36(3):323–326, May 2009.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T. F. Hansen. The Evolution of Genetic Architecture. Annual Review of Ecology, Evolution, and Systematics, 37:123–157, Jan. 2006.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R. Lande and S. J. Arnold. The Measurement of Selection on Correlated Characters. Evolution, 37(6):1210–1226, Nov. 1983.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S. Rice. A general population genetic theory for the evolution of developmental interactions. Proceedings of the National Academy of Sciences, 99:15518–15523, 2002.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D. Schluter. Adaptive Radiation Along Genetic Lines of Least Resistance. Evolution, 50(5):1766–1774, Oct. 1996.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descr="WWU.png"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700" y="2557185"/>
            <a:ext cx="2223800" cy="111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WU.png"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850" y="1719410"/>
            <a:ext cx="2857500" cy="927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Nair Logo PNG_1_0.png"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050" y="3729781"/>
            <a:ext cx="2609075" cy="135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Background Topics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Evolutionary Development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Fitness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Selection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Developmental Interactions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descr="drawnDaphnia.jpg"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064" y="2060875"/>
            <a:ext cx="2935586" cy="24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Evolutionary Development</a:t>
            </a:r>
            <a:endParaRPr/>
          </a:p>
        </p:txBody>
      </p:sp>
      <p:pic>
        <p:nvPicPr>
          <p:cNvPr descr="defense-morph-formation-of-daphnia-pulex-7-638.jpg" id="81" name="Google Shape;81;p15"/>
          <p:cNvPicPr preferRelativeResize="0"/>
          <p:nvPr/>
        </p:nvPicPr>
        <p:blipFill rotWithShape="1">
          <a:blip r:embed="rId3">
            <a:alphaModFix/>
          </a:blip>
          <a:srcRect b="2969" l="0" r="0" t="0"/>
          <a:stretch/>
        </p:blipFill>
        <p:spPr>
          <a:xfrm>
            <a:off x="4599564" y="1718300"/>
            <a:ext cx="4441786" cy="331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ke.jpg"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75" y="1718300"/>
            <a:ext cx="4422482" cy="331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Developmental Interactions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42375"/>
            <a:ext cx="4597826" cy="3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325" y="738725"/>
            <a:ext cx="2760975" cy="43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&amp; Selection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2651" l="11010" r="4751" t="8970"/>
          <a:stretch/>
        </p:blipFill>
        <p:spPr>
          <a:xfrm>
            <a:off x="4938016" y="1710950"/>
            <a:ext cx="4128685" cy="33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725" y="943250"/>
            <a:ext cx="4695274" cy="8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aptive_landscape_labelled_edited.jpg"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5" y="1976675"/>
            <a:ext cx="4604251" cy="316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phniaMelanica.png"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0275" y="1710950"/>
            <a:ext cx="377700" cy="4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218575" y="4695050"/>
            <a:ext cx="85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Melanin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46725" y="4446675"/>
            <a:ext cx="582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DVM</a:t>
            </a:r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2142275" y="4336350"/>
            <a:ext cx="2577000" cy="734700"/>
          </a:xfrm>
          <a:prstGeom prst="straightConnector1">
            <a:avLst/>
          </a:prstGeom>
          <a:noFill/>
          <a:ln cap="flat" cmpd="sng" w="19050">
            <a:solidFill>
              <a:srgbClr val="20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248300" y="3880950"/>
            <a:ext cx="869400" cy="1190100"/>
          </a:xfrm>
          <a:prstGeom prst="straightConnector1">
            <a:avLst/>
          </a:prstGeom>
          <a:noFill/>
          <a:ln cap="flat" cmpd="sng" w="19050">
            <a:solidFill>
              <a:srgbClr val="202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Motivation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25450" y="1763625"/>
            <a:ext cx="8557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Genes controlling one trait may overlap with genes influencing other traits.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Traits often result from nonlinear interactions between developmental factors.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Developmental interactions may result in large and rapid changes to trait (co)variances and the traditionally used genetic variance-covariance matrix (G-matrix).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48250" y="1722450"/>
            <a:ext cx="8534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lang="en" sz="2500">
                <a:solidFill>
                  <a:schemeClr val="dk2"/>
                </a:solidFill>
              </a:rPr>
              <a:t>Program to project the evolutionary trajectories of a given species.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lang="en" sz="2500">
                <a:solidFill>
                  <a:schemeClr val="dk2"/>
                </a:solidFill>
              </a:rPr>
              <a:t>Implementation of traditional and updated mathematical models.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lang="en" sz="2500">
                <a:solidFill>
                  <a:schemeClr val="dk2"/>
                </a:solidFill>
              </a:rPr>
              <a:t>Extendable software package for future developments.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lang="en" sz="2500">
                <a:solidFill>
                  <a:schemeClr val="dk2"/>
                </a:solidFill>
              </a:rPr>
              <a:t>Graphical visualization of model results.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Topics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68425" y="1867325"/>
            <a:ext cx="8614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Object-Oriented Program Structure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Classic Mathematical Model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Updated Mathematical Models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Web User Interface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Visualization of Results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descr="product-development-using-java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14690"/>
          <a:stretch/>
        </p:blipFill>
        <p:spPr>
          <a:xfrm>
            <a:off x="5836875" y="2452725"/>
            <a:ext cx="3155876" cy="2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65500" y="261600"/>
            <a:ext cx="4045200" cy="9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Object-Oriented Program Structure</a:t>
            </a:r>
            <a:endParaRPr sz="3000"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596075" y="168000"/>
            <a:ext cx="4548000" cy="11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Objects model the state and behavior of real-world systems or entities.</a:t>
            </a:r>
            <a:endParaRPr sz="2000"/>
          </a:p>
        </p:txBody>
      </p:sp>
      <p:sp>
        <p:nvSpPr>
          <p:cNvPr id="128" name="Google Shape;128;p21"/>
          <p:cNvSpPr/>
          <p:nvPr/>
        </p:nvSpPr>
        <p:spPr>
          <a:xfrm>
            <a:off x="4663788" y="1324738"/>
            <a:ext cx="2282100" cy="11298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</a:rPr>
              <a:t>Daphnia melanica</a:t>
            </a:r>
            <a:endParaRPr sz="18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Genus: </a:t>
            </a:r>
            <a:r>
              <a:rPr i="1" lang="en" sz="1800">
                <a:solidFill>
                  <a:schemeClr val="lt1"/>
                </a:solidFill>
              </a:rPr>
              <a:t>Daphnia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Species: </a:t>
            </a:r>
            <a:r>
              <a:rPr i="1" lang="en" sz="1800">
                <a:solidFill>
                  <a:schemeClr val="lt1"/>
                </a:solidFill>
              </a:rPr>
              <a:t>melanica</a:t>
            </a:r>
            <a:endParaRPr i="1" sz="18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4663800" y="3391425"/>
            <a:ext cx="2282100" cy="11298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</a:rPr>
              <a:t>Daphnia lumholtzi</a:t>
            </a:r>
            <a:endParaRPr sz="18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Genus: </a:t>
            </a:r>
            <a:r>
              <a:rPr i="1" lang="en" sz="1800">
                <a:solidFill>
                  <a:schemeClr val="lt1"/>
                </a:solidFill>
              </a:rPr>
              <a:t>Daphnia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Species: </a:t>
            </a:r>
            <a:r>
              <a:rPr i="1" lang="en" sz="1800">
                <a:solidFill>
                  <a:schemeClr val="lt1"/>
                </a:solidFill>
              </a:rPr>
              <a:t>lumholtzi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945825" y="2450050"/>
            <a:ext cx="2130300" cy="10125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lt1"/>
                </a:solidFill>
              </a:rPr>
              <a:t>Animalia</a:t>
            </a:r>
            <a:endParaRPr sz="17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Kingdom: Animalia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Family: Daphniidae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descr="lumholtz.jpg" id="131" name="Google Shape;131;p21"/>
          <p:cNvPicPr preferRelativeResize="0"/>
          <p:nvPr/>
        </p:nvPicPr>
        <p:blipFill rotWithShape="1">
          <a:blip r:embed="rId3">
            <a:alphaModFix/>
          </a:blip>
          <a:srcRect b="14959" l="1803" r="5732" t="4570"/>
          <a:stretch/>
        </p:blipFill>
        <p:spPr>
          <a:xfrm>
            <a:off x="505975" y="2300114"/>
            <a:ext cx="2846925" cy="209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phniaMelanica.png"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127" y="1324750"/>
            <a:ext cx="1421748" cy="187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1"/>
          <p:cNvCxnSpPr>
            <a:endCxn id="128" idx="1"/>
          </p:cNvCxnSpPr>
          <p:nvPr/>
        </p:nvCxnSpPr>
        <p:spPr>
          <a:xfrm flipH="1" rot="10800000">
            <a:off x="2930988" y="1889638"/>
            <a:ext cx="1732800" cy="2886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>
            <a:endCxn id="129" idx="1"/>
          </p:cNvCxnSpPr>
          <p:nvPr/>
        </p:nvCxnSpPr>
        <p:spPr>
          <a:xfrm>
            <a:off x="2018700" y="3432825"/>
            <a:ext cx="2645100" cy="5235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5" name="Google Shape;135;p21"/>
          <p:cNvSpPr txBox="1"/>
          <p:nvPr/>
        </p:nvSpPr>
        <p:spPr>
          <a:xfrm>
            <a:off x="1104500" y="4521225"/>
            <a:ext cx="284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Real-World Domain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770125" y="4521225"/>
            <a:ext cx="2199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Model Domain</a:t>
            </a:r>
            <a:endParaRPr sz="2400">
              <a:solidFill>
                <a:srgbClr val="6AA84F"/>
              </a:solidFill>
            </a:endParaRPr>
          </a:p>
        </p:txBody>
      </p:sp>
      <p:cxnSp>
        <p:nvCxnSpPr>
          <p:cNvPr id="137" name="Google Shape;137;p21"/>
          <p:cNvCxnSpPr>
            <a:stCxn id="130" idx="0"/>
            <a:endCxn id="128" idx="3"/>
          </p:cNvCxnSpPr>
          <p:nvPr/>
        </p:nvCxnSpPr>
        <p:spPr>
          <a:xfrm rot="10800000">
            <a:off x="6945975" y="1889650"/>
            <a:ext cx="1065000" cy="5604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>
            <a:stCxn id="130" idx="2"/>
            <a:endCxn id="129" idx="3"/>
          </p:cNvCxnSpPr>
          <p:nvPr/>
        </p:nvCxnSpPr>
        <p:spPr>
          <a:xfrm flipH="1">
            <a:off x="6945975" y="3462550"/>
            <a:ext cx="1065000" cy="4938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