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EA30B6-8007-498B-AA30-0E2B20F82CA8}">
          <p14:sldIdLst>
            <p14:sldId id="256"/>
            <p14:sldId id="259"/>
            <p14:sldId id="262"/>
            <p14:sldId id="263"/>
            <p14:sldId id="267"/>
            <p14:sldId id="26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7C7C"/>
    <a:srgbClr val="FFFFFB"/>
    <a:srgbClr val="FFFFE7"/>
    <a:srgbClr val="FFFFFF"/>
    <a:srgbClr val="FBF3F3"/>
    <a:srgbClr val="FFFF99"/>
    <a:srgbClr val="E1F0FF"/>
    <a:srgbClr val="F3F9FF"/>
    <a:srgbClr val="FFFF66"/>
    <a:srgbClr val="F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0" autoAdjust="0"/>
    <p:restoredTop sz="96310" autoAdjust="0"/>
  </p:normalViewPr>
  <p:slideViewPr>
    <p:cSldViewPr snapToGrid="0">
      <p:cViewPr varScale="1">
        <p:scale>
          <a:sx n="108" d="100"/>
          <a:sy n="108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27C8D-136E-4D48-BE4C-49012895AA41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659EB-C61D-4E9C-AA60-3B8A11E04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9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659EB-C61D-4E9C-AA60-3B8A11E042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757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66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8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CA66-16D9-4185-A6FF-105291A43997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52E834-C3C9-48E9-80E3-CA52621E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1008" y="84622"/>
            <a:ext cx="8915399" cy="258929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cs typeface="Times New Roman" panose="02020603050405020304" pitchFamily="18" charset="0"/>
              </a:rPr>
              <a:t>An Extensible Software Infrastructure for Testing the Evolutionary Consequences of Developmental Interactions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61" y="2808191"/>
            <a:ext cx="3503691" cy="2896196"/>
          </a:xfrm>
          <a:prstGeom prst="rect">
            <a:avLst/>
          </a:prstGeom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600021" y="5838665"/>
            <a:ext cx="189775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000" b="1" dirty="0">
                <a:solidFill>
                  <a:schemeClr val="tx1"/>
                </a:solidFill>
              </a:rPr>
              <a:t>Elizabeth Brooks</a:t>
            </a:r>
          </a:p>
          <a:p>
            <a:pPr algn="ctr"/>
            <a:r>
              <a:rPr lang="en-US" altLang="en-US" sz="1000" dirty="0">
                <a:solidFill>
                  <a:schemeClr val="tx1"/>
                </a:solidFill>
              </a:rPr>
              <a:t>Central Washington Univ.</a:t>
            </a:r>
          </a:p>
          <a:p>
            <a:pPr algn="ctr"/>
            <a:r>
              <a:rPr lang="en-US" altLang="en-US" sz="1000" dirty="0">
                <a:solidFill>
                  <a:schemeClr val="tx1"/>
                </a:solidFill>
              </a:rPr>
              <a:t>Dept. of Computer Science</a:t>
            </a:r>
          </a:p>
          <a:p>
            <a:pPr algn="ctr"/>
            <a:r>
              <a:rPr lang="en-US" altLang="en-US" sz="1000" dirty="0">
                <a:solidFill>
                  <a:schemeClr val="tx1"/>
                </a:solidFill>
              </a:rPr>
              <a:t>Ellensburg, WA 98926</a:t>
            </a:r>
          </a:p>
          <a:p>
            <a:pPr algn="ctr"/>
            <a:r>
              <a:rPr lang="en-US" altLang="en-US" sz="1000" dirty="0">
                <a:solidFill>
                  <a:schemeClr val="tx1"/>
                </a:solidFill>
              </a:rPr>
              <a:t>brookse@cwu.edu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497775" y="5838665"/>
            <a:ext cx="196186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Alison </a:t>
            </a:r>
            <a:r>
              <a:rPr lang="en-US" altLang="en-US" sz="1000" b="1" dirty="0" err="1">
                <a:solidFill>
                  <a:srgbClr val="000000"/>
                </a:solidFill>
                <a:cs typeface="Arial" panose="020B0604020202020204" pitchFamily="34" charset="0"/>
              </a:rPr>
              <a:t>Scoville</a:t>
            </a: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Central Washington Univ.</a:t>
            </a: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Dept. of Biological Sciences Ellensburg, WA 98926 scoville@cwu.edu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459636" y="5838665"/>
            <a:ext cx="207108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000" b="1" dirty="0">
                <a:solidFill>
                  <a:srgbClr val="000000"/>
                </a:solidFill>
                <a:cs typeface="Arial" panose="020B0604020202020204" pitchFamily="34" charset="0"/>
              </a:rPr>
              <a:t>Filip </a:t>
            </a:r>
            <a:r>
              <a:rPr lang="en-US" altLang="en-US" sz="1000" b="1" dirty="0" err="1">
                <a:solidFill>
                  <a:srgbClr val="000000"/>
                </a:solidFill>
                <a:cs typeface="Arial" panose="020B0604020202020204" pitchFamily="34" charset="0"/>
              </a:rPr>
              <a:t>Jagodzinski</a:t>
            </a:r>
            <a:endParaRPr lang="en-US" altLang="en-US" sz="10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Western Washington Univ.</a:t>
            </a: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Bellingham, WA 98225 ﬁlip.jagodzinski@wwu.edu</a:t>
            </a:r>
          </a:p>
        </p:txBody>
      </p:sp>
    </p:spTree>
    <p:extLst>
      <p:ext uri="{BB962C8B-B14F-4D97-AF65-F5344CB8AC3E}">
        <p14:creationId xmlns:p14="http://schemas.microsoft.com/office/powerpoint/2010/main" val="23735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852" y="527957"/>
            <a:ext cx="7730836" cy="7333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Research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591" y="1261325"/>
            <a:ext cx="10015290" cy="947142"/>
          </a:xfrm>
        </p:spPr>
        <p:txBody>
          <a:bodyPr>
            <a:noAutofit/>
          </a:bodyPr>
          <a:lstStyle/>
          <a:p>
            <a:r>
              <a:rPr lang="en-US" sz="1400" dirty="0" smtClean="0"/>
              <a:t>Genes </a:t>
            </a:r>
            <a:r>
              <a:rPr lang="en-US" sz="1400" dirty="0"/>
              <a:t>controlling one trait may overlap with genes influencing other traits.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G-matrix describes the extent to which traits have genetic variation and whether or not different traits are genetically related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Non-additive developmental interactions can alter genetic variances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4709" y="2562729"/>
            <a:ext cx="4122016" cy="310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" r="16181"/>
          <a:stretch/>
        </p:blipFill>
        <p:spPr>
          <a:xfrm>
            <a:off x="2965948" y="2421107"/>
            <a:ext cx="2107325" cy="32864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16" y="2641458"/>
            <a:ext cx="315819" cy="421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00" y="2641458"/>
            <a:ext cx="315818" cy="4216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4849918" y="3142588"/>
            <a:ext cx="0" cy="1259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9449" y="3500180"/>
            <a:ext cx="341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DVM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97591" y="5707571"/>
            <a:ext cx="10492136" cy="1056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Traits often result from nonlinear interactions between developmental factors.</a:t>
            </a:r>
          </a:p>
          <a:p>
            <a:pPr lvl="1"/>
            <a:r>
              <a:rPr lang="en-US" sz="1400" dirty="0" smtClean="0"/>
              <a:t>May </a:t>
            </a:r>
            <a:r>
              <a:rPr lang="en-US" sz="1400" dirty="0"/>
              <a:t>produce large and rapid changes to trait (co)variances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The G-matrix may become unstable, and may therefore not </a:t>
            </a:r>
            <a:r>
              <a:rPr lang="en-US" sz="1400" dirty="0"/>
              <a:t>accurately predict evolutionary </a:t>
            </a:r>
            <a:r>
              <a:rPr lang="en-US" sz="1400" dirty="0" smtClean="0"/>
              <a:t>dynamics.</a:t>
            </a:r>
            <a:endParaRPr lang="en-US" sz="1400" dirty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397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0.00013 0.2664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1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55001" y="561957"/>
            <a:ext cx="4589515" cy="841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98761" y="1230990"/>
            <a:ext cx="10760455" cy="2359747"/>
          </a:xfrm>
        </p:spPr>
        <p:txBody>
          <a:bodyPr>
            <a:normAutofit/>
          </a:bodyPr>
          <a:lstStyle/>
          <a:p>
            <a:r>
              <a:rPr lang="en-US" sz="2000" dirty="0"/>
              <a:t>The development of a program that will determine the extent to which the </a:t>
            </a:r>
            <a:r>
              <a:rPr lang="en-US" sz="2000" dirty="0" smtClean="0"/>
              <a:t>interactions of traits, melanin and diel vertical migration (DVM), </a:t>
            </a:r>
            <a:r>
              <a:rPr lang="en-US" sz="2000" dirty="0"/>
              <a:t>a</a:t>
            </a:r>
            <a:r>
              <a:rPr lang="en-US" sz="2000" dirty="0" smtClean="0"/>
              <a:t>ffects </a:t>
            </a:r>
            <a:r>
              <a:rPr lang="en-US" sz="2000" dirty="0"/>
              <a:t>the evolutionary response </a:t>
            </a:r>
            <a:r>
              <a:rPr lang="en-US" sz="2000" dirty="0" smtClean="0"/>
              <a:t>of </a:t>
            </a:r>
            <a:r>
              <a:rPr lang="en-US" sz="2000" i="1" dirty="0" err="1" smtClean="0"/>
              <a:t>Dapnia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melanica</a:t>
            </a:r>
            <a:r>
              <a:rPr lang="en-US" sz="2000" dirty="0" smtClean="0"/>
              <a:t>.</a:t>
            </a:r>
          </a:p>
        </p:txBody>
      </p:sp>
      <p:sp>
        <p:nvSpPr>
          <p:cNvPr id="11" name="Text Placeholder 9"/>
          <p:cNvSpPr txBox="1">
            <a:spLocks/>
          </p:cNvSpPr>
          <p:nvPr/>
        </p:nvSpPr>
        <p:spPr>
          <a:xfrm>
            <a:off x="1298761" y="5059569"/>
            <a:ext cx="10697082" cy="179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Deliverables: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Graphical representation of numeric program results.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Extensible codebase to produce custom models for specific species of organisms.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Web-based tool that accepts user supplied </a:t>
            </a:r>
            <a:r>
              <a:rPr lang="en-US" sz="2000" dirty="0" smtClean="0"/>
              <a:t>functions of developmental interactions.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69" y="2284867"/>
            <a:ext cx="3684546" cy="2774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87" y="2289861"/>
            <a:ext cx="3985677" cy="27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1236" y="3736870"/>
            <a:ext cx="4410663" cy="135891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Predicts the evolution 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of mean 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melanin 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and mean diel vertical migration (DVM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of Daphnia over time, based on the genetic (co)variances of these traits.</a:t>
            </a:r>
            <a:endParaRPr lang="en-US" sz="16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1236" y="1449593"/>
            <a:ext cx="4410664" cy="364618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2">
                <a:lumMod val="50000"/>
                <a:alpha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07862" y="5660429"/>
            <a:ext cx="3636364" cy="954107"/>
          </a:xfrm>
          <a:prstGeom prst="rect">
            <a:avLst/>
          </a:prstGeom>
          <a:solidFill>
            <a:srgbClr val="FFFFFB"/>
          </a:solidFill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The individual fitness surface (</a:t>
            </a:r>
            <a:r>
              <a:rPr lang="en-US" altLang="en-US" sz="1400" i="1" dirty="0"/>
              <a:t>w</a:t>
            </a:r>
            <a:r>
              <a:rPr lang="en-US" altLang="en-US" sz="1400" dirty="0"/>
              <a:t>) is defined by the sum of fitness values associated with the</a:t>
            </a:r>
            <a:r>
              <a:rPr lang="en-US" altLang="en-US" sz="1400" i="1" dirty="0"/>
              <a:t> </a:t>
            </a:r>
            <a:r>
              <a:rPr lang="en-US" altLang="en-US" sz="1400" dirty="0" smtClean="0"/>
              <a:t>trait values </a:t>
            </a:r>
            <a:r>
              <a:rPr lang="en-US" altLang="en-US" sz="1400" dirty="0"/>
              <a:t>(</a:t>
            </a:r>
            <a:r>
              <a:rPr lang="en-US" altLang="en-US" sz="1400" i="1" dirty="0" err="1" smtClean="0"/>
              <a:t>m,d</a:t>
            </a:r>
            <a:r>
              <a:rPr lang="en-US" altLang="en-US" sz="1400" dirty="0"/>
              <a:t>)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of an individual</a:t>
            </a:r>
            <a:r>
              <a:rPr lang="en-US" altLang="en-US" sz="1400" dirty="0" smtClean="0"/>
              <a:t>.</a:t>
            </a:r>
            <a:endParaRPr lang="en-US" altLang="en-US" sz="1400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825434" y="3736870"/>
            <a:ext cx="7224884" cy="785289"/>
          </a:xfrm>
          <a:solidFill>
            <a:srgbClr val="FBF3F3"/>
          </a:solidFill>
        </p:spPr>
        <p:txBody>
          <a:bodyPr>
            <a:normAutofit lnSpcReduction="10000"/>
          </a:bodyPr>
          <a:lstStyle/>
          <a:p>
            <a:pPr>
              <a:buClr>
                <a:srgbClr val="DF4141"/>
              </a:buClr>
              <a:buFont typeface="+mj-lt"/>
              <a:buAutoNum type="arabicPeriod" startAt="2"/>
            </a:pPr>
            <a:r>
              <a:rPr lang="en-US" altLang="en-US" sz="1600" dirty="0" smtClean="0">
                <a:solidFill>
                  <a:schemeClr val="tx1"/>
                </a:solidFill>
              </a:rPr>
              <a:t>Predicts </a:t>
            </a:r>
            <a:r>
              <a:rPr lang="en-US" altLang="en-US" sz="1600" dirty="0">
                <a:solidFill>
                  <a:schemeClr val="tx1"/>
                </a:solidFill>
              </a:rPr>
              <a:t>the evolution of mean </a:t>
            </a:r>
            <a:r>
              <a:rPr lang="en-US" altLang="en-US" sz="1600" dirty="0" smtClean="0">
                <a:solidFill>
                  <a:schemeClr val="tx1"/>
                </a:solidFill>
              </a:rPr>
              <a:t>melanin </a:t>
            </a:r>
            <a:r>
              <a:rPr lang="en-US" altLang="en-US" sz="1600" dirty="0">
                <a:solidFill>
                  <a:schemeClr val="tx1"/>
                </a:solidFill>
              </a:rPr>
              <a:t>and mean diel vertical migration (DVM</a:t>
            </a:r>
            <a:r>
              <a:rPr lang="en-US" altLang="en-US" sz="1600" dirty="0" smtClean="0">
                <a:solidFill>
                  <a:schemeClr val="tx1"/>
                </a:solidFill>
              </a:rPr>
              <a:t>) </a:t>
            </a:r>
            <a:r>
              <a:rPr lang="en-US" altLang="en-US" sz="1600" dirty="0">
                <a:solidFill>
                  <a:schemeClr val="tx1"/>
                </a:solidFill>
              </a:rPr>
              <a:t>over time, while allowing for </a:t>
            </a:r>
            <a:r>
              <a:rPr lang="en-US" altLang="en-US" sz="1600" dirty="0" smtClean="0">
                <a:solidFill>
                  <a:schemeClr val="tx1"/>
                </a:solidFill>
              </a:rPr>
              <a:t>nonlinear interactions between these </a:t>
            </a:r>
            <a:r>
              <a:rPr lang="en-US" altLang="en-US" sz="1600" dirty="0">
                <a:solidFill>
                  <a:schemeClr val="tx1"/>
                </a:solidFill>
              </a:rPr>
              <a:t>traits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42" y="599125"/>
            <a:ext cx="6110657" cy="613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Mathematical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11642" y="1532814"/>
            <a:ext cx="2170011" cy="44208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Model One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375752" y="1575115"/>
            <a:ext cx="2122058" cy="39978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Model Two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7204" y="2093857"/>
            <a:ext cx="6694609" cy="849679"/>
          </a:xfrm>
          <a:prstGeom prst="rect">
            <a:avLst/>
          </a:prstGeom>
          <a:solidFill>
            <a:srgbClr val="FBF3F3"/>
          </a:solidFill>
          <a:ln>
            <a:noFill/>
          </a:ln>
          <a:effectLst/>
          <a:ex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004" y="2105505"/>
            <a:ext cx="2918563" cy="595873"/>
          </a:xfrm>
          <a:prstGeom prst="rect">
            <a:avLst/>
          </a:prstGeom>
          <a:solidFill>
            <a:srgbClr val="E1F0FF"/>
          </a:solidFill>
          <a:ln>
            <a:noFill/>
          </a:ln>
          <a:effectLst/>
          <a:extLst/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6994" y="2818090"/>
            <a:ext cx="2918573" cy="610337"/>
          </a:xfrm>
          <a:prstGeom prst="rect">
            <a:avLst/>
          </a:prstGeom>
          <a:solidFill>
            <a:srgbClr val="E1F0FF"/>
          </a:solidFill>
          <a:ln>
            <a:noFill/>
          </a:ln>
          <a:effectLst/>
          <a:extLst/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1765" y="3024274"/>
            <a:ext cx="3383298" cy="433888"/>
          </a:xfrm>
          <a:prstGeom prst="rect">
            <a:avLst/>
          </a:prstGeom>
          <a:solidFill>
            <a:srgbClr val="FBF3F3"/>
          </a:solidFill>
          <a:ln>
            <a:noFill/>
          </a:ln>
          <a:effectLst/>
          <a:extLst/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7586" y="4942248"/>
            <a:ext cx="3391112" cy="589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25" name="Flowchart: Process 24"/>
          <p:cNvSpPr/>
          <p:nvPr/>
        </p:nvSpPr>
        <p:spPr>
          <a:xfrm>
            <a:off x="2896134" y="2423616"/>
            <a:ext cx="215254" cy="259653"/>
          </a:xfrm>
          <a:prstGeom prst="flowChartProcess">
            <a:avLst/>
          </a:prstGeom>
          <a:solidFill>
            <a:srgbClr val="FFFF00">
              <a:alpha val="10000"/>
            </a:srgbClr>
          </a:solidFill>
          <a:ln>
            <a:solidFill>
              <a:srgbClr val="FFC000">
                <a:alpha val="25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4767586" y="4941273"/>
            <a:ext cx="3391112" cy="590391"/>
          </a:xfrm>
          <a:prstGeom prst="flowChartProcess">
            <a:avLst/>
          </a:prstGeom>
          <a:solidFill>
            <a:schemeClr val="bg1">
              <a:alpha val="1000"/>
            </a:schemeClr>
          </a:solidFill>
          <a:ln>
            <a:solidFill>
              <a:srgbClr val="FFC000">
                <a:alpha val="1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2896134" y="3139697"/>
            <a:ext cx="215254" cy="281879"/>
          </a:xfrm>
          <a:prstGeom prst="flowChartProcess">
            <a:avLst/>
          </a:prstGeom>
          <a:solidFill>
            <a:srgbClr val="FFFF00">
              <a:alpha val="10000"/>
            </a:srgbClr>
          </a:solidFill>
          <a:ln>
            <a:solidFill>
              <a:srgbClr val="FFC000">
                <a:alpha val="25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7274408" y="2526312"/>
            <a:ext cx="172427" cy="163651"/>
          </a:xfrm>
          <a:prstGeom prst="flowChartProcess">
            <a:avLst/>
          </a:prstGeom>
          <a:solidFill>
            <a:srgbClr val="FFFF00">
              <a:alpha val="10000"/>
            </a:srgbClr>
          </a:solidFill>
          <a:ln>
            <a:solidFill>
              <a:srgbClr val="FFC000">
                <a:alpha val="25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8860225" y="2530223"/>
            <a:ext cx="172427" cy="155827"/>
          </a:xfrm>
          <a:prstGeom prst="flowChartProcess">
            <a:avLst/>
          </a:prstGeom>
          <a:solidFill>
            <a:srgbClr val="FFFF00">
              <a:alpha val="10000"/>
            </a:srgbClr>
          </a:solidFill>
          <a:ln>
            <a:solidFill>
              <a:srgbClr val="FFC000">
                <a:alpha val="25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3717" y="4478566"/>
            <a:ext cx="30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Shared Fitness Function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4607862" y="4415968"/>
            <a:ext cx="3636364" cy="21985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25434" y="1446288"/>
            <a:ext cx="7224884" cy="3075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77004" y="2091613"/>
            <a:ext cx="2918563" cy="609766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77004" y="2818091"/>
            <a:ext cx="2918563" cy="610336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17204" y="2091613"/>
            <a:ext cx="6694609" cy="851923"/>
          </a:xfrm>
          <a:prstGeom prst="rect">
            <a:avLst/>
          </a:prstGeom>
          <a:noFill/>
          <a:ln w="12700">
            <a:solidFill>
              <a:srgbClr val="D2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71764" y="3024275"/>
            <a:ext cx="3383299" cy="433888"/>
          </a:xfrm>
          <a:prstGeom prst="rect">
            <a:avLst/>
          </a:prstGeom>
          <a:noFill/>
          <a:ln w="12700">
            <a:solidFill>
              <a:srgbClr val="D2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3" grpId="0" animBg="1"/>
      <p:bldP spid="22" grpId="0" animBg="1"/>
      <p:bldP spid="13" grpId="0" uiExpand="1" build="p" animBg="1"/>
      <p:bldP spid="5" grpId="0" build="p"/>
      <p:bldP spid="7" grpId="0" build="p"/>
      <p:bldP spid="25" grpId="0" animBg="1"/>
      <p:bldP spid="26" grpId="0" animBg="1"/>
      <p:bldP spid="28" grpId="0" animBg="1"/>
      <p:bldP spid="29" grpId="0" animBg="1"/>
      <p:bldP spid="30" grpId="0" animBg="1"/>
      <p:bldP spid="8" grpId="0"/>
      <p:bldP spid="3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22271" y="551682"/>
            <a:ext cx="5374125" cy="779177"/>
          </a:xfrm>
        </p:spPr>
        <p:txBody>
          <a:bodyPr>
            <a:noAutofit/>
          </a:bodyPr>
          <a:lstStyle/>
          <a:p>
            <a:r>
              <a:rPr lang="en-US" dirty="0" smtClean="0"/>
              <a:t>Preliminary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85" y="2532951"/>
            <a:ext cx="4540799" cy="33543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45" y="2532951"/>
            <a:ext cx="4538190" cy="3354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2703" y="1285216"/>
            <a:ext cx="1088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G-matrix based model (left) predicts </a:t>
            </a:r>
            <a:r>
              <a:rPr lang="en-US" altLang="en-US" dirty="0" smtClean="0"/>
              <a:t>a small variation </a:t>
            </a:r>
            <a:r>
              <a:rPr lang="en-US" altLang="en-US" dirty="0"/>
              <a:t>in the evolutionary trajectory of </a:t>
            </a:r>
            <a:r>
              <a:rPr lang="en-US" altLang="en-US" dirty="0" smtClean="0"/>
              <a:t>traits for the </a:t>
            </a:r>
            <a:r>
              <a:rPr lang="en-US" altLang="en-US" dirty="0"/>
              <a:t>modeled </a:t>
            </a:r>
            <a:r>
              <a:rPr lang="en-US" altLang="en-US" i="1" dirty="0"/>
              <a:t>Daphnia </a:t>
            </a:r>
            <a:r>
              <a:rPr lang="en-US" altLang="en-US" dirty="0"/>
              <a:t>population. </a:t>
            </a:r>
            <a:r>
              <a:rPr lang="en-US" altLang="en-US" dirty="0" smtClean="0"/>
              <a:t>The second, </a:t>
            </a:r>
            <a:r>
              <a:rPr lang="en-US" altLang="en-US" dirty="0"/>
              <a:t>more advanced model (right) incorporates underlying developmental factors of </a:t>
            </a:r>
            <a:r>
              <a:rPr lang="en-US" altLang="en-US" dirty="0" smtClean="0"/>
              <a:t>traits, resulting in an increased calculated evolutionary response. 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2703" y="5934670"/>
            <a:ext cx="1058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Initial parameters for model testing have been estimated using empirical data from multiple populations of </a:t>
            </a:r>
            <a:r>
              <a:rPr lang="en-US" altLang="en-US" i="1" dirty="0"/>
              <a:t>Daphnia </a:t>
            </a:r>
            <a:r>
              <a:rPr lang="en-US" altLang="en-US" i="1" dirty="0" err="1"/>
              <a:t>melanica</a:t>
            </a:r>
            <a:r>
              <a:rPr lang="en-US" altLang="en-US" i="1" dirty="0"/>
              <a:t> </a:t>
            </a:r>
            <a:r>
              <a:rPr lang="en-US" altLang="en-US" dirty="0"/>
              <a:t>in high altitude alpine lakes of Sierra Nevada.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94385" y="2532950"/>
            <a:ext cx="4540800" cy="335431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06645" y="2532950"/>
            <a:ext cx="4538190" cy="335431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899" y="570844"/>
            <a:ext cx="2790630" cy="60988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Future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65" y="1931291"/>
            <a:ext cx="4901616" cy="3595921"/>
          </a:xfrm>
        </p:spPr>
      </p:pic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1748902" y="2087047"/>
            <a:ext cx="4715116" cy="431393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and optimize model 3</a:t>
            </a:r>
          </a:p>
          <a:p>
            <a:r>
              <a:rPr lang="en-US" sz="2000" dirty="0" smtClean="0"/>
              <a:t>C++ translation of updated models</a:t>
            </a:r>
          </a:p>
          <a:p>
            <a:r>
              <a:rPr lang="en-US" sz="2000" dirty="0" smtClean="0"/>
              <a:t>Develop Python and/or R module</a:t>
            </a:r>
          </a:p>
          <a:p>
            <a:r>
              <a:rPr lang="en-US" sz="2000" dirty="0" smtClean="0"/>
              <a:t>Test and compare optimized model 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4965" y="1931291"/>
            <a:ext cx="4901616" cy="35959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66308" y="555537"/>
            <a:ext cx="2777365" cy="70509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34837" y="1579418"/>
            <a:ext cx="9860539" cy="512791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M. </a:t>
            </a:r>
            <a:r>
              <a:rPr lang="en-US" altLang="en-US" dirty="0" err="1">
                <a:solidFill>
                  <a:schemeClr val="tx1"/>
                </a:solidFill>
              </a:rPr>
              <a:t>Bj¨orklund</a:t>
            </a:r>
            <a:r>
              <a:rPr lang="en-US" altLang="en-US" dirty="0">
                <a:solidFill>
                  <a:schemeClr val="tx1"/>
                </a:solidFill>
              </a:rPr>
              <a:t>, A. </a:t>
            </a:r>
            <a:r>
              <a:rPr lang="en-US" altLang="en-US" dirty="0" err="1">
                <a:solidFill>
                  <a:schemeClr val="tx1"/>
                </a:solidFill>
              </a:rPr>
              <a:t>Husby</a:t>
            </a:r>
            <a:r>
              <a:rPr lang="en-US" altLang="en-US" dirty="0">
                <a:solidFill>
                  <a:schemeClr val="tx1"/>
                </a:solidFill>
              </a:rPr>
              <a:t>, and L. </a:t>
            </a:r>
            <a:r>
              <a:rPr lang="en-US" altLang="en-US" dirty="0" err="1">
                <a:solidFill>
                  <a:schemeClr val="tx1"/>
                </a:solidFill>
              </a:rPr>
              <a:t>Gustafsson</a:t>
            </a:r>
            <a:r>
              <a:rPr lang="en-US" altLang="en-US" dirty="0">
                <a:solidFill>
                  <a:schemeClr val="tx1"/>
                </a:solidFill>
              </a:rPr>
              <a:t>. Rapid and unpredictable changes of the </a:t>
            </a:r>
            <a:r>
              <a:rPr lang="en-US" altLang="en-US" dirty="0" smtClean="0">
                <a:solidFill>
                  <a:schemeClr val="tx1"/>
                </a:solidFill>
              </a:rPr>
              <a:t>	G-matrix </a:t>
            </a:r>
            <a:r>
              <a:rPr lang="en-US" altLang="en-US" dirty="0">
                <a:solidFill>
                  <a:schemeClr val="tx1"/>
                </a:solidFill>
              </a:rPr>
              <a:t>in a natural bird population over 25 years. Journal of Evolutionary Biology, </a:t>
            </a:r>
            <a:r>
              <a:rPr lang="en-US" altLang="en-US" dirty="0" smtClean="0">
                <a:solidFill>
                  <a:schemeClr val="tx1"/>
                </a:solidFill>
              </a:rPr>
              <a:t>	26(1</a:t>
            </a:r>
            <a:r>
              <a:rPr lang="en-US" altLang="en-US" dirty="0">
                <a:solidFill>
                  <a:schemeClr val="tx1"/>
                </a:solidFill>
              </a:rPr>
              <a:t>):1–13, Jan. 2013.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F. </a:t>
            </a:r>
            <a:r>
              <a:rPr lang="en-US" altLang="en-US" dirty="0" err="1">
                <a:solidFill>
                  <a:schemeClr val="tx1"/>
                </a:solidFill>
              </a:rPr>
              <a:t>Eroukhmanoﬀ</a:t>
            </a:r>
            <a:r>
              <a:rPr lang="en-US" altLang="en-US" dirty="0">
                <a:solidFill>
                  <a:schemeClr val="tx1"/>
                </a:solidFill>
              </a:rPr>
              <a:t>. Just How Much is the G-matrix Actually Constraining Adaptation? </a:t>
            </a:r>
            <a:r>
              <a:rPr lang="en-US" altLang="en-US" dirty="0" smtClean="0">
                <a:solidFill>
                  <a:schemeClr val="tx1"/>
                </a:solidFill>
              </a:rPr>
              <a:t>	Evolutionary </a:t>
            </a:r>
            <a:r>
              <a:rPr lang="en-US" altLang="en-US" dirty="0">
                <a:solidFill>
                  <a:schemeClr val="tx1"/>
                </a:solidFill>
              </a:rPr>
              <a:t>Biology, 36(3):323–326, May 2009.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T. F. Hansen. The Evolution of Genetic Architecture. Annual Review of Ecology, </a:t>
            </a:r>
            <a:r>
              <a:rPr lang="en-US" altLang="en-US" dirty="0" smtClean="0">
                <a:solidFill>
                  <a:schemeClr val="tx1"/>
                </a:solidFill>
              </a:rPr>
              <a:t>	Evolution</a:t>
            </a:r>
            <a:r>
              <a:rPr lang="en-US" altLang="en-US" dirty="0">
                <a:solidFill>
                  <a:schemeClr val="tx1"/>
                </a:solidFill>
              </a:rPr>
              <a:t>, and Systematics, 37:123–157, Jan. 2006.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R. </a:t>
            </a:r>
            <a:r>
              <a:rPr lang="en-US" altLang="en-US" dirty="0" err="1">
                <a:solidFill>
                  <a:schemeClr val="tx1"/>
                </a:solidFill>
              </a:rPr>
              <a:t>Lande</a:t>
            </a:r>
            <a:r>
              <a:rPr lang="en-US" altLang="en-US" dirty="0">
                <a:solidFill>
                  <a:schemeClr val="tx1"/>
                </a:solidFill>
              </a:rPr>
              <a:t> and S. J. Arnold. The Measurement of Selection on Correlated Characters. </a:t>
            </a:r>
            <a:r>
              <a:rPr lang="en-US" altLang="en-US" dirty="0" smtClean="0">
                <a:solidFill>
                  <a:schemeClr val="tx1"/>
                </a:solidFill>
              </a:rPr>
              <a:t>	Evolution</a:t>
            </a:r>
            <a:r>
              <a:rPr lang="en-US" altLang="en-US" dirty="0">
                <a:solidFill>
                  <a:schemeClr val="tx1"/>
                </a:solidFill>
              </a:rPr>
              <a:t>, 37(6):1210–1226, Nov. 1983.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S. Rice. A general population genetic theory for the evolution of developmental </a:t>
            </a:r>
            <a:r>
              <a:rPr lang="en-US" altLang="en-US" dirty="0" smtClean="0">
                <a:solidFill>
                  <a:schemeClr val="tx1"/>
                </a:solidFill>
              </a:rPr>
              <a:t>	interactions</a:t>
            </a:r>
            <a:r>
              <a:rPr lang="en-US" altLang="en-US" dirty="0">
                <a:solidFill>
                  <a:schemeClr val="tx1"/>
                </a:solidFill>
              </a:rPr>
              <a:t>. Proceedings of the National Academy of Sciences, 99:15518–15523, </a:t>
            </a:r>
            <a:r>
              <a:rPr lang="en-US" altLang="en-US" dirty="0" smtClean="0">
                <a:solidFill>
                  <a:schemeClr val="tx1"/>
                </a:solidFill>
              </a:rPr>
              <a:t>		2002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D. </a:t>
            </a:r>
            <a:r>
              <a:rPr lang="en-US" altLang="en-US" dirty="0" err="1">
                <a:solidFill>
                  <a:schemeClr val="tx1"/>
                </a:solidFill>
              </a:rPr>
              <a:t>Schluter</a:t>
            </a:r>
            <a:r>
              <a:rPr lang="en-US" altLang="en-US" dirty="0">
                <a:solidFill>
                  <a:schemeClr val="tx1"/>
                </a:solidFill>
              </a:rPr>
              <a:t>. Adaptive Radiation Along Genetic Lines of Least Resistance. Evolution, </a:t>
            </a:r>
            <a:r>
              <a:rPr lang="en-US" altLang="en-US" dirty="0" smtClean="0">
                <a:solidFill>
                  <a:schemeClr val="tx1"/>
                </a:solidFill>
              </a:rPr>
              <a:t>		50(5</a:t>
            </a:r>
            <a:r>
              <a:rPr lang="en-US" altLang="en-US" dirty="0">
                <a:solidFill>
                  <a:schemeClr val="tx1"/>
                </a:solidFill>
              </a:rPr>
              <a:t>):1766–1774, Oct. 1996</a:t>
            </a:r>
            <a:r>
              <a:rPr lang="en-US" altLang="en-US" dirty="0" smtClean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2309</TotalTime>
  <Words>418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An Extensible Software Infrastructure for Testing the Evolutionary Consequences of Developmental Interactions</vt:lpstr>
      <vt:lpstr>Research Motivation</vt:lpstr>
      <vt:lpstr>Research Objectives</vt:lpstr>
      <vt:lpstr>Mathematical Framework</vt:lpstr>
      <vt:lpstr>Preliminary Results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Mae</dc:creator>
  <cp:lastModifiedBy>Liz Mae</cp:lastModifiedBy>
  <cp:revision>151</cp:revision>
  <dcterms:created xsi:type="dcterms:W3CDTF">2015-05-05T06:21:33Z</dcterms:created>
  <dcterms:modified xsi:type="dcterms:W3CDTF">2015-08-31T10:36:28Z</dcterms:modified>
</cp:coreProperties>
</file>