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544236c9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44236c9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-&gt;A similar approach to projecting to lower dimensions is Linear Discriminant Analysis (LDA). This is similar to PCA, but (at an intuitive level) attempts to separate the classes rather than just spread the entire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3544236c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44236c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544236c9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44236c9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544236c9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44236c9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544236c9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44236c9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544236c9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44236c9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544236c9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44236c9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544236c9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44236c9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3544236c9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544236c9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544236c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544236c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544236c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44236c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544236c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44236c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544236c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44236c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544236c9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44236c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a:t>
            </a:r>
            <a:r>
              <a:rPr lang="en"/>
              <a:t>Before we go further, we should apply feature scaling to our dataset. In this example, I will simply rescale the data to a </a:t>
            </a:r>
            <a:r>
              <a:rPr lang="en" sz="1450"/>
              <a:t>[0,1]</a:t>
            </a:r>
            <a:r>
              <a:rPr lang="en"/>
              <a:t> range, but it is also common to </a:t>
            </a:r>
            <a:r>
              <a:rPr i="1" lang="en"/>
              <a:t>standardize</a:t>
            </a:r>
            <a:r>
              <a:rPr lang="en"/>
              <a:t> the data to have a zero mean and unit standard deviation.</a:t>
            </a:r>
            <a:endParaRPr/>
          </a:p>
          <a:p>
            <a:pPr indent="0" lvl="0" marL="0" rtl="0" algn="l">
              <a:spcBef>
                <a:spcPts val="0"/>
              </a:spcBef>
              <a:spcAft>
                <a:spcPts val="0"/>
              </a:spcAft>
              <a:buNone/>
            </a:pPr>
            <a:r>
              <a:rPr lang="en"/>
              <a:t>-&gt;As with much of data science, the method you use here is dependent on your particular dataset and what information you are trying to extract from it. The PCA and LDA plots are useful for finding obvious cluster boundaries in the data, while a scatter plot matrix will show specific behavior of particular features in your dataset.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3544236c9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544236c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3544236c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544236c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544236c9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44236c9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544236c9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544236c9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-&gt;Principle Component Analysis (PCA) is a method of dimensionality reduction. It has applications far beyond visualization, but it can also be applied here. It uses eigenvalues and eigenvectors to find new axes on which the data is most spread out. From these new axes, we can choose those with the most extreme spreading and project onto this plane. (This is an extremely hand-wavy explanation; I recommend reading more formal explanations of this.)</a:t>
            </a:r>
            <a:endParaRPr/>
          </a:p>
          <a:p>
            <a:pPr indent="0" lvl="0" marL="0" rtl="0" algn="l">
              <a:spcBef>
                <a:spcPts val="0"/>
              </a:spcBef>
              <a:spcAft>
                <a:spcPts val="0"/>
              </a:spcAft>
              <a:buNone/>
            </a:pPr>
            <a:r>
              <a:rPr lang="en"/>
              <a:t>-&gt;A downside of PCA is that the axes no longer have meaning. Rather, they are just a projection that best “spreads” the data. However, it does show that the data naturally forms clusters in some way.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330825"/>
            <a:ext cx="5386500" cy="215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Spotify Audio Feature Analysis</a:t>
            </a:r>
            <a:endParaRPr sz="4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FF"/>
                </a:solidFill>
              </a:rPr>
              <a:t>Elizabeth Brooks</a:t>
            </a:r>
            <a:endParaRPr sz="2400">
              <a:solidFill>
                <a:srgbClr val="FF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nvSpPr>
        <p:spPr>
          <a:xfrm rot="5400000">
            <a:off x="5742300" y="2972725"/>
            <a:ext cx="59844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rPr>
              <a:t>Linear Discriminant</a:t>
            </a:r>
            <a:r>
              <a:rPr b="1" lang="en" sz="1800">
                <a:solidFill>
                  <a:schemeClr val="accent5"/>
                </a:solidFill>
              </a:rPr>
              <a:t> Analysis (LDA)</a:t>
            </a:r>
            <a:endParaRPr b="1" sz="1800">
              <a:solidFill>
                <a:schemeClr val="accent5"/>
              </a:solidFill>
            </a:endParaRPr>
          </a:p>
        </p:txBody>
      </p:sp>
      <p:pic>
        <p:nvPicPr>
          <p:cNvPr id="339" name="Google Shape;339;p22"/>
          <p:cNvPicPr preferRelativeResize="0"/>
          <p:nvPr/>
        </p:nvPicPr>
        <p:blipFill>
          <a:blip r:embed="rId3">
            <a:alphaModFix/>
          </a:blip>
          <a:stretch>
            <a:fillRect/>
          </a:stretch>
        </p:blipFill>
        <p:spPr>
          <a:xfrm>
            <a:off x="2114938" y="0"/>
            <a:ext cx="6526065" cy="5143500"/>
          </a:xfrm>
          <a:prstGeom prst="rect">
            <a:avLst/>
          </a:prstGeom>
          <a:noFill/>
          <a:ln>
            <a:noFill/>
          </a:ln>
        </p:spPr>
      </p:pic>
      <p:pic>
        <p:nvPicPr>
          <p:cNvPr id="340" name="Google Shape;340;p22"/>
          <p:cNvPicPr preferRelativeResize="0"/>
          <p:nvPr/>
        </p:nvPicPr>
        <p:blipFill rotWithShape="1">
          <a:blip r:embed="rId4">
            <a:alphaModFix/>
          </a:blip>
          <a:srcRect b="62318" l="54538" r="4260" t="4980"/>
          <a:stretch/>
        </p:blipFill>
        <p:spPr>
          <a:xfrm>
            <a:off x="60925" y="60925"/>
            <a:ext cx="2145176" cy="1309875"/>
          </a:xfrm>
          <a:prstGeom prst="rect">
            <a:avLst/>
          </a:prstGeom>
          <a:noFill/>
          <a:ln>
            <a:noFill/>
          </a:ln>
        </p:spPr>
      </p:pic>
      <p:sp>
        <p:nvSpPr>
          <p:cNvPr id="341" name="Google Shape;341;p22"/>
          <p:cNvSpPr txBox="1"/>
          <p:nvPr/>
        </p:nvSpPr>
        <p:spPr>
          <a:xfrm>
            <a:off x="-97500" y="3479700"/>
            <a:ext cx="3034800" cy="234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0000"/>
              </a:buClr>
              <a:buSzPts val="1400"/>
              <a:buChar char="●"/>
            </a:pPr>
            <a:r>
              <a:rPr lang="en">
                <a:solidFill>
                  <a:srgbClr val="FF0000"/>
                </a:solidFill>
              </a:rPr>
              <a:t>Popularity = 0</a:t>
            </a:r>
            <a:endParaRPr>
              <a:solidFill>
                <a:srgbClr val="FF0000"/>
              </a:solidFill>
            </a:endParaRPr>
          </a:p>
          <a:p>
            <a:pPr indent="-317500" lvl="0" marL="457200" rtl="0" algn="l">
              <a:spcBef>
                <a:spcPts val="0"/>
              </a:spcBef>
              <a:spcAft>
                <a:spcPts val="0"/>
              </a:spcAft>
              <a:buClr>
                <a:srgbClr val="38761D"/>
              </a:buClr>
              <a:buSzPts val="1400"/>
              <a:buChar char="●"/>
            </a:pPr>
            <a:r>
              <a:rPr lang="en">
                <a:solidFill>
                  <a:srgbClr val="38761D"/>
                </a:solidFill>
              </a:rPr>
              <a:t>0 &lt; Popularity &lt; 25</a:t>
            </a:r>
            <a:endParaRPr>
              <a:solidFill>
                <a:srgbClr val="38761D"/>
              </a:solidFill>
            </a:endParaRPr>
          </a:p>
          <a:p>
            <a:pPr indent="-317500" lvl="0" marL="457200" rtl="0" algn="l">
              <a:spcBef>
                <a:spcPts val="0"/>
              </a:spcBef>
              <a:spcAft>
                <a:spcPts val="0"/>
              </a:spcAft>
              <a:buClr>
                <a:srgbClr val="FF9900"/>
              </a:buClr>
              <a:buSzPts val="1400"/>
              <a:buChar char="●"/>
            </a:pPr>
            <a:r>
              <a:rPr lang="en">
                <a:solidFill>
                  <a:srgbClr val="FF9900"/>
                </a:solidFill>
              </a:rPr>
              <a:t>24 &lt; Popularity &lt; 50</a:t>
            </a:r>
            <a:endParaRPr>
              <a:solidFill>
                <a:srgbClr val="FF9900"/>
              </a:solidFill>
            </a:endParaRPr>
          </a:p>
          <a:p>
            <a:pPr indent="-317500" lvl="0" marL="457200" rtl="0" algn="l">
              <a:spcBef>
                <a:spcPts val="0"/>
              </a:spcBef>
              <a:spcAft>
                <a:spcPts val="0"/>
              </a:spcAft>
              <a:buClr>
                <a:srgbClr val="351C75"/>
              </a:buClr>
              <a:buSzPts val="1400"/>
              <a:buChar char="●"/>
            </a:pPr>
            <a:r>
              <a:rPr lang="en">
                <a:solidFill>
                  <a:srgbClr val="351C75"/>
                </a:solidFill>
              </a:rPr>
              <a:t>49 &lt; Popularity &lt; 75</a:t>
            </a:r>
            <a:endParaRPr>
              <a:solidFill>
                <a:srgbClr val="351C75"/>
              </a:solidFill>
            </a:endParaRPr>
          </a:p>
          <a:p>
            <a:pPr indent="-317500" lvl="0" marL="457200" rtl="0" algn="l">
              <a:spcBef>
                <a:spcPts val="0"/>
              </a:spcBef>
              <a:spcAft>
                <a:spcPts val="0"/>
              </a:spcAft>
              <a:buClr>
                <a:srgbClr val="FFB6ED"/>
              </a:buClr>
              <a:buSzPts val="1400"/>
              <a:buChar char="●"/>
            </a:pPr>
            <a:r>
              <a:rPr lang="en">
                <a:solidFill>
                  <a:srgbClr val="FFB6ED"/>
                </a:solidFill>
              </a:rPr>
              <a:t>74 &lt; Popularity &lt; 100</a:t>
            </a:r>
            <a:endParaRPr>
              <a:solidFill>
                <a:srgbClr val="FFB6ED"/>
              </a:solidFill>
            </a:endParaRPr>
          </a:p>
          <a:p>
            <a:pPr indent="-317500" lvl="0" marL="457200" rtl="0" algn="l">
              <a:spcBef>
                <a:spcPts val="0"/>
              </a:spcBef>
              <a:spcAft>
                <a:spcPts val="0"/>
              </a:spcAft>
              <a:buClr>
                <a:srgbClr val="0000FF"/>
              </a:buClr>
              <a:buSzPts val="1400"/>
              <a:buChar char="●"/>
            </a:pPr>
            <a:r>
              <a:rPr lang="en">
                <a:solidFill>
                  <a:srgbClr val="0000FF"/>
                </a:solidFill>
              </a:rPr>
              <a:t>Popularity = 100</a:t>
            </a:r>
            <a:endParaRPr>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Google Shape;346;p23"/>
          <p:cNvPicPr preferRelativeResize="0"/>
          <p:nvPr/>
        </p:nvPicPr>
        <p:blipFill>
          <a:blip r:embed="rId3">
            <a:alphaModFix/>
          </a:blip>
          <a:stretch>
            <a:fillRect/>
          </a:stretch>
        </p:blipFill>
        <p:spPr>
          <a:xfrm>
            <a:off x="0" y="826971"/>
            <a:ext cx="9144001" cy="3057966"/>
          </a:xfrm>
          <a:prstGeom prst="rect">
            <a:avLst/>
          </a:prstGeom>
          <a:noFill/>
          <a:ln>
            <a:noFill/>
          </a:ln>
        </p:spPr>
      </p:pic>
      <p:sp>
        <p:nvSpPr>
          <p:cNvPr id="347" name="Google Shape;347;p23"/>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rPr>
              <a:t>Regression Tree - Gini</a:t>
            </a:r>
            <a:endParaRPr b="1" sz="30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4"/>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rPr>
              <a:t>Classification Tree - Gini</a:t>
            </a:r>
            <a:endParaRPr b="1" sz="3000">
              <a:solidFill>
                <a:schemeClr val="accent5"/>
              </a:solidFill>
            </a:endParaRPr>
          </a:p>
        </p:txBody>
      </p:sp>
      <p:pic>
        <p:nvPicPr>
          <p:cNvPr id="353" name="Google Shape;353;p24"/>
          <p:cNvPicPr preferRelativeResize="0"/>
          <p:nvPr/>
        </p:nvPicPr>
        <p:blipFill>
          <a:blip r:embed="rId3">
            <a:alphaModFix/>
          </a:blip>
          <a:stretch>
            <a:fillRect/>
          </a:stretch>
        </p:blipFill>
        <p:spPr>
          <a:xfrm>
            <a:off x="0" y="806058"/>
            <a:ext cx="9144001" cy="30505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Google Shape;358;p25"/>
          <p:cNvPicPr preferRelativeResize="0"/>
          <p:nvPr/>
        </p:nvPicPr>
        <p:blipFill>
          <a:blip r:embed="rId3">
            <a:alphaModFix/>
          </a:blip>
          <a:stretch>
            <a:fillRect/>
          </a:stretch>
        </p:blipFill>
        <p:spPr>
          <a:xfrm rot="10800000">
            <a:off x="1400776" y="66550"/>
            <a:ext cx="6342449" cy="501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568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5"/>
                </a:solidFill>
              </a:rPr>
              <a:t>Regression Tree Analysis</a:t>
            </a:r>
            <a:endParaRPr sz="3000">
              <a:solidFill>
                <a:schemeClr val="accent5"/>
              </a:solidFill>
            </a:endParaRPr>
          </a:p>
        </p:txBody>
      </p:sp>
      <p:pic>
        <p:nvPicPr>
          <p:cNvPr id="364" name="Google Shape;364;p26"/>
          <p:cNvPicPr preferRelativeResize="0"/>
          <p:nvPr/>
        </p:nvPicPr>
        <p:blipFill>
          <a:blip r:embed="rId3">
            <a:alphaModFix/>
          </a:blip>
          <a:stretch>
            <a:fillRect/>
          </a:stretch>
        </p:blipFill>
        <p:spPr>
          <a:xfrm>
            <a:off x="1153950" y="1273725"/>
            <a:ext cx="7868099" cy="3808825"/>
          </a:xfrm>
          <a:prstGeom prst="rect">
            <a:avLst/>
          </a:prstGeom>
          <a:noFill/>
          <a:ln>
            <a:noFill/>
          </a:ln>
        </p:spPr>
      </p:pic>
      <p:sp>
        <p:nvSpPr>
          <p:cNvPr id="365" name="Google Shape;365;p26"/>
          <p:cNvSpPr/>
          <p:nvPr/>
        </p:nvSpPr>
        <p:spPr>
          <a:xfrm>
            <a:off x="1877000" y="1450425"/>
            <a:ext cx="877500" cy="3657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5935725" y="1450425"/>
            <a:ext cx="1633500" cy="3657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1694275" y="3034900"/>
            <a:ext cx="7044900" cy="2193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1694275" y="4808350"/>
            <a:ext cx="7227600" cy="219300"/>
          </a:xfrm>
          <a:prstGeom prst="roundRect">
            <a:avLst>
              <a:gd fmla="val 16667" name="adj"/>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7"/>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rPr>
              <a:t>Instrumentalness vs Loudness</a:t>
            </a:r>
            <a:endParaRPr b="1" sz="3000">
              <a:solidFill>
                <a:schemeClr val="accent5"/>
              </a:solidFill>
            </a:endParaRPr>
          </a:p>
        </p:txBody>
      </p:sp>
      <p:pic>
        <p:nvPicPr>
          <p:cNvPr id="374" name="Google Shape;374;p27"/>
          <p:cNvPicPr preferRelativeResize="0"/>
          <p:nvPr/>
        </p:nvPicPr>
        <p:blipFill>
          <a:blip r:embed="rId3">
            <a:alphaModFix/>
          </a:blip>
          <a:stretch>
            <a:fillRect/>
          </a:stretch>
        </p:blipFill>
        <p:spPr>
          <a:xfrm>
            <a:off x="0" y="591175"/>
            <a:ext cx="4424375" cy="3432299"/>
          </a:xfrm>
          <a:prstGeom prst="rect">
            <a:avLst/>
          </a:prstGeom>
          <a:noFill/>
          <a:ln>
            <a:noFill/>
          </a:ln>
        </p:spPr>
      </p:pic>
      <p:pic>
        <p:nvPicPr>
          <p:cNvPr id="375" name="Google Shape;375;p27"/>
          <p:cNvPicPr preferRelativeResize="0"/>
          <p:nvPr/>
        </p:nvPicPr>
        <p:blipFill>
          <a:blip r:embed="rId4">
            <a:alphaModFix/>
          </a:blip>
          <a:stretch>
            <a:fillRect/>
          </a:stretch>
        </p:blipFill>
        <p:spPr>
          <a:xfrm>
            <a:off x="4719625" y="591175"/>
            <a:ext cx="4424375" cy="34322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8"/>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rPr>
              <a:t>Principal</a:t>
            </a:r>
            <a:r>
              <a:rPr b="1" lang="en" sz="3000">
                <a:solidFill>
                  <a:schemeClr val="accent5"/>
                </a:solidFill>
              </a:rPr>
              <a:t> Component Analysis</a:t>
            </a:r>
            <a:endParaRPr b="1" sz="3000">
              <a:solidFill>
                <a:schemeClr val="accent5"/>
              </a:solidFill>
            </a:endParaRPr>
          </a:p>
        </p:txBody>
      </p:sp>
      <p:pic>
        <p:nvPicPr>
          <p:cNvPr id="381" name="Google Shape;381;p28"/>
          <p:cNvPicPr preferRelativeResize="0"/>
          <p:nvPr/>
        </p:nvPicPr>
        <p:blipFill>
          <a:blip r:embed="rId3">
            <a:alphaModFix/>
          </a:blip>
          <a:stretch>
            <a:fillRect/>
          </a:stretch>
        </p:blipFill>
        <p:spPr>
          <a:xfrm>
            <a:off x="0" y="530225"/>
            <a:ext cx="4421626" cy="3370050"/>
          </a:xfrm>
          <a:prstGeom prst="rect">
            <a:avLst/>
          </a:prstGeom>
          <a:noFill/>
          <a:ln>
            <a:noFill/>
          </a:ln>
        </p:spPr>
      </p:pic>
      <p:pic>
        <p:nvPicPr>
          <p:cNvPr id="382" name="Google Shape;382;p28"/>
          <p:cNvPicPr preferRelativeResize="0"/>
          <p:nvPr/>
        </p:nvPicPr>
        <p:blipFill>
          <a:blip r:embed="rId4">
            <a:alphaModFix/>
          </a:blip>
          <a:stretch>
            <a:fillRect/>
          </a:stretch>
        </p:blipFill>
        <p:spPr>
          <a:xfrm>
            <a:off x="4722375" y="530225"/>
            <a:ext cx="4421626" cy="33700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pic>
        <p:nvPicPr>
          <p:cNvPr id="387" name="Google Shape;387;p29"/>
          <p:cNvPicPr preferRelativeResize="0"/>
          <p:nvPr/>
        </p:nvPicPr>
        <p:blipFill>
          <a:blip r:embed="rId3">
            <a:alphaModFix/>
          </a:blip>
          <a:stretch>
            <a:fillRect/>
          </a:stretch>
        </p:blipFill>
        <p:spPr>
          <a:xfrm>
            <a:off x="0" y="761817"/>
            <a:ext cx="4288100" cy="3379659"/>
          </a:xfrm>
          <a:prstGeom prst="rect">
            <a:avLst/>
          </a:prstGeom>
          <a:noFill/>
          <a:ln>
            <a:noFill/>
          </a:ln>
        </p:spPr>
      </p:pic>
      <p:pic>
        <p:nvPicPr>
          <p:cNvPr id="388" name="Google Shape;388;p29"/>
          <p:cNvPicPr preferRelativeResize="0"/>
          <p:nvPr/>
        </p:nvPicPr>
        <p:blipFill>
          <a:blip r:embed="rId4">
            <a:alphaModFix/>
          </a:blip>
          <a:stretch>
            <a:fillRect/>
          </a:stretch>
        </p:blipFill>
        <p:spPr>
          <a:xfrm>
            <a:off x="4855900" y="761823"/>
            <a:ext cx="4288099" cy="3379652"/>
          </a:xfrm>
          <a:prstGeom prst="rect">
            <a:avLst/>
          </a:prstGeom>
          <a:noFill/>
          <a:ln>
            <a:noFill/>
          </a:ln>
        </p:spPr>
      </p:pic>
      <p:sp>
        <p:nvSpPr>
          <p:cNvPr id="389" name="Google Shape;389;p29"/>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accent5"/>
                </a:solidFill>
              </a:rPr>
              <a:t>Linear Discriminant Analysis</a:t>
            </a:r>
            <a:endParaRPr b="1" sz="3000">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93" name="Shape 393"/>
        <p:cNvGrpSpPr/>
        <p:nvPr/>
      </p:nvGrpSpPr>
      <p:grpSpPr>
        <a:xfrm>
          <a:off x="0" y="0"/>
          <a:ext cx="0" cy="0"/>
          <a:chOff x="0" y="0"/>
          <a:chExt cx="0" cy="0"/>
        </a:xfrm>
      </p:grpSpPr>
      <p:sp>
        <p:nvSpPr>
          <p:cNvPr id="394" name="Google Shape;394;p30"/>
          <p:cNvSpPr txBox="1"/>
          <p:nvPr>
            <p:ph type="title"/>
          </p:nvPr>
        </p:nvSpPr>
        <p:spPr>
          <a:xfrm>
            <a:off x="1388550" y="606300"/>
            <a:ext cx="6366900" cy="7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Conclusions - Future Work</a:t>
            </a:r>
            <a:endParaRPr sz="3000"/>
          </a:p>
        </p:txBody>
      </p:sp>
      <p:sp>
        <p:nvSpPr>
          <p:cNvPr id="395" name="Google Shape;395;p30"/>
          <p:cNvSpPr txBox="1"/>
          <p:nvPr>
            <p:ph idx="1" type="body"/>
          </p:nvPr>
        </p:nvSpPr>
        <p:spPr>
          <a:xfrm>
            <a:off x="1388625" y="1323600"/>
            <a:ext cx="6366900" cy="24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Key features:</a:t>
            </a:r>
            <a:endParaRPr sz="2400"/>
          </a:p>
          <a:p>
            <a:pPr indent="-381000" lvl="1" marL="914400" rtl="0" algn="l">
              <a:spcBef>
                <a:spcPts val="0"/>
              </a:spcBef>
              <a:spcAft>
                <a:spcPts val="0"/>
              </a:spcAft>
              <a:buClr>
                <a:srgbClr val="FF00FF"/>
              </a:buClr>
              <a:buSzPts val="2400"/>
              <a:buChar char="○"/>
            </a:pPr>
            <a:r>
              <a:rPr lang="en" sz="2400">
                <a:solidFill>
                  <a:srgbClr val="FF00FF"/>
                </a:solidFill>
              </a:rPr>
              <a:t>Loudness</a:t>
            </a:r>
            <a:endParaRPr sz="2400">
              <a:solidFill>
                <a:srgbClr val="FF00FF"/>
              </a:solidFill>
            </a:endParaRPr>
          </a:p>
          <a:p>
            <a:pPr indent="-381000" lvl="1" marL="914400" rtl="0" algn="l">
              <a:spcBef>
                <a:spcPts val="0"/>
              </a:spcBef>
              <a:spcAft>
                <a:spcPts val="0"/>
              </a:spcAft>
              <a:buClr>
                <a:srgbClr val="FF00FF"/>
              </a:buClr>
              <a:buSzPts val="2400"/>
              <a:buChar char="○"/>
            </a:pPr>
            <a:r>
              <a:rPr lang="en" sz="2400">
                <a:solidFill>
                  <a:srgbClr val="FF00FF"/>
                </a:solidFill>
              </a:rPr>
              <a:t>Instrumentalness</a:t>
            </a:r>
            <a:endParaRPr sz="2400">
              <a:solidFill>
                <a:srgbClr val="FF00FF"/>
              </a:solidFill>
            </a:endParaRPr>
          </a:p>
          <a:p>
            <a:pPr indent="-381000" lvl="0" marL="457200" rtl="0" algn="l">
              <a:spcBef>
                <a:spcPts val="0"/>
              </a:spcBef>
              <a:spcAft>
                <a:spcPts val="0"/>
              </a:spcAft>
              <a:buSzPts val="2400"/>
              <a:buChar char="●"/>
            </a:pPr>
            <a:r>
              <a:rPr lang="en" sz="2400"/>
              <a:t>Reprocess track dataset to include genres, number of followers, and related artist popularity</a:t>
            </a:r>
            <a:endParaRPr sz="2400"/>
          </a:p>
          <a:p>
            <a:pPr indent="-381000" lvl="0" marL="457200" rtl="0" algn="l">
              <a:spcBef>
                <a:spcPts val="0"/>
              </a:spcBef>
              <a:spcAft>
                <a:spcPts val="0"/>
              </a:spcAft>
              <a:buSzPts val="2400"/>
              <a:buChar char="●"/>
            </a:pPr>
            <a:r>
              <a:rPr lang="en" sz="2400"/>
              <a:t>Identify and remove erroneous entries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99" name="Shape 399"/>
        <p:cNvGrpSpPr/>
        <p:nvPr/>
      </p:nvGrpSpPr>
      <p:grpSpPr>
        <a:xfrm>
          <a:off x="0" y="0"/>
          <a:ext cx="0" cy="0"/>
          <a:chOff x="0" y="0"/>
          <a:chExt cx="0" cy="0"/>
        </a:xfrm>
      </p:grpSpPr>
      <p:sp>
        <p:nvSpPr>
          <p:cNvPr id="400" name="Google Shape;400;p31"/>
          <p:cNvSpPr txBox="1"/>
          <p:nvPr>
            <p:ph type="ctrTitle"/>
          </p:nvPr>
        </p:nvSpPr>
        <p:spPr>
          <a:xfrm>
            <a:off x="227800" y="1467750"/>
            <a:ext cx="5138100" cy="220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Questions</a:t>
            </a:r>
            <a:r>
              <a:rPr lang="en" sz="8800">
                <a:solidFill>
                  <a:srgbClr val="FF00FF"/>
                </a:solidFill>
              </a:rPr>
              <a:t>?</a:t>
            </a:r>
            <a:endParaRPr sz="8800">
              <a:solidFill>
                <a:srgbClr val="FF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643750"/>
            <a:ext cx="5857800" cy="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solidFill>
                <a:schemeClr val="lt1"/>
              </a:solidFill>
            </a:endParaRPr>
          </a:p>
        </p:txBody>
      </p:sp>
      <p:sp>
        <p:nvSpPr>
          <p:cNvPr id="284" name="Google Shape;284;p14"/>
          <p:cNvSpPr txBox="1"/>
          <p:nvPr>
            <p:ph idx="4294967295" type="body"/>
          </p:nvPr>
        </p:nvSpPr>
        <p:spPr>
          <a:xfrm>
            <a:off x="1303800" y="1574925"/>
            <a:ext cx="7030500" cy="2805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Discover</a:t>
            </a:r>
            <a:r>
              <a:rPr lang="en" sz="2400">
                <a:solidFill>
                  <a:schemeClr val="lt1"/>
                </a:solidFill>
              </a:rPr>
              <a:t> relationship between </a:t>
            </a:r>
            <a:r>
              <a:rPr lang="en" sz="2400">
                <a:solidFill>
                  <a:srgbClr val="FF00FF"/>
                </a:solidFill>
              </a:rPr>
              <a:t>audio features</a:t>
            </a:r>
            <a:r>
              <a:rPr lang="en" sz="2400">
                <a:solidFill>
                  <a:schemeClr val="lt1"/>
                </a:solidFill>
              </a:rPr>
              <a:t> and </a:t>
            </a:r>
            <a:r>
              <a:rPr lang="en" sz="2400">
                <a:solidFill>
                  <a:srgbClr val="FF00FF"/>
                </a:solidFill>
              </a:rPr>
              <a:t>popularity</a:t>
            </a:r>
            <a:endParaRPr sz="2400">
              <a:solidFill>
                <a:srgbClr val="FF00FF"/>
              </a:solidFill>
            </a:endParaRPr>
          </a:p>
          <a:p>
            <a:pPr indent="-381000" lvl="0" marL="457200" rtl="0" algn="l">
              <a:spcBef>
                <a:spcPts val="0"/>
              </a:spcBef>
              <a:spcAft>
                <a:spcPts val="0"/>
              </a:spcAft>
              <a:buClr>
                <a:schemeClr val="lt1"/>
              </a:buClr>
              <a:buSzPts val="2400"/>
              <a:buChar char="●"/>
            </a:pPr>
            <a:r>
              <a:rPr lang="en" sz="2400">
                <a:solidFill>
                  <a:schemeClr val="lt1"/>
                </a:solidFill>
              </a:rPr>
              <a:t>Identify most influential track attributes</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Determine audience preferences for tracks and artists</a:t>
            </a:r>
            <a:endParaRPr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89575"/>
            <a:ext cx="5857800" cy="65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290" name="Google Shape;290;p15"/>
          <p:cNvSpPr txBox="1"/>
          <p:nvPr>
            <p:ph idx="4294967295" type="body"/>
          </p:nvPr>
        </p:nvSpPr>
        <p:spPr>
          <a:xfrm>
            <a:off x="1303800" y="1364200"/>
            <a:ext cx="7356300" cy="316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AutoNum type="arabicPeriod"/>
            </a:pPr>
            <a:r>
              <a:rPr lang="en" sz="2000">
                <a:solidFill>
                  <a:schemeClr val="lt1"/>
                </a:solidFill>
              </a:rPr>
              <a:t>Get a List of Browse Categories </a:t>
            </a:r>
            <a:r>
              <a:rPr b="1" lang="en" sz="2400">
                <a:solidFill>
                  <a:srgbClr val="FF00FF"/>
                </a:solidFill>
              </a:rPr>
              <a:t>-&gt;</a:t>
            </a:r>
            <a:r>
              <a:rPr lang="en" sz="2000">
                <a:solidFill>
                  <a:schemeClr val="lt1"/>
                </a:solidFill>
              </a:rPr>
              <a:t> Category IDs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a Category's playlists </a:t>
            </a:r>
            <a:r>
              <a:rPr b="1" lang="en" sz="2400">
                <a:solidFill>
                  <a:srgbClr val="FF00FF"/>
                </a:solidFill>
              </a:rPr>
              <a:t>-&gt;</a:t>
            </a:r>
            <a:r>
              <a:rPr lang="en" sz="2000">
                <a:solidFill>
                  <a:schemeClr val="lt1"/>
                </a:solidFill>
              </a:rPr>
              <a:t> playlist IDs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a Playlist's Tracks </a:t>
            </a:r>
            <a:r>
              <a:rPr b="1" lang="en" sz="2400">
                <a:solidFill>
                  <a:srgbClr val="FF00FF"/>
                </a:solidFill>
              </a:rPr>
              <a:t>-&gt;</a:t>
            </a:r>
            <a:r>
              <a:rPr lang="en" sz="2000">
                <a:solidFill>
                  <a:schemeClr val="lt1"/>
                </a:solidFill>
              </a:rPr>
              <a:t> artist IDs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an Artist's Related Artists </a:t>
            </a:r>
            <a:r>
              <a:rPr b="1" lang="en" sz="2400">
                <a:solidFill>
                  <a:srgbClr val="FF00FF"/>
                </a:solidFill>
              </a:rPr>
              <a:t>-&gt;</a:t>
            </a:r>
            <a:r>
              <a:rPr lang="en" sz="2000">
                <a:solidFill>
                  <a:schemeClr val="lt1"/>
                </a:solidFill>
              </a:rPr>
              <a:t> related artist IDs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an Artist's Top Tracks </a:t>
            </a:r>
            <a:r>
              <a:rPr b="1" lang="en" sz="2400">
                <a:solidFill>
                  <a:srgbClr val="FF00FF"/>
                </a:solidFill>
              </a:rPr>
              <a:t>-&gt;</a:t>
            </a:r>
            <a:r>
              <a:rPr lang="en" sz="2000">
                <a:solidFill>
                  <a:schemeClr val="lt1"/>
                </a:solidFill>
              </a:rPr>
              <a:t> track IDs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an Artist's Albums </a:t>
            </a:r>
            <a:r>
              <a:rPr b="1" lang="en" sz="2400">
                <a:solidFill>
                  <a:srgbClr val="FF00FF"/>
                </a:solidFill>
              </a:rPr>
              <a:t>-&gt;</a:t>
            </a:r>
            <a:r>
              <a:rPr lang="en" sz="2000">
                <a:solidFill>
                  <a:schemeClr val="lt1"/>
                </a:solidFill>
              </a:rPr>
              <a:t> track IDs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Several Tracks </a:t>
            </a:r>
            <a:r>
              <a:rPr b="1" lang="en" sz="2400">
                <a:solidFill>
                  <a:srgbClr val="FF00FF"/>
                </a:solidFill>
              </a:rPr>
              <a:t>-&gt;</a:t>
            </a:r>
            <a:r>
              <a:rPr lang="en" sz="2000">
                <a:solidFill>
                  <a:schemeClr val="lt1"/>
                </a:solidFill>
              </a:rPr>
              <a:t> track popularity</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Get Audio Features for Several Tracks </a:t>
            </a:r>
            <a:r>
              <a:rPr b="1" lang="en" sz="2400">
                <a:solidFill>
                  <a:srgbClr val="FF00FF"/>
                </a:solidFill>
              </a:rPr>
              <a:t>-&gt;</a:t>
            </a:r>
            <a:r>
              <a:rPr lang="en" sz="2000">
                <a:solidFill>
                  <a:schemeClr val="lt1"/>
                </a:solidFill>
              </a:rPr>
              <a:t> audio features</a:t>
            </a:r>
            <a:endParaRPr sz="2000">
              <a:solidFill>
                <a:schemeClr val="lt1"/>
              </a:solidFill>
            </a:endParaRPr>
          </a:p>
        </p:txBody>
      </p:sp>
      <p:sp>
        <p:nvSpPr>
          <p:cNvPr id="291" name="Google Shape;291;p15"/>
          <p:cNvSpPr/>
          <p:nvPr/>
        </p:nvSpPr>
        <p:spPr>
          <a:xfrm>
            <a:off x="4355300" y="4052150"/>
            <a:ext cx="1828800" cy="272700"/>
          </a:xfrm>
          <a:prstGeom prst="roundRect">
            <a:avLst>
              <a:gd fmla="val 16667" name="adj"/>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6548125" y="4457175"/>
            <a:ext cx="1657500" cy="272700"/>
          </a:xfrm>
          <a:prstGeom prst="roundRect">
            <a:avLst>
              <a:gd fmla="val 16667" name="adj"/>
            </a:avLst>
          </a:prstGeom>
          <a:noFill/>
          <a:ln cap="flat" cmpd="sng" w="19050">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Audio Features</a:t>
            </a:r>
            <a:endParaRPr>
              <a:solidFill>
                <a:schemeClr val="accent5"/>
              </a:solidFill>
            </a:endParaRPr>
          </a:p>
        </p:txBody>
      </p:sp>
      <p:pic>
        <p:nvPicPr>
          <p:cNvPr id="298" name="Google Shape;298;p16"/>
          <p:cNvPicPr preferRelativeResize="0"/>
          <p:nvPr/>
        </p:nvPicPr>
        <p:blipFill rotWithShape="1">
          <a:blip r:embed="rId3">
            <a:alphaModFix/>
          </a:blip>
          <a:srcRect b="2120" l="710" r="5752" t="10236"/>
          <a:stretch/>
        </p:blipFill>
        <p:spPr>
          <a:xfrm>
            <a:off x="1235862" y="1198950"/>
            <a:ext cx="7166376" cy="3824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a:t>
            </a:r>
            <a:r>
              <a:rPr lang="en">
                <a:solidFill>
                  <a:schemeClr val="accent5"/>
                </a:solidFill>
              </a:rPr>
              <a:t>rack Feature Analysis</a:t>
            </a:r>
            <a:endParaRPr>
              <a:solidFill>
                <a:schemeClr val="accent5"/>
              </a:solidFill>
            </a:endParaRPr>
          </a:p>
        </p:txBody>
      </p:sp>
      <p:sp>
        <p:nvSpPr>
          <p:cNvPr id="304" name="Google Shape;304;p17"/>
          <p:cNvSpPr txBox="1"/>
          <p:nvPr>
            <p:ph idx="1" type="body"/>
          </p:nvPr>
        </p:nvSpPr>
        <p:spPr>
          <a:xfrm>
            <a:off x="1303800" y="1340725"/>
            <a:ext cx="7030500" cy="297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Visualize multidimensional data </a:t>
            </a:r>
            <a:r>
              <a:rPr b="1" lang="en" sz="2400">
                <a:solidFill>
                  <a:schemeClr val="accent5"/>
                </a:solidFill>
              </a:rPr>
              <a:t>-&gt;</a:t>
            </a:r>
            <a:r>
              <a:rPr lang="en" sz="2400"/>
              <a:t> </a:t>
            </a:r>
            <a:r>
              <a:rPr lang="en" sz="2000"/>
              <a:t>Python</a:t>
            </a:r>
            <a:endParaRPr sz="2000"/>
          </a:p>
          <a:p>
            <a:pPr indent="-355600" lvl="1" marL="914400" rtl="0" algn="l">
              <a:spcBef>
                <a:spcPts val="0"/>
              </a:spcBef>
              <a:spcAft>
                <a:spcPts val="0"/>
              </a:spcAft>
              <a:buSzPts val="2000"/>
              <a:buChar char="○"/>
            </a:pPr>
            <a:r>
              <a:rPr lang="en" sz="2000"/>
              <a:t>Two-dimensional slices</a:t>
            </a:r>
            <a:endParaRPr sz="2000"/>
          </a:p>
          <a:p>
            <a:pPr indent="-355600" lvl="1" marL="914400" rtl="0" algn="l">
              <a:spcBef>
                <a:spcPts val="0"/>
              </a:spcBef>
              <a:spcAft>
                <a:spcPts val="0"/>
              </a:spcAft>
              <a:buSzPts val="2000"/>
              <a:buChar char="○"/>
            </a:pPr>
            <a:r>
              <a:rPr lang="en" sz="2000"/>
              <a:t>Binned popularity ranges</a:t>
            </a:r>
            <a:endParaRPr sz="2000"/>
          </a:p>
          <a:p>
            <a:pPr indent="-355600" lvl="0" marL="457200" rtl="0" algn="l">
              <a:spcBef>
                <a:spcPts val="0"/>
              </a:spcBef>
              <a:spcAft>
                <a:spcPts val="0"/>
              </a:spcAft>
              <a:buSzPts val="2000"/>
              <a:buChar char="●"/>
            </a:pPr>
            <a:r>
              <a:rPr lang="en" sz="2000"/>
              <a:t>Feature scaling </a:t>
            </a:r>
            <a:r>
              <a:rPr b="1" lang="en" sz="2400">
                <a:solidFill>
                  <a:schemeClr val="accent5"/>
                </a:solidFill>
              </a:rPr>
              <a:t>-&gt;</a:t>
            </a:r>
            <a:r>
              <a:rPr lang="en" sz="2000"/>
              <a:t> Python</a:t>
            </a:r>
            <a:endParaRPr sz="2000"/>
          </a:p>
          <a:p>
            <a:pPr indent="-355600" lvl="1" marL="914400" rtl="0" algn="l">
              <a:spcBef>
                <a:spcPts val="0"/>
              </a:spcBef>
              <a:spcAft>
                <a:spcPts val="0"/>
              </a:spcAft>
              <a:buSzPts val="2000"/>
              <a:buChar char="○"/>
            </a:pPr>
            <a:r>
              <a:rPr lang="en" sz="2000"/>
              <a:t>Principal Component Analysis (PCA)</a:t>
            </a:r>
            <a:endParaRPr sz="2000"/>
          </a:p>
          <a:p>
            <a:pPr indent="-355600" lvl="1" marL="914400" rtl="0" algn="l">
              <a:spcBef>
                <a:spcPts val="0"/>
              </a:spcBef>
              <a:spcAft>
                <a:spcPts val="0"/>
              </a:spcAft>
              <a:buSzPts val="2000"/>
              <a:buChar char="○"/>
            </a:pPr>
            <a:r>
              <a:rPr lang="en" sz="2000"/>
              <a:t>Linear Discriminant Analysis (LDA)</a:t>
            </a:r>
            <a:endParaRPr sz="2000"/>
          </a:p>
          <a:p>
            <a:pPr indent="-355600" lvl="0" marL="457200" rtl="0" algn="l">
              <a:spcBef>
                <a:spcPts val="0"/>
              </a:spcBef>
              <a:spcAft>
                <a:spcPts val="0"/>
              </a:spcAft>
              <a:buSzPts val="2000"/>
              <a:buChar char="●"/>
            </a:pPr>
            <a:r>
              <a:rPr lang="en" sz="2000"/>
              <a:t>Decision trees</a:t>
            </a:r>
            <a:endParaRPr sz="2000"/>
          </a:p>
          <a:p>
            <a:pPr indent="-355600" lvl="1" marL="914400" rtl="0" algn="l">
              <a:spcBef>
                <a:spcPts val="0"/>
              </a:spcBef>
              <a:spcAft>
                <a:spcPts val="0"/>
              </a:spcAft>
              <a:buSzPts val="2000"/>
              <a:buChar char="○"/>
            </a:pPr>
            <a:r>
              <a:rPr lang="en" sz="2000"/>
              <a:t>Classification </a:t>
            </a:r>
            <a:r>
              <a:rPr b="1" lang="en" sz="2400">
                <a:solidFill>
                  <a:schemeClr val="accent5"/>
                </a:solidFill>
              </a:rPr>
              <a:t>-&gt;</a:t>
            </a:r>
            <a:r>
              <a:rPr lang="en" sz="2400"/>
              <a:t> </a:t>
            </a:r>
            <a:r>
              <a:rPr lang="en" sz="2000"/>
              <a:t>Python and R</a:t>
            </a:r>
            <a:endParaRPr sz="2000"/>
          </a:p>
          <a:p>
            <a:pPr indent="-355600" lvl="1" marL="914400" rtl="0" algn="l">
              <a:spcBef>
                <a:spcPts val="0"/>
              </a:spcBef>
              <a:spcAft>
                <a:spcPts val="0"/>
              </a:spcAft>
              <a:buSzPts val="2000"/>
              <a:buChar char="○"/>
            </a:pPr>
            <a:r>
              <a:rPr lang="en" sz="2000"/>
              <a:t>Regression </a:t>
            </a:r>
            <a:r>
              <a:rPr b="1" lang="en" sz="2400">
                <a:solidFill>
                  <a:schemeClr val="accent5"/>
                </a:solidFill>
              </a:rPr>
              <a:t>-&gt;</a:t>
            </a:r>
            <a:r>
              <a:rPr lang="en" sz="2400"/>
              <a:t> </a:t>
            </a:r>
            <a:r>
              <a:rPr lang="en" sz="2000"/>
              <a:t>R</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2513800" y="0"/>
            <a:ext cx="6630211" cy="5143500"/>
          </a:xfrm>
          <a:prstGeom prst="rect">
            <a:avLst/>
          </a:prstGeom>
          <a:noFill/>
          <a:ln>
            <a:noFill/>
          </a:ln>
        </p:spPr>
      </p:pic>
      <p:pic>
        <p:nvPicPr>
          <p:cNvPr id="310" name="Google Shape;310;p18"/>
          <p:cNvPicPr preferRelativeResize="0"/>
          <p:nvPr/>
        </p:nvPicPr>
        <p:blipFill rotWithShape="1">
          <a:blip r:embed="rId4">
            <a:alphaModFix/>
          </a:blip>
          <a:srcRect b="62318" l="54538" r="4260" t="4980"/>
          <a:stretch/>
        </p:blipFill>
        <p:spPr>
          <a:xfrm>
            <a:off x="60925" y="60925"/>
            <a:ext cx="2754576" cy="1681999"/>
          </a:xfrm>
          <a:prstGeom prst="rect">
            <a:avLst/>
          </a:prstGeom>
          <a:noFill/>
          <a:ln>
            <a:noFill/>
          </a:ln>
        </p:spPr>
      </p:pic>
      <p:sp>
        <p:nvSpPr>
          <p:cNvPr id="311" name="Google Shape;311;p18"/>
          <p:cNvSpPr txBox="1"/>
          <p:nvPr/>
        </p:nvSpPr>
        <p:spPr>
          <a:xfrm>
            <a:off x="0" y="2864275"/>
            <a:ext cx="3034800" cy="234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 sz="1800">
                <a:solidFill>
                  <a:srgbClr val="FF0000"/>
                </a:solidFill>
              </a:rPr>
              <a:t>Popularity = 0</a:t>
            </a:r>
            <a:endParaRPr sz="1800">
              <a:solidFill>
                <a:srgbClr val="FF0000"/>
              </a:solidFill>
            </a:endParaRPr>
          </a:p>
          <a:p>
            <a:pPr indent="-342900" lvl="0" marL="457200" rtl="0" algn="l">
              <a:spcBef>
                <a:spcPts val="0"/>
              </a:spcBef>
              <a:spcAft>
                <a:spcPts val="0"/>
              </a:spcAft>
              <a:buClr>
                <a:srgbClr val="38761D"/>
              </a:buClr>
              <a:buSzPts val="1800"/>
              <a:buChar char="●"/>
            </a:pPr>
            <a:r>
              <a:rPr lang="en" sz="1800">
                <a:solidFill>
                  <a:srgbClr val="38761D"/>
                </a:solidFill>
              </a:rPr>
              <a:t>0 &lt; Popularity &lt; 25</a:t>
            </a:r>
            <a:endParaRPr sz="1800">
              <a:solidFill>
                <a:srgbClr val="38761D"/>
              </a:solidFill>
            </a:endParaRPr>
          </a:p>
          <a:p>
            <a:pPr indent="-342900" lvl="0" marL="457200" rtl="0" algn="l">
              <a:spcBef>
                <a:spcPts val="0"/>
              </a:spcBef>
              <a:spcAft>
                <a:spcPts val="0"/>
              </a:spcAft>
              <a:buClr>
                <a:srgbClr val="FF9900"/>
              </a:buClr>
              <a:buSzPts val="1800"/>
              <a:buChar char="●"/>
            </a:pPr>
            <a:r>
              <a:rPr lang="en" sz="1800">
                <a:solidFill>
                  <a:srgbClr val="FF9900"/>
                </a:solidFill>
              </a:rPr>
              <a:t>24 &lt; Popularity &lt; 50</a:t>
            </a:r>
            <a:endParaRPr sz="1800">
              <a:solidFill>
                <a:srgbClr val="FF9900"/>
              </a:solidFill>
            </a:endParaRPr>
          </a:p>
          <a:p>
            <a:pPr indent="-342900" lvl="0" marL="457200" rtl="0" algn="l">
              <a:spcBef>
                <a:spcPts val="0"/>
              </a:spcBef>
              <a:spcAft>
                <a:spcPts val="0"/>
              </a:spcAft>
              <a:buClr>
                <a:srgbClr val="351C75"/>
              </a:buClr>
              <a:buSzPts val="1800"/>
              <a:buChar char="●"/>
            </a:pPr>
            <a:r>
              <a:rPr lang="en" sz="1800">
                <a:solidFill>
                  <a:srgbClr val="351C75"/>
                </a:solidFill>
              </a:rPr>
              <a:t>49 &lt; Popularity &lt; 75</a:t>
            </a:r>
            <a:endParaRPr sz="1800">
              <a:solidFill>
                <a:srgbClr val="351C75"/>
              </a:solidFill>
            </a:endParaRPr>
          </a:p>
          <a:p>
            <a:pPr indent="-342900" lvl="0" marL="457200" rtl="0" algn="l">
              <a:spcBef>
                <a:spcPts val="0"/>
              </a:spcBef>
              <a:spcAft>
                <a:spcPts val="0"/>
              </a:spcAft>
              <a:buClr>
                <a:srgbClr val="FFB6ED"/>
              </a:buClr>
              <a:buSzPts val="1800"/>
              <a:buChar char="●"/>
            </a:pPr>
            <a:r>
              <a:rPr lang="en" sz="1800">
                <a:solidFill>
                  <a:srgbClr val="FFB6ED"/>
                </a:solidFill>
              </a:rPr>
              <a:t>74 &lt; Popularity &lt; 100</a:t>
            </a:r>
            <a:endParaRPr sz="1800">
              <a:solidFill>
                <a:srgbClr val="FFB6ED"/>
              </a:solidFill>
            </a:endParaRPr>
          </a:p>
          <a:p>
            <a:pPr indent="-342900" lvl="0" marL="457200" rtl="0" algn="l">
              <a:spcBef>
                <a:spcPts val="0"/>
              </a:spcBef>
              <a:spcAft>
                <a:spcPts val="0"/>
              </a:spcAft>
              <a:buClr>
                <a:srgbClr val="0000FF"/>
              </a:buClr>
              <a:buSzPts val="1800"/>
              <a:buChar char="●"/>
            </a:pPr>
            <a:r>
              <a:rPr lang="en" sz="1800">
                <a:solidFill>
                  <a:srgbClr val="0000FF"/>
                </a:solidFill>
              </a:rPr>
              <a:t>Popularity = 100</a:t>
            </a:r>
            <a:endParaRPr sz="18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19"/>
          <p:cNvPicPr preferRelativeResize="0"/>
          <p:nvPr/>
        </p:nvPicPr>
        <p:blipFill>
          <a:blip r:embed="rId3">
            <a:alphaModFix/>
          </a:blip>
          <a:stretch>
            <a:fillRect/>
          </a:stretch>
        </p:blipFill>
        <p:spPr>
          <a:xfrm>
            <a:off x="2486087" y="0"/>
            <a:ext cx="6657921" cy="5143500"/>
          </a:xfrm>
          <a:prstGeom prst="rect">
            <a:avLst/>
          </a:prstGeom>
          <a:noFill/>
          <a:ln>
            <a:noFill/>
          </a:ln>
        </p:spPr>
      </p:pic>
      <p:pic>
        <p:nvPicPr>
          <p:cNvPr id="317" name="Google Shape;317;p19"/>
          <p:cNvPicPr preferRelativeResize="0"/>
          <p:nvPr/>
        </p:nvPicPr>
        <p:blipFill rotWithShape="1">
          <a:blip r:embed="rId4">
            <a:alphaModFix/>
          </a:blip>
          <a:srcRect b="62318" l="54538" r="4260" t="4980"/>
          <a:stretch/>
        </p:blipFill>
        <p:spPr>
          <a:xfrm>
            <a:off x="60925" y="60925"/>
            <a:ext cx="2754576" cy="1681999"/>
          </a:xfrm>
          <a:prstGeom prst="rect">
            <a:avLst/>
          </a:prstGeom>
          <a:noFill/>
          <a:ln>
            <a:noFill/>
          </a:ln>
        </p:spPr>
      </p:pic>
      <p:sp>
        <p:nvSpPr>
          <p:cNvPr id="318" name="Google Shape;318;p19"/>
          <p:cNvSpPr txBox="1"/>
          <p:nvPr/>
        </p:nvSpPr>
        <p:spPr>
          <a:xfrm>
            <a:off x="0" y="2864275"/>
            <a:ext cx="3034800" cy="234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 sz="1800">
                <a:solidFill>
                  <a:srgbClr val="FF0000"/>
                </a:solidFill>
              </a:rPr>
              <a:t>Popularity</a:t>
            </a:r>
            <a:r>
              <a:rPr lang="en" sz="1800">
                <a:solidFill>
                  <a:srgbClr val="FF0000"/>
                </a:solidFill>
              </a:rPr>
              <a:t> = 0</a:t>
            </a:r>
            <a:endParaRPr sz="1800">
              <a:solidFill>
                <a:srgbClr val="FF0000"/>
              </a:solidFill>
            </a:endParaRPr>
          </a:p>
          <a:p>
            <a:pPr indent="-342900" lvl="0" marL="457200" rtl="0" algn="l">
              <a:spcBef>
                <a:spcPts val="0"/>
              </a:spcBef>
              <a:spcAft>
                <a:spcPts val="0"/>
              </a:spcAft>
              <a:buClr>
                <a:srgbClr val="38761D"/>
              </a:buClr>
              <a:buSzPts val="1800"/>
              <a:buChar char="●"/>
            </a:pPr>
            <a:r>
              <a:rPr lang="en" sz="1800">
                <a:solidFill>
                  <a:srgbClr val="38761D"/>
                </a:solidFill>
              </a:rPr>
              <a:t>0 &lt; Popularity &lt; 25</a:t>
            </a:r>
            <a:endParaRPr sz="1800">
              <a:solidFill>
                <a:srgbClr val="38761D"/>
              </a:solidFill>
            </a:endParaRPr>
          </a:p>
          <a:p>
            <a:pPr indent="-342900" lvl="0" marL="457200" rtl="0" algn="l">
              <a:spcBef>
                <a:spcPts val="0"/>
              </a:spcBef>
              <a:spcAft>
                <a:spcPts val="0"/>
              </a:spcAft>
              <a:buClr>
                <a:srgbClr val="FF9900"/>
              </a:buClr>
              <a:buSzPts val="1800"/>
              <a:buChar char="●"/>
            </a:pPr>
            <a:r>
              <a:rPr lang="en" sz="1800">
                <a:solidFill>
                  <a:srgbClr val="FF9900"/>
                </a:solidFill>
              </a:rPr>
              <a:t>24 &lt; Popularity &lt; 50</a:t>
            </a:r>
            <a:endParaRPr sz="1800">
              <a:solidFill>
                <a:srgbClr val="FF9900"/>
              </a:solidFill>
            </a:endParaRPr>
          </a:p>
          <a:p>
            <a:pPr indent="-342900" lvl="0" marL="457200" rtl="0" algn="l">
              <a:spcBef>
                <a:spcPts val="0"/>
              </a:spcBef>
              <a:spcAft>
                <a:spcPts val="0"/>
              </a:spcAft>
              <a:buClr>
                <a:srgbClr val="351C75"/>
              </a:buClr>
              <a:buSzPts val="1800"/>
              <a:buChar char="●"/>
            </a:pPr>
            <a:r>
              <a:rPr lang="en" sz="1800">
                <a:solidFill>
                  <a:srgbClr val="351C75"/>
                </a:solidFill>
              </a:rPr>
              <a:t>49 &lt; Popularity &lt; 75</a:t>
            </a:r>
            <a:endParaRPr sz="1800">
              <a:solidFill>
                <a:srgbClr val="351C75"/>
              </a:solidFill>
            </a:endParaRPr>
          </a:p>
          <a:p>
            <a:pPr indent="-342900" lvl="0" marL="457200" rtl="0" algn="l">
              <a:spcBef>
                <a:spcPts val="0"/>
              </a:spcBef>
              <a:spcAft>
                <a:spcPts val="0"/>
              </a:spcAft>
              <a:buClr>
                <a:srgbClr val="FFB6ED"/>
              </a:buClr>
              <a:buSzPts val="1800"/>
              <a:buChar char="●"/>
            </a:pPr>
            <a:r>
              <a:rPr lang="en" sz="1800">
                <a:solidFill>
                  <a:srgbClr val="FFB6ED"/>
                </a:solidFill>
              </a:rPr>
              <a:t>74 &lt; Popularity &lt; 100</a:t>
            </a:r>
            <a:endParaRPr sz="1800">
              <a:solidFill>
                <a:srgbClr val="FFB6ED"/>
              </a:solidFill>
            </a:endParaRPr>
          </a:p>
          <a:p>
            <a:pPr indent="-342900" lvl="0" marL="457200" rtl="0" algn="l">
              <a:spcBef>
                <a:spcPts val="0"/>
              </a:spcBef>
              <a:spcAft>
                <a:spcPts val="0"/>
              </a:spcAft>
              <a:buClr>
                <a:srgbClr val="0000FF"/>
              </a:buClr>
              <a:buSzPts val="1800"/>
              <a:buChar char="●"/>
            </a:pPr>
            <a:r>
              <a:rPr lang="en" sz="1800">
                <a:solidFill>
                  <a:srgbClr val="0000FF"/>
                </a:solidFill>
              </a:rPr>
              <a:t>Popularity</a:t>
            </a:r>
            <a:r>
              <a:rPr lang="en" sz="1800">
                <a:solidFill>
                  <a:srgbClr val="0000FF"/>
                </a:solidFill>
              </a:rPr>
              <a:t> = 100</a:t>
            </a:r>
            <a:endParaRPr sz="18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20"/>
          <p:cNvPicPr preferRelativeResize="0"/>
          <p:nvPr/>
        </p:nvPicPr>
        <p:blipFill>
          <a:blip r:embed="rId3">
            <a:alphaModFix/>
          </a:blip>
          <a:stretch>
            <a:fillRect/>
          </a:stretch>
        </p:blipFill>
        <p:spPr>
          <a:xfrm>
            <a:off x="2439888" y="0"/>
            <a:ext cx="6704116" cy="5143500"/>
          </a:xfrm>
          <a:prstGeom prst="rect">
            <a:avLst/>
          </a:prstGeom>
          <a:noFill/>
          <a:ln>
            <a:noFill/>
          </a:ln>
        </p:spPr>
      </p:pic>
      <p:pic>
        <p:nvPicPr>
          <p:cNvPr id="324" name="Google Shape;324;p20"/>
          <p:cNvPicPr preferRelativeResize="0"/>
          <p:nvPr/>
        </p:nvPicPr>
        <p:blipFill rotWithShape="1">
          <a:blip r:embed="rId4">
            <a:alphaModFix/>
          </a:blip>
          <a:srcRect b="62318" l="54538" r="4260" t="4980"/>
          <a:stretch/>
        </p:blipFill>
        <p:spPr>
          <a:xfrm>
            <a:off x="60925" y="60925"/>
            <a:ext cx="2754576" cy="1681999"/>
          </a:xfrm>
          <a:prstGeom prst="rect">
            <a:avLst/>
          </a:prstGeom>
          <a:noFill/>
          <a:ln>
            <a:noFill/>
          </a:ln>
        </p:spPr>
      </p:pic>
      <p:sp>
        <p:nvSpPr>
          <p:cNvPr id="325" name="Google Shape;325;p20"/>
          <p:cNvSpPr txBox="1"/>
          <p:nvPr/>
        </p:nvSpPr>
        <p:spPr>
          <a:xfrm>
            <a:off x="0" y="2864275"/>
            <a:ext cx="3034800" cy="234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en" sz="1800">
                <a:solidFill>
                  <a:srgbClr val="FF0000"/>
                </a:solidFill>
              </a:rPr>
              <a:t>Popularity = 0</a:t>
            </a:r>
            <a:endParaRPr sz="1800">
              <a:solidFill>
                <a:srgbClr val="FF0000"/>
              </a:solidFill>
            </a:endParaRPr>
          </a:p>
          <a:p>
            <a:pPr indent="-342900" lvl="0" marL="457200" rtl="0" algn="l">
              <a:spcBef>
                <a:spcPts val="0"/>
              </a:spcBef>
              <a:spcAft>
                <a:spcPts val="0"/>
              </a:spcAft>
              <a:buClr>
                <a:srgbClr val="38761D"/>
              </a:buClr>
              <a:buSzPts val="1800"/>
              <a:buChar char="●"/>
            </a:pPr>
            <a:r>
              <a:rPr lang="en" sz="1800">
                <a:solidFill>
                  <a:srgbClr val="38761D"/>
                </a:solidFill>
              </a:rPr>
              <a:t>0 &lt; Popularity &lt; 25</a:t>
            </a:r>
            <a:endParaRPr sz="1800">
              <a:solidFill>
                <a:srgbClr val="38761D"/>
              </a:solidFill>
            </a:endParaRPr>
          </a:p>
          <a:p>
            <a:pPr indent="-342900" lvl="0" marL="457200" rtl="0" algn="l">
              <a:spcBef>
                <a:spcPts val="0"/>
              </a:spcBef>
              <a:spcAft>
                <a:spcPts val="0"/>
              </a:spcAft>
              <a:buClr>
                <a:srgbClr val="FF9900"/>
              </a:buClr>
              <a:buSzPts val="1800"/>
              <a:buChar char="●"/>
            </a:pPr>
            <a:r>
              <a:rPr lang="en" sz="1800">
                <a:solidFill>
                  <a:srgbClr val="FF9900"/>
                </a:solidFill>
              </a:rPr>
              <a:t>24 &lt; Popularity &lt; 50</a:t>
            </a:r>
            <a:endParaRPr sz="1800">
              <a:solidFill>
                <a:srgbClr val="FF9900"/>
              </a:solidFill>
            </a:endParaRPr>
          </a:p>
          <a:p>
            <a:pPr indent="-342900" lvl="0" marL="457200" rtl="0" algn="l">
              <a:spcBef>
                <a:spcPts val="0"/>
              </a:spcBef>
              <a:spcAft>
                <a:spcPts val="0"/>
              </a:spcAft>
              <a:buClr>
                <a:srgbClr val="351C75"/>
              </a:buClr>
              <a:buSzPts val="1800"/>
              <a:buChar char="●"/>
            </a:pPr>
            <a:r>
              <a:rPr lang="en" sz="1800">
                <a:solidFill>
                  <a:srgbClr val="351C75"/>
                </a:solidFill>
              </a:rPr>
              <a:t>49 &lt; Popularity &lt; 75</a:t>
            </a:r>
            <a:endParaRPr sz="1800">
              <a:solidFill>
                <a:srgbClr val="351C75"/>
              </a:solidFill>
            </a:endParaRPr>
          </a:p>
          <a:p>
            <a:pPr indent="-342900" lvl="0" marL="457200" rtl="0" algn="l">
              <a:spcBef>
                <a:spcPts val="0"/>
              </a:spcBef>
              <a:spcAft>
                <a:spcPts val="0"/>
              </a:spcAft>
              <a:buClr>
                <a:srgbClr val="FFB6ED"/>
              </a:buClr>
              <a:buSzPts val="1800"/>
              <a:buChar char="●"/>
            </a:pPr>
            <a:r>
              <a:rPr lang="en" sz="1800">
                <a:solidFill>
                  <a:srgbClr val="FFB6ED"/>
                </a:solidFill>
              </a:rPr>
              <a:t>74 &lt; Popularity &lt; 100</a:t>
            </a:r>
            <a:endParaRPr sz="1800">
              <a:solidFill>
                <a:srgbClr val="FFB6ED"/>
              </a:solidFill>
            </a:endParaRPr>
          </a:p>
          <a:p>
            <a:pPr indent="-342900" lvl="0" marL="457200" rtl="0" algn="l">
              <a:spcBef>
                <a:spcPts val="0"/>
              </a:spcBef>
              <a:spcAft>
                <a:spcPts val="0"/>
              </a:spcAft>
              <a:buClr>
                <a:srgbClr val="0000FF"/>
              </a:buClr>
              <a:buSzPts val="1800"/>
              <a:buChar char="●"/>
            </a:pPr>
            <a:r>
              <a:rPr lang="en" sz="1800">
                <a:solidFill>
                  <a:srgbClr val="0000FF"/>
                </a:solidFill>
              </a:rPr>
              <a:t>Popularity = 100</a:t>
            </a:r>
            <a:endParaRPr sz="1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Google Shape;330;p21"/>
          <p:cNvPicPr preferRelativeResize="0"/>
          <p:nvPr/>
        </p:nvPicPr>
        <p:blipFill>
          <a:blip r:embed="rId3">
            <a:alphaModFix/>
          </a:blip>
          <a:stretch>
            <a:fillRect/>
          </a:stretch>
        </p:blipFill>
        <p:spPr>
          <a:xfrm>
            <a:off x="2015956" y="0"/>
            <a:ext cx="6748432" cy="5143500"/>
          </a:xfrm>
          <a:prstGeom prst="rect">
            <a:avLst/>
          </a:prstGeom>
          <a:noFill/>
          <a:ln>
            <a:noFill/>
          </a:ln>
        </p:spPr>
      </p:pic>
      <p:sp>
        <p:nvSpPr>
          <p:cNvPr id="331" name="Google Shape;331;p21"/>
          <p:cNvSpPr txBox="1"/>
          <p:nvPr/>
        </p:nvSpPr>
        <p:spPr>
          <a:xfrm rot="5400000">
            <a:off x="5742300" y="2875225"/>
            <a:ext cx="59844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rPr>
              <a:t>Principal Component Analysis (PCA)</a:t>
            </a:r>
            <a:endParaRPr b="1" sz="1800">
              <a:solidFill>
                <a:schemeClr val="accent5"/>
              </a:solidFill>
            </a:endParaRPr>
          </a:p>
        </p:txBody>
      </p:sp>
      <p:pic>
        <p:nvPicPr>
          <p:cNvPr id="332" name="Google Shape;332;p21"/>
          <p:cNvPicPr preferRelativeResize="0"/>
          <p:nvPr/>
        </p:nvPicPr>
        <p:blipFill rotWithShape="1">
          <a:blip r:embed="rId4">
            <a:alphaModFix/>
          </a:blip>
          <a:srcRect b="62318" l="54538" r="4260" t="4980"/>
          <a:stretch/>
        </p:blipFill>
        <p:spPr>
          <a:xfrm>
            <a:off x="60925" y="60925"/>
            <a:ext cx="2145176" cy="1309875"/>
          </a:xfrm>
          <a:prstGeom prst="rect">
            <a:avLst/>
          </a:prstGeom>
          <a:noFill/>
          <a:ln>
            <a:noFill/>
          </a:ln>
        </p:spPr>
      </p:pic>
      <p:sp>
        <p:nvSpPr>
          <p:cNvPr id="333" name="Google Shape;333;p21"/>
          <p:cNvSpPr txBox="1"/>
          <p:nvPr/>
        </p:nvSpPr>
        <p:spPr>
          <a:xfrm>
            <a:off x="-97500" y="3479700"/>
            <a:ext cx="3034800" cy="234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0000"/>
              </a:buClr>
              <a:buSzPts val="1400"/>
              <a:buChar char="●"/>
            </a:pPr>
            <a:r>
              <a:rPr lang="en">
                <a:solidFill>
                  <a:srgbClr val="FF0000"/>
                </a:solidFill>
              </a:rPr>
              <a:t>Popularity = 0</a:t>
            </a:r>
            <a:endParaRPr>
              <a:solidFill>
                <a:srgbClr val="FF0000"/>
              </a:solidFill>
            </a:endParaRPr>
          </a:p>
          <a:p>
            <a:pPr indent="-317500" lvl="0" marL="457200" rtl="0" algn="l">
              <a:spcBef>
                <a:spcPts val="0"/>
              </a:spcBef>
              <a:spcAft>
                <a:spcPts val="0"/>
              </a:spcAft>
              <a:buClr>
                <a:srgbClr val="38761D"/>
              </a:buClr>
              <a:buSzPts val="1400"/>
              <a:buChar char="●"/>
            </a:pPr>
            <a:r>
              <a:rPr lang="en">
                <a:solidFill>
                  <a:srgbClr val="38761D"/>
                </a:solidFill>
              </a:rPr>
              <a:t>0 &lt; Popularity &lt; 25</a:t>
            </a:r>
            <a:endParaRPr>
              <a:solidFill>
                <a:srgbClr val="38761D"/>
              </a:solidFill>
            </a:endParaRPr>
          </a:p>
          <a:p>
            <a:pPr indent="-317500" lvl="0" marL="457200" rtl="0" algn="l">
              <a:spcBef>
                <a:spcPts val="0"/>
              </a:spcBef>
              <a:spcAft>
                <a:spcPts val="0"/>
              </a:spcAft>
              <a:buClr>
                <a:srgbClr val="FF9900"/>
              </a:buClr>
              <a:buSzPts val="1400"/>
              <a:buChar char="●"/>
            </a:pPr>
            <a:r>
              <a:rPr lang="en">
                <a:solidFill>
                  <a:srgbClr val="FF9900"/>
                </a:solidFill>
              </a:rPr>
              <a:t>24 &lt; Popularity &lt; 50</a:t>
            </a:r>
            <a:endParaRPr>
              <a:solidFill>
                <a:srgbClr val="FF9900"/>
              </a:solidFill>
            </a:endParaRPr>
          </a:p>
          <a:p>
            <a:pPr indent="-317500" lvl="0" marL="457200" rtl="0" algn="l">
              <a:spcBef>
                <a:spcPts val="0"/>
              </a:spcBef>
              <a:spcAft>
                <a:spcPts val="0"/>
              </a:spcAft>
              <a:buClr>
                <a:srgbClr val="351C75"/>
              </a:buClr>
              <a:buSzPts val="1400"/>
              <a:buChar char="●"/>
            </a:pPr>
            <a:r>
              <a:rPr lang="en">
                <a:solidFill>
                  <a:srgbClr val="351C75"/>
                </a:solidFill>
              </a:rPr>
              <a:t>49 &lt; Popularity &lt; 75</a:t>
            </a:r>
            <a:endParaRPr>
              <a:solidFill>
                <a:srgbClr val="351C75"/>
              </a:solidFill>
            </a:endParaRPr>
          </a:p>
          <a:p>
            <a:pPr indent="-317500" lvl="0" marL="457200" rtl="0" algn="l">
              <a:spcBef>
                <a:spcPts val="0"/>
              </a:spcBef>
              <a:spcAft>
                <a:spcPts val="0"/>
              </a:spcAft>
              <a:buClr>
                <a:srgbClr val="FFB6ED"/>
              </a:buClr>
              <a:buSzPts val="1400"/>
              <a:buChar char="●"/>
            </a:pPr>
            <a:r>
              <a:rPr lang="en">
                <a:solidFill>
                  <a:srgbClr val="FFB6ED"/>
                </a:solidFill>
              </a:rPr>
              <a:t>74 &lt; Popularity &lt; 100</a:t>
            </a:r>
            <a:endParaRPr>
              <a:solidFill>
                <a:srgbClr val="FFB6ED"/>
              </a:solidFill>
            </a:endParaRPr>
          </a:p>
          <a:p>
            <a:pPr indent="-317500" lvl="0" marL="457200" rtl="0" algn="l">
              <a:spcBef>
                <a:spcPts val="0"/>
              </a:spcBef>
              <a:spcAft>
                <a:spcPts val="0"/>
              </a:spcAft>
              <a:buClr>
                <a:srgbClr val="0000FF"/>
              </a:buClr>
              <a:buSzPts val="1400"/>
              <a:buChar char="●"/>
            </a:pPr>
            <a:r>
              <a:rPr lang="en">
                <a:solidFill>
                  <a:srgbClr val="0000FF"/>
                </a:solidFill>
              </a:rPr>
              <a:t>Popularity = 100</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