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"/>
  </p:notesMasterIdLst>
  <p:sldIdLst>
    <p:sldId id="256" r:id="rId2"/>
    <p:sldId id="298" r:id="rId3"/>
    <p:sldId id="299" r:id="rId4"/>
  </p:sldIdLst>
  <p:sldSz cx="9144000" cy="5143500" type="screen16x9"/>
  <p:notesSz cx="6858000" cy="9144000"/>
  <p:embeddedFontLst>
    <p:embeddedFont>
      <p:font typeface="Assistant" pitchFamily="2" charset="-79"/>
      <p:regular r:id="rId6"/>
      <p:bold r:id="rId7"/>
    </p:embeddedFont>
    <p:embeddedFont>
      <p:font typeface="Fjalla One" panose="02000506040000020004" pitchFamily="2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D3C55C-80F7-40F7-BC6E-2907FC612B93}">
  <a:tblStyle styleId="{A2D3C55C-80F7-40F7-BC6E-2907FC612B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877D24-4EDC-460F-A27E-45D79C8E0D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40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36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60825"/>
            <a:ext cx="4580400" cy="2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06875"/>
            <a:ext cx="458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394700" y="0"/>
            <a:ext cx="37494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-370165" y="0"/>
            <a:ext cx="1221265" cy="5562798"/>
            <a:chOff x="-370165" y="0"/>
            <a:chExt cx="1221265" cy="556279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370165" y="4341536"/>
              <a:ext cx="1221261" cy="1221261"/>
              <a:chOff x="3865950" y="4614702"/>
              <a:chExt cx="1040700" cy="10407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0" y="0"/>
              <a:ext cx="851100" cy="717450"/>
              <a:chOff x="0" y="0"/>
              <a:chExt cx="851100" cy="7174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0" y="0"/>
                <a:ext cx="851100" cy="290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212675" y="216900"/>
                <a:ext cx="710700" cy="290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1928825" y="1307100"/>
            <a:ext cx="5286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616215" y="-134925"/>
            <a:ext cx="10238973" cy="5699798"/>
            <a:chOff x="-616215" y="-134925"/>
            <a:chExt cx="10238973" cy="5699798"/>
          </a:xfrm>
        </p:grpSpPr>
        <p:grpSp>
          <p:nvGrpSpPr>
            <p:cNvPr id="88" name="Google Shape;88;p8"/>
            <p:cNvGrpSpPr/>
            <p:nvPr/>
          </p:nvGrpSpPr>
          <p:grpSpPr>
            <a:xfrm>
              <a:off x="-616215" y="4343611"/>
              <a:ext cx="1221261" cy="1221261"/>
              <a:chOff x="3865950" y="4614702"/>
              <a:chExt cx="1040700" cy="1040700"/>
            </a:xfrm>
          </p:grpSpPr>
          <p:sp>
            <p:nvSpPr>
              <p:cNvPr id="89" name="Google Shape;89;p8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92" name="Google Shape;92;p8"/>
            <p:cNvSpPr/>
            <p:nvPr/>
          </p:nvSpPr>
          <p:spPr>
            <a:xfrm>
              <a:off x="-246050" y="-47625"/>
              <a:ext cx="8511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 rot="5400000">
              <a:off x="-196125" y="142725"/>
              <a:ext cx="845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7850030" y="758996"/>
              <a:ext cx="1772728" cy="1772728"/>
              <a:chOff x="3865950" y="4614702"/>
              <a:chExt cx="1040700" cy="10407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4059592" y="4808344"/>
                <a:ext cx="653400" cy="65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98" name="Google Shape;98;p8"/>
            <p:cNvSpPr/>
            <p:nvPr/>
          </p:nvSpPr>
          <p:spPr>
            <a:xfrm>
              <a:off x="6658075" y="4913325"/>
              <a:ext cx="17727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 rot="5400000">
              <a:off x="6282750" y="4988050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-616062" y="-115947"/>
            <a:ext cx="10396212" cy="5680820"/>
            <a:chOff x="-616062" y="-115947"/>
            <a:chExt cx="10396212" cy="5680820"/>
          </a:xfrm>
        </p:grpSpPr>
        <p:grpSp>
          <p:nvGrpSpPr>
            <p:cNvPr id="104" name="Google Shape;104;p9"/>
            <p:cNvGrpSpPr/>
            <p:nvPr/>
          </p:nvGrpSpPr>
          <p:grpSpPr>
            <a:xfrm>
              <a:off x="8115516" y="3516891"/>
              <a:ext cx="1388398" cy="1388398"/>
              <a:chOff x="3865950" y="4614702"/>
              <a:chExt cx="1040700" cy="1040700"/>
            </a:xfrm>
          </p:grpSpPr>
          <p:sp>
            <p:nvSpPr>
              <p:cNvPr id="105" name="Google Shape;105;p9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4059592" y="4808344"/>
                <a:ext cx="653400" cy="65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 rot="10800000" flipH="1">
              <a:off x="-616062" y="-115947"/>
              <a:ext cx="1329494" cy="1329390"/>
              <a:chOff x="3865950" y="4614702"/>
              <a:chExt cx="1040700" cy="1040700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12" name="Google Shape;112;p9"/>
            <p:cNvSpPr/>
            <p:nvPr/>
          </p:nvSpPr>
          <p:spPr>
            <a:xfrm rot="10800000" flipH="1">
              <a:off x="190500" y="4853100"/>
              <a:ext cx="21591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rot="5400000" flipH="1">
              <a:off x="-196125" y="4996823"/>
              <a:ext cx="845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 rot="10800000" flipH="1">
              <a:off x="8007450" y="151498"/>
              <a:ext cx="17727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 rot="5400000" flipH="1">
              <a:off x="8362375" y="476923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4"/>
          <p:cNvGrpSpPr/>
          <p:nvPr/>
        </p:nvGrpSpPr>
        <p:grpSpPr>
          <a:xfrm>
            <a:off x="-120125" y="3329450"/>
            <a:ext cx="9692101" cy="1865550"/>
            <a:chOff x="-120125" y="3329450"/>
            <a:chExt cx="9692101" cy="1865550"/>
          </a:xfrm>
        </p:grpSpPr>
        <p:sp>
          <p:nvSpPr>
            <p:cNvPr id="158" name="Google Shape;158;p14"/>
            <p:cNvSpPr/>
            <p:nvPr/>
          </p:nvSpPr>
          <p:spPr>
            <a:xfrm rot="10800000" flipH="1">
              <a:off x="-120125" y="4796600"/>
              <a:ext cx="1917000" cy="3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rot="-5400000" flipH="1">
              <a:off x="-662675" y="3914900"/>
              <a:ext cx="1598700" cy="427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rot="10800000" flipH="1">
              <a:off x="8430776" y="3615325"/>
              <a:ext cx="1141200" cy="290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 rot="-5400000" flipH="1">
              <a:off x="8582079" y="4022650"/>
              <a:ext cx="1141200" cy="499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713225" y="970650"/>
            <a:ext cx="39378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5" y="2102550"/>
            <a:ext cx="3937800" cy="20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8"/>
          <p:cNvGrpSpPr/>
          <p:nvPr/>
        </p:nvGrpSpPr>
        <p:grpSpPr>
          <a:xfrm>
            <a:off x="-798282" y="-259822"/>
            <a:ext cx="10653664" cy="5489147"/>
            <a:chOff x="-798282" y="-259822"/>
            <a:chExt cx="10653664" cy="5489147"/>
          </a:xfrm>
        </p:grpSpPr>
        <p:grpSp>
          <p:nvGrpSpPr>
            <p:cNvPr id="365" name="Google Shape;365;p28"/>
            <p:cNvGrpSpPr/>
            <p:nvPr/>
          </p:nvGrpSpPr>
          <p:grpSpPr>
            <a:xfrm rot="10800000" flipH="1">
              <a:off x="-798282" y="1348950"/>
              <a:ext cx="1511721" cy="1511617"/>
              <a:chOff x="3865950" y="4614702"/>
              <a:chExt cx="1040700" cy="1040700"/>
            </a:xfrm>
          </p:grpSpPr>
          <p:sp>
            <p:nvSpPr>
              <p:cNvPr id="366" name="Google Shape;366;p28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69" name="Google Shape;369;p28"/>
            <p:cNvGrpSpPr/>
            <p:nvPr/>
          </p:nvGrpSpPr>
          <p:grpSpPr>
            <a:xfrm rot="10800000" flipH="1">
              <a:off x="8430768" y="3002293"/>
              <a:ext cx="1424614" cy="1424614"/>
              <a:chOff x="-420300" y="835677"/>
              <a:chExt cx="1040700" cy="1040700"/>
            </a:xfrm>
          </p:grpSpPr>
          <p:sp>
            <p:nvSpPr>
              <p:cNvPr id="370" name="Google Shape;370;p28"/>
              <p:cNvSpPr/>
              <p:nvPr/>
            </p:nvSpPr>
            <p:spPr>
              <a:xfrm>
                <a:off x="-420300" y="835677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-318900" y="937077"/>
                <a:ext cx="837900" cy="837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-123950" y="1132026"/>
                <a:ext cx="447900" cy="44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-352725" y="903300"/>
                <a:ext cx="905400" cy="905400"/>
              </a:xfrm>
              <a:prstGeom prst="blockArc">
                <a:avLst>
                  <a:gd name="adj1" fmla="val 10800000"/>
                  <a:gd name="adj2" fmla="val 16175526"/>
                  <a:gd name="adj3" fmla="val 888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4" name="Google Shape;374;p28"/>
            <p:cNvSpPr/>
            <p:nvPr/>
          </p:nvSpPr>
          <p:spPr>
            <a:xfrm rot="10800000" flipH="1">
              <a:off x="-127000" y="4938925"/>
              <a:ext cx="16194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 rot="5400000" flipH="1">
              <a:off x="357875" y="4642948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 rot="10800000" flipH="1">
              <a:off x="6254750" y="-49675"/>
              <a:ext cx="29664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 rot="5400000" flipH="1">
              <a:off x="7996000" y="-49672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9"/>
          <p:cNvGrpSpPr/>
          <p:nvPr/>
        </p:nvGrpSpPr>
        <p:grpSpPr>
          <a:xfrm>
            <a:off x="-907157" y="-95025"/>
            <a:ext cx="10713384" cy="5324350"/>
            <a:chOff x="-907157" y="-95025"/>
            <a:chExt cx="10713384" cy="5324350"/>
          </a:xfrm>
        </p:grpSpPr>
        <p:grpSp>
          <p:nvGrpSpPr>
            <p:cNvPr id="380" name="Google Shape;380;p29"/>
            <p:cNvGrpSpPr/>
            <p:nvPr/>
          </p:nvGrpSpPr>
          <p:grpSpPr>
            <a:xfrm rot="10800000" flipH="1">
              <a:off x="-907157" y="2628025"/>
              <a:ext cx="1511721" cy="1511617"/>
              <a:chOff x="3865950" y="4614702"/>
              <a:chExt cx="1040700" cy="1040700"/>
            </a:xfrm>
          </p:grpSpPr>
          <p:sp>
            <p:nvSpPr>
              <p:cNvPr id="381" name="Google Shape;381;p29"/>
              <p:cNvSpPr/>
              <p:nvPr/>
            </p:nvSpPr>
            <p:spPr>
              <a:xfrm>
                <a:off x="3865950" y="4614702"/>
                <a:ext cx="1040700" cy="104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3967350" y="4716102"/>
                <a:ext cx="837900" cy="83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4079700" y="4828452"/>
                <a:ext cx="613200" cy="61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4" name="Google Shape;384;p29"/>
            <p:cNvGrpSpPr/>
            <p:nvPr/>
          </p:nvGrpSpPr>
          <p:grpSpPr>
            <a:xfrm>
              <a:off x="8013493" y="2679559"/>
              <a:ext cx="1792735" cy="1792735"/>
              <a:chOff x="2371043" y="1578093"/>
              <a:chExt cx="1424614" cy="1424614"/>
            </a:xfrm>
          </p:grpSpPr>
          <p:sp>
            <p:nvSpPr>
              <p:cNvPr id="385" name="Google Shape;385;p29"/>
              <p:cNvSpPr/>
              <p:nvPr/>
            </p:nvSpPr>
            <p:spPr>
              <a:xfrm rot="10800000" flipH="1">
                <a:off x="2371043" y="1578093"/>
                <a:ext cx="1424614" cy="142461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 rot="10800000" flipH="1">
                <a:off x="2509850" y="1716900"/>
                <a:ext cx="1147001" cy="1147001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 rot="10800000" flipH="1">
                <a:off x="2776717" y="1983906"/>
                <a:ext cx="613130" cy="61313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 rot="10800000" flipH="1">
                <a:off x="2463547" y="1670737"/>
                <a:ext cx="1239402" cy="1239402"/>
              </a:xfrm>
              <a:prstGeom prst="blockArc">
                <a:avLst>
                  <a:gd name="adj1" fmla="val 10800000"/>
                  <a:gd name="adj2" fmla="val 16175526"/>
                  <a:gd name="adj3" fmla="val 888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89" name="Google Shape;389;p29"/>
            <p:cNvSpPr/>
            <p:nvPr/>
          </p:nvSpPr>
          <p:spPr>
            <a:xfrm rot="10800000" flipH="1">
              <a:off x="4871350" y="4938925"/>
              <a:ext cx="16194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 rot="5400000" flipH="1">
              <a:off x="4830100" y="4579448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 rot="10800000" flipH="1">
              <a:off x="394600" y="-95025"/>
              <a:ext cx="2966400" cy="29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 rot="5400000" flipH="1">
              <a:off x="357875" y="210153"/>
              <a:ext cx="710700" cy="29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6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machine learning puede estar generando investigaciones erróneas |  Business Insider España">
            <a:extLst>
              <a:ext uri="{FF2B5EF4-FFF2-40B4-BE49-F238E27FC236}">
                <a16:creationId xmlns:a16="http://schemas.microsoft.com/office/drawing/2014/main" id="{8DDAC51A-249F-556C-FD79-0EF6AAFF0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5207"/>
          <a:stretch/>
        </p:blipFill>
        <p:spPr bwMode="auto">
          <a:xfrm>
            <a:off x="5371096" y="-23354"/>
            <a:ext cx="3843849" cy="5174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 machine learning puede estar generando investigaciones erróneas |  Business Insider España">
            <a:extLst>
              <a:ext uri="{FF2B5EF4-FFF2-40B4-BE49-F238E27FC236}">
                <a16:creationId xmlns:a16="http://schemas.microsoft.com/office/drawing/2014/main" id="{96CA6E76-6B50-8F83-AD16-0132C3CBD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4" r="15207"/>
          <a:stretch/>
        </p:blipFill>
        <p:spPr bwMode="auto">
          <a:xfrm>
            <a:off x="4770091" y="-23355"/>
            <a:ext cx="4642946" cy="5174737"/>
          </a:xfrm>
          <a:prstGeom prst="rect">
            <a:avLst/>
          </a:prstGeom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" name="Google Shape;403;p33"/>
          <p:cNvSpPr txBox="1">
            <a:spLocks noGrp="1"/>
          </p:cNvSpPr>
          <p:nvPr>
            <p:ph type="ctrTitle"/>
          </p:nvPr>
        </p:nvSpPr>
        <p:spPr>
          <a:xfrm>
            <a:off x="713225" y="860825"/>
            <a:ext cx="4580400" cy="2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Propuesta de tesis</a:t>
            </a:r>
            <a:endParaRPr dirty="0"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1"/>
          </p:nvPr>
        </p:nvSpPr>
        <p:spPr>
          <a:xfrm>
            <a:off x="713225" y="3806875"/>
            <a:ext cx="458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Castro Tuesta Maria Elizabeth</a:t>
            </a:r>
            <a:endParaRPr dirty="0"/>
          </a:p>
        </p:txBody>
      </p:sp>
      <p:grpSp>
        <p:nvGrpSpPr>
          <p:cNvPr id="406" name="Google Shape;406;p33"/>
          <p:cNvGrpSpPr/>
          <p:nvPr/>
        </p:nvGrpSpPr>
        <p:grpSpPr>
          <a:xfrm>
            <a:off x="8574045" y="539489"/>
            <a:ext cx="1221261" cy="1221261"/>
            <a:chOff x="-420300" y="835677"/>
            <a:chExt cx="1040700" cy="1040700"/>
          </a:xfrm>
        </p:grpSpPr>
        <p:sp>
          <p:nvSpPr>
            <p:cNvPr id="407" name="Google Shape;407;p33"/>
            <p:cNvSpPr/>
            <p:nvPr/>
          </p:nvSpPr>
          <p:spPr>
            <a:xfrm>
              <a:off x="-420300" y="835677"/>
              <a:ext cx="1040700" cy="104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-318900" y="937077"/>
              <a:ext cx="837900" cy="83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-123950" y="1132026"/>
              <a:ext cx="447900" cy="4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-352725" y="903300"/>
              <a:ext cx="905400" cy="905400"/>
            </a:xfrm>
            <a:prstGeom prst="blockArc">
              <a:avLst>
                <a:gd name="adj1" fmla="val 10800000"/>
                <a:gd name="adj2" fmla="val 16175526"/>
                <a:gd name="adj3" fmla="val 88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3995423" y="4282676"/>
            <a:ext cx="1549335" cy="1306782"/>
            <a:chOff x="4790875" y="4642950"/>
            <a:chExt cx="1015150" cy="710700"/>
          </a:xfrm>
        </p:grpSpPr>
        <p:sp>
          <p:nvSpPr>
            <p:cNvPr id="412" name="Google Shape;412;p33"/>
            <p:cNvSpPr/>
            <p:nvPr/>
          </p:nvSpPr>
          <p:spPr>
            <a:xfrm>
              <a:off x="4954925" y="4853100"/>
              <a:ext cx="851100" cy="29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 rot="5400000">
              <a:off x="4580725" y="4853100"/>
              <a:ext cx="710700" cy="290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414" name="Google Shape;414;p33"/>
          <p:cNvSpPr/>
          <p:nvPr/>
        </p:nvSpPr>
        <p:spPr>
          <a:xfrm rot="5400000">
            <a:off x="4934127" y="-306049"/>
            <a:ext cx="445500" cy="10120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 txBox="1">
            <a:spLocks noGrp="1"/>
          </p:cNvSpPr>
          <p:nvPr>
            <p:ph type="title"/>
          </p:nvPr>
        </p:nvSpPr>
        <p:spPr>
          <a:xfrm>
            <a:off x="390708" y="567756"/>
            <a:ext cx="5631180" cy="1157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sz="2000" dirty="0"/>
              <a:t>Desarrollo de un sistema de detección haciendo uso de Deep </a:t>
            </a:r>
            <a:r>
              <a:rPr lang="es-PE" sz="2000" dirty="0" err="1"/>
              <a:t>Learning</a:t>
            </a:r>
            <a:r>
              <a:rPr lang="es-PE" sz="2000" dirty="0"/>
              <a:t> y visión por computadora para el Diagnóstico del Cáncer de Piel</a:t>
            </a:r>
            <a:endParaRPr sz="2000" dirty="0"/>
          </a:p>
        </p:txBody>
      </p:sp>
      <p:sp>
        <p:nvSpPr>
          <p:cNvPr id="603" name="Google Shape;603;p46"/>
          <p:cNvSpPr/>
          <p:nvPr/>
        </p:nvSpPr>
        <p:spPr>
          <a:xfrm>
            <a:off x="6476424" y="514447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46"/>
          <p:cNvGrpSpPr/>
          <p:nvPr/>
        </p:nvGrpSpPr>
        <p:grpSpPr>
          <a:xfrm>
            <a:off x="6391246" y="331927"/>
            <a:ext cx="1834973" cy="3724678"/>
            <a:chOff x="5186401" y="494525"/>
            <a:chExt cx="1834973" cy="3724678"/>
          </a:xfrm>
        </p:grpSpPr>
        <p:sp>
          <p:nvSpPr>
            <p:cNvPr id="605" name="Google Shape;605;p4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7" name="Google Shape;607;p46"/>
          <p:cNvPicPr preferRelativeResize="0"/>
          <p:nvPr/>
        </p:nvPicPr>
        <p:blipFill rotWithShape="1">
          <a:blip r:embed="rId3">
            <a:alphaModFix/>
          </a:blip>
          <a:srcRect l="58212" r="12307"/>
          <a:stretch/>
        </p:blipFill>
        <p:spPr>
          <a:xfrm>
            <a:off x="6476433" y="514451"/>
            <a:ext cx="1664599" cy="3176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46"/>
          <p:cNvGrpSpPr/>
          <p:nvPr/>
        </p:nvGrpSpPr>
        <p:grpSpPr>
          <a:xfrm rot="5400000" flipH="1">
            <a:off x="8141032" y="155469"/>
            <a:ext cx="1466659" cy="1466659"/>
            <a:chOff x="-420300" y="835677"/>
            <a:chExt cx="1040700" cy="1040700"/>
          </a:xfrm>
        </p:grpSpPr>
        <p:sp>
          <p:nvSpPr>
            <p:cNvPr id="609" name="Google Shape;609;p46"/>
            <p:cNvSpPr/>
            <p:nvPr/>
          </p:nvSpPr>
          <p:spPr>
            <a:xfrm>
              <a:off x="-420300" y="835677"/>
              <a:ext cx="1040700" cy="104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-318900" y="937077"/>
              <a:ext cx="837900" cy="83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-123950" y="1132026"/>
              <a:ext cx="447900" cy="4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-352725" y="903300"/>
              <a:ext cx="905400" cy="905400"/>
            </a:xfrm>
            <a:prstGeom prst="blockArc">
              <a:avLst>
                <a:gd name="adj1" fmla="val 10800000"/>
                <a:gd name="adj2" fmla="val 16175526"/>
                <a:gd name="adj3" fmla="val 88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2" name="Subtítulo 2">
            <a:extLst>
              <a:ext uri="{FF2B5EF4-FFF2-40B4-BE49-F238E27FC236}">
                <a16:creationId xmlns:a16="http://schemas.microsoft.com/office/drawing/2014/main" id="{B1DD1AD3-7715-9C79-338F-BC20CE5D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2102550"/>
            <a:ext cx="4719835" cy="2070300"/>
          </a:xfrm>
        </p:spPr>
        <p:txBody>
          <a:bodyPr/>
          <a:lstStyle/>
          <a:p>
            <a:pPr marL="152400" indent="0">
              <a:buNone/>
            </a:pPr>
            <a:r>
              <a:rPr lang="es-PE" sz="1400" dirty="0"/>
              <a:t>Problemática</a:t>
            </a:r>
          </a:p>
          <a:p>
            <a:r>
              <a:rPr lang="es-PE" sz="1400" dirty="0"/>
              <a:t>Mortalidad Alta</a:t>
            </a:r>
          </a:p>
          <a:p>
            <a:r>
              <a:rPr lang="es-PE" sz="1400" dirty="0"/>
              <a:t>Mal Diagnostico</a:t>
            </a:r>
          </a:p>
          <a:p>
            <a:r>
              <a:rPr lang="es-PE" sz="1400" dirty="0"/>
              <a:t>Falta de experticia departe del medico</a:t>
            </a:r>
          </a:p>
          <a:p>
            <a:endParaRPr lang="es-PE" sz="1400" dirty="0"/>
          </a:p>
          <a:p>
            <a:pPr marL="152400" indent="0">
              <a:buNone/>
            </a:pPr>
            <a:r>
              <a:rPr lang="es-PE" sz="1400" dirty="0"/>
              <a:t>Propuesta</a:t>
            </a:r>
          </a:p>
          <a:p>
            <a:r>
              <a:rPr lang="en-US" sz="1400" dirty="0"/>
              <a:t>Deep Computer Vision:</a:t>
            </a:r>
            <a:r>
              <a:rPr lang="es-PE" sz="1400" dirty="0"/>
              <a:t> Obtención de características específicas de un banco de imágenes. </a:t>
            </a:r>
          </a:p>
          <a:p>
            <a:r>
              <a:rPr lang="en-US" sz="1400" dirty="0"/>
              <a:t>Deep Learning:  </a:t>
            </a:r>
            <a:r>
              <a:rPr lang="es-PE" sz="1400" dirty="0"/>
              <a:t>Redes Neuronales Convolucionales</a:t>
            </a:r>
          </a:p>
        </p:txBody>
      </p:sp>
    </p:spTree>
    <p:extLst>
      <p:ext uri="{BB962C8B-B14F-4D97-AF65-F5344CB8AC3E}">
        <p14:creationId xmlns:p14="http://schemas.microsoft.com/office/powerpoint/2010/main" val="348430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/>
          <p:nvPr/>
        </p:nvSpPr>
        <p:spPr>
          <a:xfrm>
            <a:off x="798500" y="617607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46"/>
          <p:cNvGrpSpPr/>
          <p:nvPr/>
        </p:nvGrpSpPr>
        <p:grpSpPr>
          <a:xfrm>
            <a:off x="713322" y="435087"/>
            <a:ext cx="1834973" cy="3724678"/>
            <a:chOff x="5186401" y="494525"/>
            <a:chExt cx="1834973" cy="3724678"/>
          </a:xfrm>
        </p:grpSpPr>
        <p:sp>
          <p:nvSpPr>
            <p:cNvPr id="605" name="Google Shape;605;p4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7" name="Google Shape;607;p46"/>
          <p:cNvPicPr preferRelativeResize="0"/>
          <p:nvPr/>
        </p:nvPicPr>
        <p:blipFill rotWithShape="1">
          <a:blip r:embed="rId3">
            <a:alphaModFix/>
          </a:blip>
          <a:srcRect l="58212" r="12307"/>
          <a:stretch/>
        </p:blipFill>
        <p:spPr>
          <a:xfrm>
            <a:off x="798509" y="617611"/>
            <a:ext cx="1664599" cy="3176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46"/>
          <p:cNvGrpSpPr/>
          <p:nvPr/>
        </p:nvGrpSpPr>
        <p:grpSpPr>
          <a:xfrm rot="5400000" flipH="1">
            <a:off x="2353408" y="3608955"/>
            <a:ext cx="1466659" cy="1466659"/>
            <a:chOff x="-420300" y="835677"/>
            <a:chExt cx="1040700" cy="1040700"/>
          </a:xfrm>
        </p:grpSpPr>
        <p:sp>
          <p:nvSpPr>
            <p:cNvPr id="609" name="Google Shape;609;p46"/>
            <p:cNvSpPr/>
            <p:nvPr/>
          </p:nvSpPr>
          <p:spPr>
            <a:xfrm>
              <a:off x="-420300" y="835677"/>
              <a:ext cx="1040700" cy="1040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-318900" y="937077"/>
              <a:ext cx="837900" cy="83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-123950" y="1132026"/>
              <a:ext cx="447900" cy="44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-352725" y="903300"/>
              <a:ext cx="905400" cy="905400"/>
            </a:xfrm>
            <a:prstGeom prst="blockArc">
              <a:avLst>
                <a:gd name="adj1" fmla="val 10800000"/>
                <a:gd name="adj2" fmla="val 16175526"/>
                <a:gd name="adj3" fmla="val 88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2" name="Google Shape;601;p46">
            <a:extLst>
              <a:ext uri="{FF2B5EF4-FFF2-40B4-BE49-F238E27FC236}">
                <a16:creationId xmlns:a16="http://schemas.microsoft.com/office/drawing/2014/main" id="{DFDD3B89-B4E0-694F-696C-9029AD952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0068" y="564659"/>
            <a:ext cx="5631180" cy="1157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PE" sz="2000" dirty="0"/>
              <a:t>Desarrollo de un Sistema de Predicción de tendencias de una acción en el mercado de valores del Lima(BVL) haciendo uso de Machine </a:t>
            </a:r>
            <a:r>
              <a:rPr lang="es-PE" sz="2000" dirty="0" err="1"/>
              <a:t>Learning</a:t>
            </a:r>
            <a:r>
              <a:rPr lang="es-PE" sz="2000" dirty="0"/>
              <a:t> y Deep </a:t>
            </a:r>
            <a:r>
              <a:rPr lang="es-PE" sz="2000" dirty="0" err="1"/>
              <a:t>Learning</a:t>
            </a:r>
            <a:endParaRPr lang="es-PE" sz="2000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DFF64E59-A4A1-806D-FE3B-03304A5A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570" y="1798162"/>
            <a:ext cx="4719835" cy="2070300"/>
          </a:xfrm>
        </p:spPr>
        <p:txBody>
          <a:bodyPr/>
          <a:lstStyle/>
          <a:p>
            <a:pPr marL="152400" indent="0">
              <a:buNone/>
            </a:pPr>
            <a:r>
              <a:rPr lang="es-PE" sz="1400" dirty="0"/>
              <a:t>Problemática</a:t>
            </a:r>
          </a:p>
          <a:p>
            <a:r>
              <a:rPr lang="es-PE" sz="1400" dirty="0"/>
              <a:t>Dificultad al predecir tendencias futuras</a:t>
            </a:r>
          </a:p>
          <a:p>
            <a:r>
              <a:rPr lang="es-PE" sz="1400" dirty="0"/>
              <a:t>Pérdidas  financieras</a:t>
            </a:r>
          </a:p>
          <a:p>
            <a:r>
              <a:rPr lang="es-PE" sz="1400" dirty="0"/>
              <a:t>Inversiones con un riesgo mayores al 99%</a:t>
            </a:r>
          </a:p>
          <a:p>
            <a:endParaRPr lang="es-PE" sz="1400" dirty="0"/>
          </a:p>
          <a:p>
            <a:pPr marL="152400" indent="0">
              <a:buNone/>
            </a:pPr>
            <a:r>
              <a:rPr lang="es-PE" sz="1400" dirty="0"/>
              <a:t>Propuesta</a:t>
            </a:r>
          </a:p>
          <a:p>
            <a:r>
              <a:rPr lang="en-US" sz="1400" dirty="0"/>
              <a:t>Deep Learning:  </a:t>
            </a:r>
            <a:r>
              <a:rPr lang="es-PE" sz="1400" dirty="0"/>
              <a:t>Redes Neuronales Convolucionales</a:t>
            </a:r>
          </a:p>
        </p:txBody>
      </p:sp>
    </p:spTree>
    <p:extLst>
      <p:ext uri="{BB962C8B-B14F-4D97-AF65-F5344CB8AC3E}">
        <p14:creationId xmlns:p14="http://schemas.microsoft.com/office/powerpoint/2010/main" val="2008858836"/>
      </p:ext>
    </p:extLst>
  </p:cSld>
  <p:clrMapOvr>
    <a:masterClrMapping/>
  </p:clrMapOvr>
</p:sld>
</file>

<file path=ppt/theme/theme1.xml><?xml version="1.0" encoding="utf-8"?>
<a:theme xmlns:a="http://schemas.openxmlformats.org/drawingml/2006/main" name="Cost Reduction in Manufacturing Industry Project Proposal by Slidesgo">
  <a:themeElements>
    <a:clrScheme name="Simple Light">
      <a:dk1>
        <a:srgbClr val="111A37"/>
      </a:dk1>
      <a:lt1>
        <a:srgbClr val="FFFFFF"/>
      </a:lt1>
      <a:dk2>
        <a:srgbClr val="1A2549"/>
      </a:dk2>
      <a:lt2>
        <a:srgbClr val="51FFD5"/>
      </a:lt2>
      <a:accent1>
        <a:srgbClr val="9FFFE8"/>
      </a:accent1>
      <a:accent2>
        <a:srgbClr val="F1F1F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111A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113</Words>
  <Application>Microsoft Office PowerPoint</Application>
  <PresentationFormat>Presentación en pantalla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Assistant</vt:lpstr>
      <vt:lpstr>Fjalla One</vt:lpstr>
      <vt:lpstr>Arial</vt:lpstr>
      <vt:lpstr>Cost Reduction in Manufacturing Industry Project Proposal by Slidesgo</vt:lpstr>
      <vt:lpstr>Propuesta de tesis</vt:lpstr>
      <vt:lpstr>Desarrollo de un sistema de detección haciendo uso de Deep Learning y visión por computadora para el Diagnóstico del Cáncer de Piel</vt:lpstr>
      <vt:lpstr>Desarrollo de un Sistema de Predicción de tendencias de una acción en el mercado de valores del Lima(BVL) haciendo uso de Machine Learning y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tesis</dc:title>
  <dc:creator>Elizabeth</dc:creator>
  <cp:lastModifiedBy>Elizabeth</cp:lastModifiedBy>
  <cp:revision>6</cp:revision>
  <dcterms:modified xsi:type="dcterms:W3CDTF">2024-04-01T19:51:09Z</dcterms:modified>
</cp:coreProperties>
</file>