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ciencedirect.com/science/article/pii/S2772528621000340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datasets/wanderdust/skin-lesion-analysis-toward-melanoma-detection" TargetMode="External"/><Relationship Id="rId3" Type="http://schemas.openxmlformats.org/officeDocument/2006/relationships/hyperlink" Target="https://www.kaggle.com/datasets/bhanuprasanna/isic-201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a28a8f1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a28a8f1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28a8f1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28a8f1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https://www.sciencedirect.com/science/article/pii/S0141933120308723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c393615a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c393615a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hlinkClick r:id="rId2"/>
              </a:rPr>
              <a:t>https://www.sciencedirect.com/science/article/pii/S2772528621000340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Calibri"/>
              <a:buChar char="●"/>
            </a:pPr>
            <a:r>
              <a:rPr lang="e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ruido en la imagen) pelitos que aparece alrededor de la herida</a:t>
            </a:r>
            <a:endParaRPr sz="12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  <a:highlight>
                  <a:srgbClr val="FFFFFF"/>
                </a:highlight>
              </a:rPr>
              <a:t>EfficientNet-b0 es una </a:t>
            </a:r>
            <a:r>
              <a:rPr lang="es" sz="1200">
                <a:solidFill>
                  <a:srgbClr val="040C28"/>
                </a:solidFill>
                <a:highlight>
                  <a:srgbClr val="FFFFFF"/>
                </a:highlight>
              </a:rPr>
              <a:t>red neuronal convolucional que está entrenada con más de un millón de imágenes de la base de datos de ImageNet</a:t>
            </a:r>
            <a:r>
              <a:rPr lang="es" sz="1200">
                <a:solidFill>
                  <a:srgbClr val="1F1F1F"/>
                </a:solidFill>
                <a:highlight>
                  <a:srgbClr val="FFFFFF"/>
                </a:highlight>
              </a:rPr>
              <a:t> [1]. Esta red puede clasificar imágenes en 1000 categorías de objetos (por ejemplo, teclado, ratón, lápiz y muchos animales).</a:t>
            </a:r>
            <a:endParaRPr sz="12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a28a8f1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a28a8f1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764582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c764582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https://www.kaggle.com/datasets/wanderdust/skin-lesion-analysis-toward-melanoma-detection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https://www.kaggle.com/datasets/bhanuprasanna/isic-2019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https://www.kaggle.com/datasets/kmader/skin-cancer-mnist-ham10000/data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596550" y="1913350"/>
            <a:ext cx="7950900" cy="1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2800">
                <a:solidFill>
                  <a:srgbClr val="111A37"/>
                </a:solidFill>
              </a:rPr>
              <a:t>Desarrollo de un sistema de detección haciendo uso de Deep Learning y visión por computadora para el Diagnóstico de Cáncer de Piel melanoma</a:t>
            </a:r>
            <a:endParaRPr sz="2800">
              <a:solidFill>
                <a:srgbClr val="111A3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111A37"/>
                </a:solidFill>
              </a:rPr>
              <a:t>La detección temprana del cáncer a una persona puede ser la gran diferencia entre la vida y la muerte. Teniendo </a:t>
            </a:r>
            <a:r>
              <a:rPr lang="es" sz="1400">
                <a:solidFill>
                  <a:srgbClr val="111A37"/>
                </a:solidFill>
              </a:rPr>
              <a:t>en cuenta</a:t>
            </a:r>
            <a:r>
              <a:rPr lang="es" sz="1400">
                <a:solidFill>
                  <a:srgbClr val="111A37"/>
                </a:solidFill>
              </a:rPr>
              <a:t> que el cáncer de piel es uno de los más comunes a nivel mundial, es imperativo que reciban un tratamiento a tiempo con el fin de aumentar sus probabilidades de supervivencia. No obstante, los métodos tradicionales de diagnóstico pueden ser ineficientes y necesitar la experiencia de un dermatólogo especialista en el tema debido a que existe un margen de error.</a:t>
            </a:r>
            <a:endParaRPr sz="1400">
              <a:solidFill>
                <a:srgbClr val="111A3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Diagnosis of skin cancer using machine learning techniques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</a:rPr>
              <a:t>Autor: A. Murugan , Dr. S. Anu H Nair, Dr. A. Angelin Peace Preethi, Dr. K. P. Sanal Kumar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</a:rPr>
              <a:t>Año: 2021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</a:rPr>
              <a:t>Técnica</a:t>
            </a:r>
            <a:r>
              <a:rPr lang="es" sz="1200">
                <a:solidFill>
                  <a:srgbClr val="1F1F1F"/>
                </a:solidFill>
              </a:rPr>
              <a:t>: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>
                <a:solidFill>
                  <a:srgbClr val="1F1F1F"/>
                </a:solidFill>
              </a:rPr>
              <a:t>Preprocesamiento: eliminar el ruido	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>
                <a:solidFill>
                  <a:srgbClr val="1F1F1F"/>
                </a:solidFill>
              </a:rPr>
              <a:t>Extraccion de caracteristicas usando: GLCM,Moment Invariants and GLRLM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>
                <a:solidFill>
                  <a:srgbClr val="1F1F1F"/>
                </a:solidFill>
              </a:rPr>
              <a:t>Clasificadores </a:t>
            </a:r>
            <a:r>
              <a:rPr lang="es" sz="1200">
                <a:solidFill>
                  <a:srgbClr val="1F1F1F"/>
                </a:solidFill>
              </a:rPr>
              <a:t>usando</a:t>
            </a:r>
            <a:r>
              <a:rPr lang="es" sz="1200">
                <a:solidFill>
                  <a:srgbClr val="1F1F1F"/>
                </a:solidFill>
              </a:rPr>
              <a:t>: PNN, SVM, </a:t>
            </a:r>
            <a:r>
              <a:rPr lang="es" sz="1200">
                <a:solidFill>
                  <a:srgbClr val="1F1F1F"/>
                </a:solidFill>
              </a:rPr>
              <a:t>Random Forest </a:t>
            </a:r>
            <a:r>
              <a:rPr lang="es" sz="1200">
                <a:solidFill>
                  <a:srgbClr val="1F1F1F"/>
                </a:solidFill>
              </a:rPr>
              <a:t>y SVM + RF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</a:rPr>
              <a:t>Base de datos: Compuesta por lesiones benignos y malignas que se almacenan en la base de datos junto con la histopatología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638" y="1322513"/>
            <a:ext cx="4267200" cy="115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975" y="2473129"/>
            <a:ext cx="3715675" cy="206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668425" y="543225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Multiclass skin cancer classification using EfficientNets – a first step towards preventing skin cancer</a:t>
            </a:r>
            <a:endParaRPr sz="23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64100" y="1497825"/>
            <a:ext cx="42603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</a:rPr>
              <a:t>Autor:</a:t>
            </a:r>
            <a:r>
              <a:rPr lang="es" sz="1200">
                <a:solidFill>
                  <a:srgbClr val="1F1F1F"/>
                </a:solidFill>
              </a:rPr>
              <a:t> Karar Ali, Zaffar Ahmed Shaikh, Abdullah Ayub Khan, Asif Ali Laghari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</a:rPr>
              <a:t>Año: 2022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</a:rPr>
              <a:t>Técnica: 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>
                <a:solidFill>
                  <a:srgbClr val="1F1F1F"/>
                </a:solidFill>
              </a:rPr>
              <a:t>Preprocesamiento (redimensionadas según la variante EfficientNet [24,39])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>
                <a:solidFill>
                  <a:srgbClr val="1F1F1F"/>
                </a:solidFill>
              </a:rPr>
              <a:t>CNN (eliminación del ruido en la imagen)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es" sz="1200">
                <a:solidFill>
                  <a:srgbClr val="1F1F1F"/>
                </a:solidFill>
              </a:rPr>
              <a:t>EfficientNets B1-B7 (escalando la red de referencia (EfficientNet B0)</a:t>
            </a:r>
            <a:endParaRPr sz="1200">
              <a:solidFill>
                <a:srgbClr val="1F1F1F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F1F1F"/>
                </a:solidFill>
              </a:rPr>
              <a:t>Base de datos: </a:t>
            </a:r>
            <a:r>
              <a:rPr lang="es" sz="1200">
                <a:solidFill>
                  <a:srgbClr val="1F1F1F"/>
                </a:solidFill>
              </a:rPr>
              <a:t>Conjunto de datos HAM10000, compuesta de 10015 imágenes dermatoscópicas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311700" y="4695225"/>
            <a:ext cx="85206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https://www.sciencedirect.com/science/article/pii/S0141933120308723</a:t>
            </a:r>
            <a:endParaRPr sz="1000">
              <a:solidFill>
                <a:srgbClr val="111A3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75" y="2043300"/>
            <a:ext cx="4099001" cy="1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5396400" y="2094450"/>
            <a:ext cx="32712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Á</a:t>
            </a:r>
            <a:r>
              <a:rPr lang="es" sz="2300">
                <a:solidFill>
                  <a:srgbClr val="1F1F1F"/>
                </a:solidFill>
                <a:latin typeface="Georgia"/>
                <a:ea typeface="Georgia"/>
                <a:cs typeface="Georgia"/>
                <a:sym typeface="Georgia"/>
              </a:rPr>
              <a:t>rbol de problemas</a:t>
            </a:r>
            <a:endParaRPr sz="2300">
              <a:solidFill>
                <a:srgbClr val="1F1F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75" y="911975"/>
            <a:ext cx="4621101" cy="33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2" type="body"/>
          </p:nvPr>
        </p:nvSpPr>
        <p:spPr>
          <a:xfrm>
            <a:off x="819150" y="1705050"/>
            <a:ext cx="29223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Los casos incluyen una colección representativa de todas las categorías diagnósticas importantes en el ámbito de las lesiones pigmentadas. C</a:t>
            </a:r>
            <a:r>
              <a:rPr lang="es" sz="1200"/>
              <a:t>ontiene más de 10015 imágenes dermatoscópicas.</a:t>
            </a:r>
            <a:endParaRPr sz="1200"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5408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819150" y="1398300"/>
            <a:ext cx="2922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Skin Cancer MNIST: HAM1000</a:t>
            </a:r>
            <a:r>
              <a:rPr b="1" lang="es" sz="1300"/>
              <a:t>0</a:t>
            </a:r>
            <a:endParaRPr b="1" sz="1300"/>
          </a:p>
        </p:txBody>
      </p:sp>
      <p:sp>
        <p:nvSpPr>
          <p:cNvPr id="165" name="Google Shape;165;p18"/>
          <p:cNvSpPr txBox="1"/>
          <p:nvPr>
            <p:ph idx="2" type="body"/>
          </p:nvPr>
        </p:nvSpPr>
        <p:spPr>
          <a:xfrm>
            <a:off x="390212" y="4259800"/>
            <a:ext cx="34359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https://www.kaggle.com/datasets/kmader/skin-cancer-mnist-ham10000/data</a:t>
            </a:r>
            <a:endParaRPr/>
          </a:p>
        </p:txBody>
      </p:sp>
      <p:sp>
        <p:nvSpPr>
          <p:cNvPr id="166" name="Google Shape;166;p18"/>
          <p:cNvSpPr txBox="1"/>
          <p:nvPr>
            <p:ph idx="2" type="body"/>
          </p:nvPr>
        </p:nvSpPr>
        <p:spPr>
          <a:xfrm>
            <a:off x="5010150" y="1705050"/>
            <a:ext cx="29223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conjunto de datos original contiene más de 25.000 imágenes clasificadas en 8 enfermedades de la piel.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5010150" y="1398300"/>
            <a:ext cx="292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Dataset ISIC - 2019</a:t>
            </a:r>
            <a:endParaRPr b="1" sz="1300"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5317889" y="4259800"/>
            <a:ext cx="34359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https://www.kaggle.com/datasets/bhanuprasanna/isic-2019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70756" r="0" t="42558"/>
          <a:stretch/>
        </p:blipFill>
        <p:spPr>
          <a:xfrm>
            <a:off x="819150" y="2991575"/>
            <a:ext cx="2673999" cy="11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348" y="2698355"/>
            <a:ext cx="2786676" cy="1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