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69" r:id="rId3"/>
    <p:sldId id="273" r:id="rId4"/>
    <p:sldId id="279" r:id="rId5"/>
    <p:sldId id="280" r:id="rId6"/>
    <p:sldId id="281" r:id="rId7"/>
    <p:sldId id="277" r:id="rId8"/>
    <p:sldId id="278" r:id="rId9"/>
    <p:sldId id="258" r:id="rId10"/>
    <p:sldId id="284" r:id="rId11"/>
    <p:sldId id="285" r:id="rId12"/>
    <p:sldId id="286" r:id="rId13"/>
    <p:sldId id="287" r:id="rId14"/>
    <p:sldId id="288" r:id="rId15"/>
    <p:sldId id="289" r:id="rId16"/>
    <p:sldId id="290" r:id="rId17"/>
    <p:sldId id="291" r:id="rId18"/>
    <p:sldId id="261"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Nunito" pitchFamily="2" charset="0"/>
      <p:regular r:id="rId25"/>
      <p:bold r:id="rId26"/>
      <p:italic r:id="rId27"/>
      <p:boldItalic r:id="rId28"/>
    </p:embeddedFont>
    <p:embeddedFont>
      <p:font typeface="Poppins"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4" autoAdjust="0"/>
    <p:restoredTop sz="87097" autoAdjust="0"/>
  </p:normalViewPr>
  <p:slideViewPr>
    <p:cSldViewPr snapToGrid="0">
      <p:cViewPr varScale="1">
        <p:scale>
          <a:sx n="66" d="100"/>
          <a:sy n="66" d="100"/>
        </p:scale>
        <p:origin x="53" y="475"/>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kaggle.com/datasets/wanderdust/skin-lesion-analysis-toward-melanoma-detec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kaggle.com/datasets/bhanuprasanna/isic-2019"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0581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97849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c7645822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c7645822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3"/>
              </a:rPr>
              <a:t>https://www.kaggle.com/datasets/wanderdust/skin-lesion-analysis-toward-melanoma-detection</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s" sz="1300" u="sng">
                <a:solidFill>
                  <a:schemeClr val="hlink"/>
                </a:solidFill>
                <a:latin typeface="Calibri"/>
                <a:ea typeface="Calibri"/>
                <a:cs typeface="Calibri"/>
                <a:sym typeface="Calibri"/>
                <a:hlinkClick r:id="rId4"/>
              </a:rPr>
              <a:t>https://www.kaggle.com/datasets/bhanuprasanna/isic-2019</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r>
              <a:rPr lang="es" sz="1300">
                <a:solidFill>
                  <a:srgbClr val="233A44"/>
                </a:solidFill>
                <a:latin typeface="Calibri"/>
                <a:ea typeface="Calibri"/>
                <a:cs typeface="Calibri"/>
                <a:sym typeface="Calibri"/>
              </a:rPr>
              <a:t>https://www.kaggle.com/datasets/kmader/skin-cancer-mnist-ham10000/data</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None/>
            </a:pP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sz="1300">
              <a:solidFill>
                <a:srgbClr val="233A44"/>
              </a:solidFill>
              <a:latin typeface="Calibri"/>
              <a:ea typeface="Calibri"/>
              <a:cs typeface="Calibri"/>
              <a:sym typeface="Calibri"/>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b="0" i="0" dirty="0">
                <a:solidFill>
                  <a:srgbClr val="0D0D0D"/>
                </a:solidFill>
                <a:effectLst/>
                <a:highlight>
                  <a:srgbClr val="FFFFFF"/>
                </a:highlight>
                <a:latin typeface="Söhne"/>
              </a:rPr>
              <a:t>¿Cómo dificulta la falta de especialistas dermatológicos en la detección temprana del cáncer de piel en el Perú?</a:t>
            </a:r>
          </a:p>
          <a:p>
            <a:r>
              <a:rPr lang="es-MX" sz="1100" dirty="0"/>
              <a:t>Dificultad de detección temprana de cáncer de piel en el Perú debido a la falta de especialistas en esa área </a:t>
            </a:r>
            <a:endParaRPr lang="es-PE" dirty="0"/>
          </a:p>
        </p:txBody>
      </p:sp>
    </p:spTree>
    <p:extLst>
      <p:ext uri="{BB962C8B-B14F-4D97-AF65-F5344CB8AC3E}">
        <p14:creationId xmlns:p14="http://schemas.microsoft.com/office/powerpoint/2010/main" val="353710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b="0" i="0" dirty="0">
                <a:solidFill>
                  <a:srgbClr val="0D0D0D"/>
                </a:solidFill>
                <a:effectLst/>
                <a:highlight>
                  <a:srgbClr val="FFFFFF"/>
                </a:highlight>
                <a:latin typeface="Söhne"/>
              </a:rPr>
              <a:t>Desarrollar un sistema de detección de cáncer de piel mediante el uso de técnicas de Deep Learning y visión por computadora que permita identificar lesiones a partir de imágenes </a:t>
            </a:r>
            <a:r>
              <a:rPr lang="es-MX" b="0" i="0" dirty="0" err="1">
                <a:solidFill>
                  <a:srgbClr val="0D0D0D"/>
                </a:solidFill>
                <a:effectLst/>
                <a:highlight>
                  <a:srgbClr val="FFFFFF"/>
                </a:highlight>
                <a:latin typeface="Söhne"/>
              </a:rPr>
              <a:t>dermatoscópicas</a:t>
            </a:r>
            <a:r>
              <a:rPr lang="es-MX" b="0" i="0" dirty="0">
                <a:solidFill>
                  <a:srgbClr val="0D0D0D"/>
                </a:solidFill>
                <a:effectLst/>
                <a:highlight>
                  <a:srgbClr val="FFFFFF"/>
                </a:highlight>
                <a:latin typeface="Söhne"/>
              </a:rPr>
              <a:t>, para realizar una detección temprana.</a:t>
            </a:r>
            <a:endParaRPr lang="es-PE" dirty="0"/>
          </a:p>
        </p:txBody>
      </p:sp>
    </p:spTree>
    <p:extLst>
      <p:ext uri="{BB962C8B-B14F-4D97-AF65-F5344CB8AC3E}">
        <p14:creationId xmlns:p14="http://schemas.microsoft.com/office/powerpoint/2010/main" val="242750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https://www.sciencedirect.com/science/article/pii/S0141933120308723</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b="1" kern="100" dirty="0">
                <a:effectLst/>
                <a:latin typeface="Aptos" panose="020B0004020202020204" pitchFamily="34" charset="0"/>
                <a:ea typeface="Aptos" panose="020B0004020202020204" pitchFamily="34" charset="0"/>
                <a:cs typeface="Times New Roman" panose="02020603050405020304" pitchFamily="18" charset="0"/>
              </a:rPr>
              <a:t>casi todos los estudios se realizaron en entornos altamente artificiales</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y se basaron exclusivamente en imágenes únicas de las lesiones sospechosas.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*los conjuntos de pruebas consistieron principalmente en imágenes reservadas y no representaban la gama completa de poblaciones de pacientes y subtipos de melanoma encontrados en la práctica clínica.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811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998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Seleccionaron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MobileNet</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V1 e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Inception</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V3 como las arquitecturas más adecuadas, considerando su complejidad computacional, uso en el estado del arte y tiempo de entrenamiento.</a:t>
            </a:r>
          </a:p>
          <a:p>
            <a:pPr marL="0" lvl="0" indent="0" algn="l" rtl="0">
              <a:spcBef>
                <a:spcPts val="0"/>
              </a:spcBef>
              <a:spcAft>
                <a:spcPts val="0"/>
              </a:spcAft>
              <a:buNone/>
            </a:pPr>
            <a:r>
              <a:rPr lang="es-MX" b="0" i="0" dirty="0">
                <a:solidFill>
                  <a:srgbClr val="13343B"/>
                </a:solidFill>
                <a:effectLst/>
                <a:highlight>
                  <a:srgbClr val="FCFCF9"/>
                </a:highlight>
                <a:latin typeface="__fkGroteskNeue_a82850"/>
              </a:rPr>
              <a:t>"Congelar capas" significa que durante el proceso de entrenamiento, se mantienen fijos los pesos y parámetros de las capas seleccionadas del modelo </a:t>
            </a:r>
            <a:r>
              <a:rPr lang="es-MX" b="0" i="0" dirty="0" err="1">
                <a:solidFill>
                  <a:srgbClr val="13343B"/>
                </a:solidFill>
                <a:effectLst/>
                <a:highlight>
                  <a:srgbClr val="FCFCF9"/>
                </a:highlight>
                <a:latin typeface="__fkGroteskNeue_a82850"/>
              </a:rPr>
              <a:t>pre-entrenado</a:t>
            </a:r>
            <a:r>
              <a:rPr lang="es-MX" b="0" i="0" dirty="0">
                <a:solidFill>
                  <a:srgbClr val="13343B"/>
                </a:solidFill>
                <a:effectLst/>
                <a:highlight>
                  <a:srgbClr val="FCFCF9"/>
                </a:highlight>
                <a:latin typeface="__fkGroteskNeue_a82850"/>
              </a:rPr>
              <a:t>, evitando que se modifiquen durante el ajuste del modelo.</a:t>
            </a:r>
          </a:p>
          <a:p>
            <a:pPr marL="171450" lvl="0" indent="-171450" algn="l" rtl="0">
              <a:spcBef>
                <a:spcPts val="0"/>
              </a:spcBef>
              <a:spcAft>
                <a:spcPts val="0"/>
              </a:spcAft>
              <a:buFontTx/>
              <a:buChar char="-"/>
            </a:pPr>
            <a:r>
              <a:rPr lang="es-MX" b="0" i="0" dirty="0">
                <a:solidFill>
                  <a:srgbClr val="13343B"/>
                </a:solidFill>
                <a:effectLst/>
                <a:highlight>
                  <a:srgbClr val="FCFCF9"/>
                </a:highlight>
                <a:latin typeface="__fkGroteskNeue_a82850"/>
              </a:rPr>
              <a:t>reduce la cantidad de parámetros a ajustar durante el entrenamiento, lo que puede mejorar el desempeño y la eficiencia del modelo, especialmente cuando se dispone de un conjunto de datos de entrenamiento limitado.</a:t>
            </a:r>
          </a:p>
          <a:p>
            <a:pPr marL="171450" lvl="0" indent="-171450" algn="l" rtl="0">
              <a:spcBef>
                <a:spcPts val="0"/>
              </a:spcBef>
              <a:spcAft>
                <a:spcPts val="0"/>
              </a:spcAft>
              <a:buFontTx/>
              <a:buChar char="-"/>
            </a:pPr>
            <a:endParaRPr lang="es-MX" b="0" i="0" dirty="0">
              <a:solidFill>
                <a:srgbClr val="13343B"/>
              </a:solidFill>
              <a:effectLst/>
              <a:highlight>
                <a:srgbClr val="FCFCF9"/>
              </a:highlight>
              <a:latin typeface="__fkGroteskNeue_a82850"/>
            </a:endParaRPr>
          </a:p>
          <a:p>
            <a:pPr marL="171450" lvl="0" indent="-171450" algn="l" rtl="0">
              <a:spcBef>
                <a:spcPts val="0"/>
              </a:spcBef>
              <a:spcAft>
                <a:spcPts val="0"/>
              </a:spcAft>
              <a:buFontTx/>
              <a:buChar char="-"/>
            </a:pPr>
            <a:r>
              <a:rPr lang="es-MX" b="0" i="0" dirty="0">
                <a:solidFill>
                  <a:srgbClr val="13343B"/>
                </a:solidFill>
                <a:effectLst/>
                <a:highlight>
                  <a:srgbClr val="FCFCF9"/>
                </a:highlight>
                <a:latin typeface="__fkGroteskNeue_a82850"/>
              </a:rPr>
              <a:t>Versiones listado</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v1: Entrenamiento del modelo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pre-entrenado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sin congelar capas.</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v2: Entrenamiento del modelo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pre-entrenado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congelando todas las capas.</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v2b: Entrenamiento del modelo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pre-entrenado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congelando 20 capas.</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v3: Agrega generación de datos de imagen, agrega 1 capa oculta de 1024 neuronas, y utiliza técnicas de regularización como detención temprana y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checkpoint</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de modelo.</a:t>
            </a:r>
          </a:p>
          <a:p>
            <a:pPr marL="457200" marR="0" lvl="0" indent="-298450" algn="l" defTabSz="914400" rtl="0" eaLnBrk="1" fontAlgn="auto" latinLnBrk="0" hangingPunct="1">
              <a:lnSpc>
                <a:spcPct val="115000"/>
              </a:lnSpc>
              <a:spcBef>
                <a:spcPts val="0"/>
              </a:spcBef>
              <a:spcAft>
                <a:spcPts val="800"/>
              </a:spcAft>
              <a:buClr>
                <a:srgbClr val="000000"/>
              </a:buClr>
              <a:buSzPts val="1100"/>
              <a:buFont typeface="Arial"/>
              <a:buChar char="●"/>
              <a:tabLst/>
              <a:defRPr/>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v4: Utiliza validación cruzada de k-</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fold</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v5: Utiliza reducción de la tasa de aprendizaje como técnica de regularización.</a:t>
            </a:r>
          </a:p>
          <a:p>
            <a:pPr>
              <a:lnSpc>
                <a:spcPct val="115000"/>
              </a:lnSpc>
              <a:spcAft>
                <a:spcPts val="800"/>
              </a:spcAft>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4234857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4800" b="0" i="0" dirty="0">
                <a:solidFill>
                  <a:srgbClr val="ECECEC"/>
                </a:solidFill>
                <a:effectLst/>
                <a:highlight>
                  <a:srgbClr val="212121"/>
                </a:highlight>
                <a:latin typeface="Söhne"/>
              </a:rPr>
              <a:t>GLCM = Matriz de </a:t>
            </a:r>
            <a:r>
              <a:rPr lang="es-MX" sz="4800" b="0" i="0" dirty="0" err="1">
                <a:solidFill>
                  <a:srgbClr val="ECECEC"/>
                </a:solidFill>
                <a:effectLst/>
                <a:highlight>
                  <a:srgbClr val="212121"/>
                </a:highlight>
                <a:latin typeface="Söhne"/>
              </a:rPr>
              <a:t>Co-ocurrencia</a:t>
            </a:r>
            <a:r>
              <a:rPr lang="es-MX" sz="4800" b="0" i="0" dirty="0">
                <a:solidFill>
                  <a:srgbClr val="ECECEC"/>
                </a:solidFill>
                <a:effectLst/>
                <a:highlight>
                  <a:srgbClr val="212121"/>
                </a:highlight>
                <a:latin typeface="Söhne"/>
              </a:rPr>
              <a:t> de Niveles de Gris (GLCM por sus siglas en inglés: Gray-</a:t>
            </a:r>
            <a:r>
              <a:rPr lang="es-MX" sz="4800" b="0" i="0" dirty="0" err="1">
                <a:solidFill>
                  <a:srgbClr val="ECECEC"/>
                </a:solidFill>
                <a:effectLst/>
                <a:highlight>
                  <a:srgbClr val="212121"/>
                </a:highlight>
                <a:latin typeface="Söhne"/>
              </a:rPr>
              <a:t>Level</a:t>
            </a:r>
            <a:r>
              <a:rPr lang="es-MX" sz="4800" b="0" i="0" dirty="0">
                <a:solidFill>
                  <a:srgbClr val="ECECEC"/>
                </a:solidFill>
                <a:effectLst/>
                <a:highlight>
                  <a:srgbClr val="212121"/>
                </a:highlight>
                <a:latin typeface="Söhne"/>
              </a:rPr>
              <a:t> </a:t>
            </a:r>
            <a:r>
              <a:rPr lang="es-MX" sz="4800" b="0" i="0" dirty="0" err="1">
                <a:solidFill>
                  <a:srgbClr val="ECECEC"/>
                </a:solidFill>
                <a:effectLst/>
                <a:highlight>
                  <a:srgbClr val="212121"/>
                </a:highlight>
                <a:latin typeface="Söhne"/>
              </a:rPr>
              <a:t>Co-occurrence</a:t>
            </a:r>
            <a:r>
              <a:rPr lang="es-MX" sz="4800" b="0" i="0" dirty="0">
                <a:solidFill>
                  <a:srgbClr val="ECECEC"/>
                </a:solidFill>
                <a:effectLst/>
                <a:highlight>
                  <a:srgbClr val="212121"/>
                </a:highlight>
                <a:latin typeface="Söhne"/>
              </a:rPr>
              <a:t> Matrix)</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61060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Se observó que la complejidad del modelo no siempre implica un mejor rendimiento de clasificación.</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Poppins" panose="00000500000000000000" pitchFamily="2" charset="0"/>
              <a:buChar char="-"/>
            </a:pP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modelos de complejidad intermedia, como </a:t>
            </a:r>
            <a:r>
              <a:rPr lang="es-PE" sz="1800" kern="100" dirty="0" err="1">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E</a:t>
            </a:r>
            <a:r>
              <a:rPr lang="es-PE" sz="1800" kern="100" dirty="0" err="1">
                <a:solidFill>
                  <a:srgbClr val="000000"/>
                </a:solidFill>
                <a:effectLst/>
                <a:highlight>
                  <a:srgbClr val="D8D8FF"/>
                </a:highlight>
                <a:latin typeface="Times New Roman" panose="02020603050405020304" pitchFamily="18" charset="0"/>
                <a:ea typeface="Aptos" panose="020B0004020202020204" pitchFamily="34" charset="0"/>
                <a:cs typeface="Times New Roman" panose="02020603050405020304" pitchFamily="18" charset="0"/>
              </a:rPr>
              <a:t>ﬃ</a:t>
            </a:r>
            <a:r>
              <a:rPr lang="es-PE" sz="1800" kern="100" dirty="0" err="1">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cientNet</a:t>
            </a: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 B4 y B5, mostraron el mejor rendimiento</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lnSpc>
                <a:spcPct val="115000"/>
              </a:lnSpc>
              <a:spcAft>
                <a:spcPts val="800"/>
              </a:spcAft>
              <a:buNone/>
            </a:pP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algunas clases de cáncer de piel mostraron un mejor rendimiento de generalización que otras, lo que sugiere la posibilidad de mejorar los modelos con un ajuste fino para cada tipo de malignidad.</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5810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www.sciencedirect.com/science/article/pii/S277252862100034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subTitle" idx="1"/>
          </p:nvPr>
        </p:nvSpPr>
        <p:spPr>
          <a:xfrm>
            <a:off x="596550" y="1913350"/>
            <a:ext cx="7950900" cy="1209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s-MX" sz="2800" dirty="0">
                <a:solidFill>
                  <a:srgbClr val="111A37"/>
                </a:solidFill>
              </a:rPr>
              <a:t>Desarrollo de un sistema de detección haciendo uso de Deep Learning y visión por computadora para el Diagnóstico del Cáncer de Piel melanoma</a:t>
            </a:r>
            <a:endParaRPr sz="2800" dirty="0">
              <a:solidFill>
                <a:srgbClr val="111A3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2100" dirty="0">
                <a:solidFill>
                  <a:srgbClr val="1F1F1F"/>
                </a:solidFill>
                <a:latin typeface="Georgia"/>
              </a:rPr>
              <a:t>Skin cancer classification via convolutional neural networks: systematic review of studies involving human experts </a:t>
            </a:r>
            <a:endParaRPr sz="2100" dirty="0">
              <a:solidFill>
                <a:srgbClr val="1F1F1F"/>
              </a:solidFill>
              <a:latin typeface="Georgia"/>
            </a:endParaRPr>
          </a:p>
        </p:txBody>
      </p:sp>
      <p:sp>
        <p:nvSpPr>
          <p:cNvPr id="140" name="Google Shape;140;p15"/>
          <p:cNvSpPr txBox="1">
            <a:spLocks noGrp="1"/>
          </p:cNvSpPr>
          <p:nvPr>
            <p:ph type="body" idx="1"/>
          </p:nvPr>
        </p:nvSpPr>
        <p:spPr>
          <a:xfrm>
            <a:off x="306024" y="1704846"/>
            <a:ext cx="3898443" cy="1191240"/>
          </a:xfrm>
          <a:prstGeom prst="rect">
            <a:avLst/>
          </a:prstGeom>
        </p:spPr>
        <p:txBody>
          <a:bodyPr spcFirstLastPara="1" wrap="square" lIns="91425" tIns="91425" rIns="91425" bIns="91425" anchor="t" anchorCtr="0">
            <a:normAutofit fontScale="25000" lnSpcReduction="20000"/>
          </a:bodyPr>
          <a:lstStyle/>
          <a:p>
            <a:pPr marL="171450" indent="-171450">
              <a:lnSpc>
                <a:spcPct val="100000"/>
              </a:lnSpc>
            </a:pPr>
            <a:r>
              <a:rPr lang="es-PE" sz="4800" b="1" dirty="0">
                <a:solidFill>
                  <a:srgbClr val="1F1F1F"/>
                </a:solidFill>
              </a:rPr>
              <a:t>Objetivo</a:t>
            </a:r>
            <a:r>
              <a:rPr lang="es-PE" sz="1200" b="1" dirty="0">
                <a:solidFill>
                  <a:srgbClr val="1F1F1F"/>
                </a:solidFill>
              </a:rPr>
              <a:t>:</a:t>
            </a:r>
          </a:p>
          <a:p>
            <a:pPr marL="0" indent="0">
              <a:lnSpc>
                <a:spcPct val="100000"/>
              </a:lnSpc>
              <a:buNone/>
            </a:pPr>
            <a:r>
              <a:rPr lang="es-PE" sz="4800" dirty="0">
                <a:solidFill>
                  <a:srgbClr val="1F1F1F"/>
                </a:solidFill>
              </a:rPr>
              <a:t>Realizar un análisis de las investigaciones sobre estudios que involucran melanoma y evaluar su posible relevancia clínica mediante tres aspectos principales: características del conjunto de pruebas, prueba entorno y representatividad de los médicos participantes.</a:t>
            </a:r>
          </a:p>
          <a:p>
            <a:pPr marL="0" lvl="0" indent="0" algn="l" rtl="0">
              <a:lnSpc>
                <a:spcPct val="100000"/>
              </a:lnSpc>
              <a:spcBef>
                <a:spcPts val="0"/>
              </a:spcBef>
              <a:spcAft>
                <a:spcPts val="0"/>
              </a:spcAft>
              <a:buNone/>
            </a:pPr>
            <a:endParaRPr sz="1200" dirty="0">
              <a:solidFill>
                <a:srgbClr val="1F1F1F"/>
              </a:solidFill>
            </a:endParaRPr>
          </a:p>
          <a:p>
            <a:pPr marL="0" lvl="0" indent="0" algn="l" rtl="0">
              <a:lnSpc>
                <a:spcPct val="100000"/>
              </a:lnSpc>
              <a:spcBef>
                <a:spcPts val="0"/>
              </a:spcBef>
              <a:spcAft>
                <a:spcPts val="0"/>
              </a:spcAft>
              <a:buNone/>
            </a:pPr>
            <a:endParaRPr sz="1200" dirty="0">
              <a:solidFill>
                <a:schemeClr val="dk1"/>
              </a:solidFill>
            </a:endParaRPr>
          </a:p>
        </p:txBody>
      </p:sp>
      <p:sp>
        <p:nvSpPr>
          <p:cNvPr id="141" name="Google Shape;141;p15"/>
          <p:cNvSpPr txBox="1">
            <a:spLocks noGrp="1"/>
          </p:cNvSpPr>
          <p:nvPr>
            <p:ph type="body" idx="1"/>
          </p:nvPr>
        </p:nvSpPr>
        <p:spPr>
          <a:xfrm>
            <a:off x="311700" y="4695225"/>
            <a:ext cx="8520600" cy="36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solidFill>
                  <a:schemeClr val="dk1"/>
                </a:solidFill>
              </a:rPr>
              <a:t>https://www.sciencedirect.com/science/article/pii/S0141933120308723</a:t>
            </a:r>
            <a:endParaRPr sz="1000">
              <a:solidFill>
                <a:srgbClr val="111A37"/>
              </a:solidFill>
            </a:endParaRPr>
          </a:p>
          <a:p>
            <a:pPr marL="0" lvl="0" indent="0" algn="l" rtl="0">
              <a:spcBef>
                <a:spcPts val="0"/>
              </a:spcBef>
              <a:spcAft>
                <a:spcPts val="1200"/>
              </a:spcAft>
              <a:buNone/>
            </a:pPr>
            <a:endParaRPr sz="1000"/>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a:t>Tema de investigación</a:t>
            </a:r>
            <a:endParaRPr lang="es-PE" sz="1800" dirty="0"/>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890745"/>
            <a:ext cx="8531952" cy="1961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MX" sz="1200" b="1" dirty="0">
                <a:solidFill>
                  <a:srgbClr val="1F1F1F"/>
                </a:solidFill>
              </a:rPr>
              <a:t>Base de datos: </a:t>
            </a:r>
            <a:r>
              <a:rPr lang="es-PE" sz="1200" dirty="0">
                <a:solidFill>
                  <a:srgbClr val="1F1F1F"/>
                </a:solidFill>
              </a:rPr>
              <a:t>examinaron PubMed, Medline y </a:t>
            </a:r>
            <a:r>
              <a:rPr lang="es-PE" sz="1200" dirty="0" err="1">
                <a:solidFill>
                  <a:srgbClr val="1F1F1F"/>
                </a:solidFill>
              </a:rPr>
              <a:t>ScienceDirect</a:t>
            </a:r>
            <a:r>
              <a:rPr lang="es-PE" sz="1200" dirty="0">
                <a:solidFill>
                  <a:srgbClr val="1F1F1F"/>
                </a:solidFill>
              </a:rPr>
              <a:t> en busca de estudios revisados por pares publicados entre 2017 y 2021 </a:t>
            </a:r>
            <a:endParaRPr lang="es-MX" sz="1200" dirty="0">
              <a:solidFill>
                <a:srgbClr val="1F1F1F"/>
              </a:solidFill>
            </a:endParaRPr>
          </a:p>
          <a:p>
            <a:pPr marL="628650" lvl="1" indent="-171450">
              <a:lnSpc>
                <a:spcPct val="100000"/>
              </a:lnSpc>
            </a:pPr>
            <a:r>
              <a:rPr lang="es-MX" sz="1200" b="1" dirty="0">
                <a:solidFill>
                  <a:srgbClr val="1F1F1F"/>
                </a:solidFill>
              </a:rPr>
              <a:t>Requisitos de los artículos: </a:t>
            </a:r>
            <a:r>
              <a:rPr lang="es-MX" sz="1200" dirty="0">
                <a:solidFill>
                  <a:srgbClr val="1F1F1F"/>
                </a:solidFill>
              </a:rPr>
              <a:t>Solo se incluían estudios se </a:t>
            </a:r>
            <a:r>
              <a:rPr lang="es-PE" sz="1200" dirty="0">
                <a:solidFill>
                  <a:srgbClr val="1F1F1F"/>
                </a:solidFill>
              </a:rPr>
              <a:t>realizaba comparación directa de los resultados de la IA con médicos y que tenían como objetivo principal una clasificación diagnóstica.</a:t>
            </a:r>
            <a:endParaRPr lang="es-MX"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Un total de 19 estudios de lectores cumplieron los criterios de inclusión. </a:t>
            </a:r>
          </a:p>
          <a:p>
            <a:pPr marL="0" indent="0">
              <a:lnSpc>
                <a:spcPct val="100000"/>
              </a:lnSpc>
              <a:buNone/>
            </a:pPr>
            <a:r>
              <a:rPr lang="es-PE" sz="1200" dirty="0">
                <a:solidFill>
                  <a:srgbClr val="1F1F1F"/>
                </a:solidFill>
              </a:rPr>
              <a:t>11 enfoques basados en CNN abordaron la clasificación de imágenes dermatoscópicas</a:t>
            </a:r>
          </a:p>
          <a:p>
            <a:pPr marL="0" indent="0">
              <a:lnSpc>
                <a:spcPct val="100000"/>
              </a:lnSpc>
              <a:buNone/>
            </a:pPr>
            <a:r>
              <a:rPr lang="es-PE" sz="1200" dirty="0">
                <a:solidFill>
                  <a:srgbClr val="1F1F1F"/>
                </a:solidFill>
              </a:rPr>
              <a:t>6 se concentraron en la clasificación de imágenes clínicas</a:t>
            </a:r>
          </a:p>
          <a:p>
            <a:pPr marL="0" indent="0">
              <a:lnSpc>
                <a:spcPct val="100000"/>
              </a:lnSpc>
              <a:buNone/>
            </a:pPr>
            <a:r>
              <a:rPr lang="es-PE" sz="1200" dirty="0">
                <a:solidFill>
                  <a:srgbClr val="1F1F1F"/>
                </a:solidFill>
              </a:rPr>
              <a:t>2 estudios </a:t>
            </a:r>
            <a:r>
              <a:rPr lang="es-PE" sz="1200" dirty="0" err="1">
                <a:solidFill>
                  <a:srgbClr val="1F1F1F"/>
                </a:solidFill>
              </a:rPr>
              <a:t>dermatopatológicos</a:t>
            </a:r>
            <a:r>
              <a:rPr lang="es-PE" sz="1200" dirty="0">
                <a:solidFill>
                  <a:srgbClr val="1F1F1F"/>
                </a:solidFill>
              </a:rPr>
              <a:t> utilizaron imágenes histopatológicas completas digitalizadas.</a:t>
            </a:r>
          </a:p>
          <a:p>
            <a:pPr marL="0" indent="0">
              <a:lnSpc>
                <a:spcPct val="100000"/>
              </a:lnSpc>
              <a:buFont typeface="Calibri"/>
              <a:buNone/>
            </a:pPr>
            <a:endParaRPr lang="es-MX" sz="1200" dirty="0">
              <a:solidFill>
                <a:schemeClr val="dk1"/>
              </a:solidFill>
            </a:endParaRPr>
          </a:p>
        </p:txBody>
      </p:sp>
      <p:pic>
        <p:nvPicPr>
          <p:cNvPr id="6" name="Imagen 5">
            <a:extLst>
              <a:ext uri="{FF2B5EF4-FFF2-40B4-BE49-F238E27FC236}">
                <a16:creationId xmlns:a16="http://schemas.microsoft.com/office/drawing/2014/main" id="{18A7650B-A5AA-DB91-D033-757731D07AE7}"/>
              </a:ext>
            </a:extLst>
          </p:cNvPr>
          <p:cNvPicPr>
            <a:picLocks noChangeAspect="1"/>
          </p:cNvPicPr>
          <p:nvPr/>
        </p:nvPicPr>
        <p:blipFill rotWithShape="1">
          <a:blip r:embed="rId3"/>
          <a:srcRect l="3499" r="6599"/>
          <a:stretch/>
        </p:blipFill>
        <p:spPr>
          <a:xfrm>
            <a:off x="4204467" y="1357372"/>
            <a:ext cx="4317357" cy="1790766"/>
          </a:xfrm>
          <a:prstGeom prst="rect">
            <a:avLst/>
          </a:prstGeom>
        </p:spPr>
      </p:pic>
      <p:sp>
        <p:nvSpPr>
          <p:cNvPr id="7" name="Google Shape;140;p15">
            <a:extLst>
              <a:ext uri="{FF2B5EF4-FFF2-40B4-BE49-F238E27FC236}">
                <a16:creationId xmlns:a16="http://schemas.microsoft.com/office/drawing/2014/main" id="{021D61FA-B0E4-0920-4535-FE6B1532152C}"/>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https://www.sciencedirect.com/science/article/pii/S0959804921004445</a:t>
            </a:r>
          </a:p>
        </p:txBody>
      </p:sp>
    </p:spTree>
    <p:extLst>
      <p:ext uri="{BB962C8B-B14F-4D97-AF65-F5344CB8AC3E}">
        <p14:creationId xmlns:p14="http://schemas.microsoft.com/office/powerpoint/2010/main" val="140813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1900" dirty="0">
                <a:solidFill>
                  <a:srgbClr val="1F1F1F"/>
                </a:solidFill>
                <a:latin typeface="Georgia"/>
              </a:rPr>
              <a:t>An enhanced technique of skin cancer classification using deep convolutional neural network with transfer learning models</a:t>
            </a:r>
            <a:endParaRPr sz="1900" dirty="0">
              <a:solidFill>
                <a:srgbClr val="1F1F1F"/>
              </a:solidFill>
              <a:latin typeface="Georgia"/>
            </a:endParaRPr>
          </a:p>
        </p:txBody>
      </p:sp>
      <p:sp>
        <p:nvSpPr>
          <p:cNvPr id="140" name="Google Shape;140;p15"/>
          <p:cNvSpPr txBox="1">
            <a:spLocks noGrp="1"/>
          </p:cNvSpPr>
          <p:nvPr>
            <p:ph type="body" idx="1"/>
          </p:nvPr>
        </p:nvSpPr>
        <p:spPr>
          <a:xfrm>
            <a:off x="217776" y="1495574"/>
            <a:ext cx="3308410" cy="1165890"/>
          </a:xfrm>
          <a:prstGeom prst="rect">
            <a:avLst/>
          </a:prstGeom>
        </p:spPr>
        <p:txBody>
          <a:bodyPr spcFirstLastPara="1" wrap="square" lIns="91425" tIns="91425" rIns="91425" bIns="91425" anchor="t" anchorCtr="0">
            <a:norm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Realizar desarrollar un modelo de red neuronal convolucional profunda (DCNN) basado en aprendizaje profundo para clasificar con precisión entre lesiones cutáneas benignas y malignas.</a:t>
            </a:r>
          </a:p>
          <a:p>
            <a:pPr marL="0" lvl="0" indent="0" algn="l" rtl="0">
              <a:lnSpc>
                <a:spcPct val="100000"/>
              </a:lnSpc>
              <a:spcBef>
                <a:spcPts val="0"/>
              </a:spcBef>
              <a:spcAft>
                <a:spcPts val="0"/>
              </a:spcAft>
              <a:buNone/>
            </a:pPr>
            <a:endParaRPr sz="1200" dirty="0">
              <a:solidFill>
                <a:srgbClr val="1F1F1F"/>
              </a:solidFill>
            </a:endParaRPr>
          </a:p>
          <a:p>
            <a:pPr marL="0" lvl="0" indent="0" algn="l" rtl="0">
              <a:lnSpc>
                <a:spcPct val="100000"/>
              </a:lnSpc>
              <a:spcBef>
                <a:spcPts val="0"/>
              </a:spcBef>
              <a:spcAft>
                <a:spcPts val="0"/>
              </a:spcAft>
              <a:buNone/>
            </a:pPr>
            <a:endParaRPr sz="1200" dirty="0">
              <a:solidFill>
                <a:schemeClr val="dk1"/>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Problemática</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623881"/>
            <a:ext cx="8531952" cy="2087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Adquisición de la data: </a:t>
            </a:r>
            <a:r>
              <a:rPr lang="es-MX" sz="1200" dirty="0">
                <a:solidFill>
                  <a:srgbClr val="1F1F1F"/>
                </a:solidFill>
              </a:rPr>
              <a:t>HAM10000 compuesta por 10015 imágenes </a:t>
            </a:r>
            <a:r>
              <a:rPr lang="es-MX" sz="1200" dirty="0" err="1">
                <a:solidFill>
                  <a:srgbClr val="1F1F1F"/>
                </a:solidFill>
              </a:rPr>
              <a:t>dermatoscópicas</a:t>
            </a:r>
            <a:r>
              <a:rPr lang="es-MX" sz="1200" dirty="0">
                <a:solidFill>
                  <a:srgbClr val="1F1F1F"/>
                </a:solidFill>
              </a:rPr>
              <a:t> Fueron clasificados como </a:t>
            </a:r>
            <a:r>
              <a:rPr lang="es-PE" sz="1200" dirty="0">
                <a:solidFill>
                  <a:srgbClr val="1F1F1F"/>
                </a:solidFill>
              </a:rPr>
              <a:t>malignas o benignas.</a:t>
            </a:r>
          </a:p>
          <a:p>
            <a:pPr marL="628650" lvl="1" indent="-171450">
              <a:lnSpc>
                <a:spcPct val="100000"/>
              </a:lnSpc>
            </a:pPr>
            <a:r>
              <a:rPr lang="es-MX" sz="1200" b="1" dirty="0">
                <a:solidFill>
                  <a:srgbClr val="1F1F1F"/>
                </a:solidFill>
              </a:rPr>
              <a:t>Preprocesamiento: </a:t>
            </a:r>
            <a:r>
              <a:rPr lang="es-MX" sz="1200" dirty="0">
                <a:solidFill>
                  <a:srgbClr val="1F1F1F"/>
                </a:solidFill>
              </a:rPr>
              <a:t>Se realizo una reducción de datos y eliminación de</a:t>
            </a:r>
            <a:r>
              <a:rPr lang="es-PE" sz="1200" dirty="0">
                <a:solidFill>
                  <a:srgbClr val="1F1F1F"/>
                </a:solidFill>
              </a:rPr>
              <a:t> burbujas de aire, ruido y artefactos con la finalidad de </a:t>
            </a:r>
            <a:r>
              <a:rPr lang="es-MX" sz="1200" dirty="0">
                <a:solidFill>
                  <a:srgbClr val="1F1F1F"/>
                </a:solidFill>
              </a:rPr>
              <a:t>mejorar la tasa de clasificación del conjunto de datos en general. Tambien se realizó una </a:t>
            </a:r>
            <a:r>
              <a:rPr lang="es-PE" sz="1200" dirty="0">
                <a:solidFill>
                  <a:srgbClr val="1F1F1F"/>
                </a:solidFill>
              </a:rPr>
              <a:t>extracción de características para identificar y reconocer patrones en el conjunto de datos. </a:t>
            </a:r>
          </a:p>
          <a:p>
            <a:pPr marL="628650" lvl="1" indent="-171450">
              <a:lnSpc>
                <a:spcPct val="100000"/>
              </a:lnSpc>
            </a:pPr>
            <a:r>
              <a:rPr lang="es-PE" sz="1200" b="1" dirty="0">
                <a:solidFill>
                  <a:srgbClr val="1F1F1F"/>
                </a:solidFill>
              </a:rPr>
              <a:t>Implementación del modelo:</a:t>
            </a:r>
            <a:r>
              <a:rPr lang="es-PE" sz="1200" dirty="0">
                <a:solidFill>
                  <a:srgbClr val="1F1F1F"/>
                </a:solidFill>
              </a:rPr>
              <a:t> de red neuronal convolucional profunda (DCNN) y otro grupo de modelos para comprar(</a:t>
            </a:r>
            <a:r>
              <a:rPr lang="es-PE" sz="1200" dirty="0" err="1">
                <a:solidFill>
                  <a:srgbClr val="1F1F1F"/>
                </a:solidFill>
              </a:rPr>
              <a:t>AlexNet</a:t>
            </a:r>
            <a:r>
              <a:rPr lang="es-PE" sz="1200" dirty="0">
                <a:solidFill>
                  <a:srgbClr val="1F1F1F"/>
                </a:solidFill>
              </a:rPr>
              <a:t>, </a:t>
            </a:r>
            <a:r>
              <a:rPr lang="es-PE" sz="1200" dirty="0" err="1">
                <a:solidFill>
                  <a:srgbClr val="1F1F1F"/>
                </a:solidFill>
              </a:rPr>
              <a:t>ResNet</a:t>
            </a:r>
            <a:r>
              <a:rPr lang="es-PE" sz="1200" dirty="0">
                <a:solidFill>
                  <a:srgbClr val="1F1F1F"/>
                </a:solidFill>
              </a:rPr>
              <a:t>, VGG-16, </a:t>
            </a:r>
            <a:r>
              <a:rPr lang="es-PE" sz="1200" dirty="0" err="1">
                <a:solidFill>
                  <a:srgbClr val="1F1F1F"/>
                </a:solidFill>
              </a:rPr>
              <a:t>DenseNet</a:t>
            </a:r>
            <a:r>
              <a:rPr lang="es-PE" sz="1200" dirty="0">
                <a:solidFill>
                  <a:srgbClr val="1F1F1F"/>
                </a:solidFill>
              </a:rPr>
              <a:t>, </a:t>
            </a:r>
            <a:r>
              <a:rPr lang="es-PE" sz="1200" dirty="0" err="1">
                <a:solidFill>
                  <a:srgbClr val="1F1F1F"/>
                </a:solidFill>
              </a:rPr>
              <a:t>MobileNet</a:t>
            </a:r>
            <a:r>
              <a:rPr lang="es-PE" sz="1200" dirty="0">
                <a:solidFill>
                  <a:srgbClr val="1F1F1F"/>
                </a:solidFill>
              </a:rPr>
              <a:t>.</a:t>
            </a:r>
            <a:endParaRPr lang="es-MX"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modelo propuesto fue el que obtuvo tasa de clasificación a comparación de los otros modelos</a:t>
            </a:r>
          </a:p>
          <a:p>
            <a:pPr marL="0" indent="0">
              <a:lnSpc>
                <a:spcPct val="100000"/>
              </a:lnSpc>
              <a:buFont typeface="Calibri"/>
              <a:buNone/>
            </a:pPr>
            <a:endParaRPr lang="es-MX" sz="1200" dirty="0">
              <a:solidFill>
                <a:schemeClr val="dk1"/>
              </a:solidFill>
            </a:endParaRPr>
          </a:p>
        </p:txBody>
      </p:sp>
      <p:pic>
        <p:nvPicPr>
          <p:cNvPr id="3" name="Imagen 2" descr="Tabla&#10;&#10;Descripción generada automáticamente">
            <a:extLst>
              <a:ext uri="{FF2B5EF4-FFF2-40B4-BE49-F238E27FC236}">
                <a16:creationId xmlns:a16="http://schemas.microsoft.com/office/drawing/2014/main" id="{6F3FE466-7402-EAAE-E95B-25C201AB33DA}"/>
              </a:ext>
            </a:extLst>
          </p:cNvPr>
          <p:cNvPicPr>
            <a:picLocks noChangeAspect="1"/>
          </p:cNvPicPr>
          <p:nvPr/>
        </p:nvPicPr>
        <p:blipFill rotWithShape="1">
          <a:blip r:embed="rId3"/>
          <a:srcRect b="52221"/>
          <a:stretch/>
        </p:blipFill>
        <p:spPr>
          <a:xfrm>
            <a:off x="3526186" y="1405040"/>
            <a:ext cx="5400040" cy="1349210"/>
          </a:xfrm>
          <a:prstGeom prst="rect">
            <a:avLst/>
          </a:prstGeom>
        </p:spPr>
      </p:pic>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https://www.sciencedirect.com/science/article/pii/S2666827021000177</a:t>
            </a:r>
          </a:p>
        </p:txBody>
      </p:sp>
    </p:spTree>
    <p:extLst>
      <p:ext uri="{BB962C8B-B14F-4D97-AF65-F5344CB8AC3E}">
        <p14:creationId xmlns:p14="http://schemas.microsoft.com/office/powerpoint/2010/main" val="46987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1900" dirty="0">
                <a:solidFill>
                  <a:srgbClr val="1F1F1F"/>
                </a:solidFill>
                <a:latin typeface="Georgia"/>
              </a:rPr>
              <a:t>Design of a tool for the classification of skin cancer images</a:t>
            </a:r>
            <a:br>
              <a:rPr lang="en-US" sz="1900" dirty="0">
                <a:solidFill>
                  <a:srgbClr val="1F1F1F"/>
                </a:solidFill>
                <a:latin typeface="Georgia"/>
              </a:rPr>
            </a:br>
            <a:r>
              <a:rPr lang="en-US" sz="1900" dirty="0">
                <a:solidFill>
                  <a:srgbClr val="1F1F1F"/>
                </a:solidFill>
                <a:latin typeface="Georgia"/>
              </a:rPr>
              <a:t>using Deep Neural Networks (DNN)</a:t>
            </a:r>
            <a:endParaRPr sz="1900" dirty="0">
              <a:solidFill>
                <a:srgbClr val="1F1F1F"/>
              </a:solidFill>
              <a:latin typeface="Georgia"/>
            </a:endParaRPr>
          </a:p>
        </p:txBody>
      </p:sp>
      <p:sp>
        <p:nvSpPr>
          <p:cNvPr id="140" name="Google Shape;140;p15"/>
          <p:cNvSpPr txBox="1">
            <a:spLocks noGrp="1"/>
          </p:cNvSpPr>
          <p:nvPr>
            <p:ph type="body" idx="1"/>
          </p:nvPr>
        </p:nvSpPr>
        <p:spPr>
          <a:xfrm>
            <a:off x="306024" y="1568209"/>
            <a:ext cx="3860929" cy="1165890"/>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Utilizar las ventajas de Deep </a:t>
            </a:r>
            <a:r>
              <a:rPr lang="es-PE" sz="1200" dirty="0" err="1">
                <a:solidFill>
                  <a:srgbClr val="1F1F1F"/>
                </a:solidFill>
              </a:rPr>
              <a:t>Learning</a:t>
            </a:r>
            <a:r>
              <a:rPr lang="es-PE" sz="1200" dirty="0">
                <a:solidFill>
                  <a:srgbClr val="1F1F1F"/>
                </a:solidFill>
              </a:rPr>
              <a:t> con la </a:t>
            </a:r>
            <a:r>
              <a:rPr lang="es-PE" sz="1200" dirty="0" err="1">
                <a:solidFill>
                  <a:srgbClr val="1F1F1F"/>
                </a:solidFill>
              </a:rPr>
              <a:t>finalida</a:t>
            </a:r>
            <a:r>
              <a:rPr lang="es-PE" sz="1200" dirty="0">
                <a:solidFill>
                  <a:srgbClr val="1F1F1F"/>
                </a:solidFill>
              </a:rPr>
              <a:t> de realizar una red neuronal convolucional (CNN) entrenada para la clasificación de lesiones cutáneas benignas y malignas.</a:t>
            </a: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Problemática</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816727"/>
            <a:ext cx="8531952" cy="2087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de la data: </a:t>
            </a:r>
            <a:r>
              <a:rPr lang="es-PE" sz="1200" dirty="0">
                <a:solidFill>
                  <a:srgbClr val="1F1F1F"/>
                </a:solidFill>
              </a:rPr>
              <a:t>2 base de datos: ISIC y HAM10000</a:t>
            </a:r>
          </a:p>
          <a:p>
            <a:pPr marL="628650" lvl="1" indent="-171450">
              <a:lnSpc>
                <a:spcPct val="100000"/>
              </a:lnSpc>
            </a:pPr>
            <a:r>
              <a:rPr lang="es-MX" sz="1200" b="1" dirty="0">
                <a:solidFill>
                  <a:srgbClr val="1F1F1F"/>
                </a:solidFill>
              </a:rPr>
              <a:t>Preprocesamiento: </a:t>
            </a:r>
            <a:r>
              <a:rPr lang="es-MX" sz="1200" dirty="0">
                <a:solidFill>
                  <a:srgbClr val="1F1F1F"/>
                </a:solidFill>
              </a:rPr>
              <a:t>Se realizo </a:t>
            </a:r>
            <a:r>
              <a:rPr lang="es-PE" sz="1200" dirty="0">
                <a:solidFill>
                  <a:srgbClr val="1F1F1F"/>
                </a:solidFill>
              </a:rPr>
              <a:t>un aumento de datos para  mejorar el tamaño y calidad de la data. </a:t>
            </a:r>
          </a:p>
          <a:p>
            <a:pPr marL="628650" lvl="1" indent="-171450">
              <a:lnSpc>
                <a:spcPct val="100000"/>
              </a:lnSpc>
            </a:pPr>
            <a:r>
              <a:rPr lang="es-PE" sz="1200" b="1" dirty="0">
                <a:solidFill>
                  <a:srgbClr val="1F1F1F"/>
                </a:solidFill>
              </a:rPr>
              <a:t>Selección de arquitectura:</a:t>
            </a:r>
            <a:r>
              <a:rPr lang="es-PE" sz="1200" dirty="0">
                <a:solidFill>
                  <a:srgbClr val="1F1F1F"/>
                </a:solidFill>
              </a:rPr>
              <a:t> Evaluaron diferentes arquitecturas como </a:t>
            </a:r>
            <a:r>
              <a:rPr lang="es-PE" sz="1200" dirty="0" err="1">
                <a:solidFill>
                  <a:srgbClr val="1F1F1F"/>
                </a:solidFill>
              </a:rPr>
              <a:t>MobileNet</a:t>
            </a:r>
            <a:r>
              <a:rPr lang="es-PE" sz="1200" dirty="0">
                <a:solidFill>
                  <a:srgbClr val="1F1F1F"/>
                </a:solidFill>
              </a:rPr>
              <a:t> V1, </a:t>
            </a:r>
            <a:r>
              <a:rPr lang="es-PE" sz="1200" dirty="0" err="1">
                <a:solidFill>
                  <a:srgbClr val="1F1F1F"/>
                </a:solidFill>
              </a:rPr>
              <a:t>MobileNet</a:t>
            </a:r>
            <a:r>
              <a:rPr lang="es-PE" sz="1200" dirty="0">
                <a:solidFill>
                  <a:srgbClr val="1F1F1F"/>
                </a:solidFill>
              </a:rPr>
              <a:t> V2, VGG19, VGG16, </a:t>
            </a:r>
            <a:r>
              <a:rPr lang="es-PE" sz="1200" dirty="0" err="1">
                <a:solidFill>
                  <a:srgbClr val="1F1F1F"/>
                </a:solidFill>
              </a:rPr>
              <a:t>Inception</a:t>
            </a:r>
            <a:r>
              <a:rPr lang="es-PE" sz="1200" dirty="0">
                <a:solidFill>
                  <a:srgbClr val="1F1F1F"/>
                </a:solidFill>
              </a:rPr>
              <a:t> V3, ResNet50. Al final se seleccionaron </a:t>
            </a:r>
            <a:r>
              <a:rPr lang="es-PE" sz="1200" dirty="0" err="1">
                <a:solidFill>
                  <a:srgbClr val="1F1F1F"/>
                </a:solidFill>
              </a:rPr>
              <a:t>MobileNet</a:t>
            </a:r>
            <a:r>
              <a:rPr lang="es-PE" sz="1200" dirty="0">
                <a:solidFill>
                  <a:srgbClr val="1F1F1F"/>
                </a:solidFill>
              </a:rPr>
              <a:t> V1 e </a:t>
            </a:r>
            <a:r>
              <a:rPr lang="es-PE" sz="1200" dirty="0" err="1">
                <a:solidFill>
                  <a:srgbClr val="1F1F1F"/>
                </a:solidFill>
              </a:rPr>
              <a:t>Inception</a:t>
            </a:r>
            <a:r>
              <a:rPr lang="es-PE" sz="1200" dirty="0">
                <a:solidFill>
                  <a:srgbClr val="1F1F1F"/>
                </a:solidFill>
              </a:rPr>
              <a:t> V3 como las arquitecturas más adecuadas</a:t>
            </a:r>
          </a:p>
          <a:p>
            <a:pPr marL="628650" lvl="1" indent="-171450">
              <a:lnSpc>
                <a:spcPct val="100000"/>
              </a:lnSpc>
            </a:pPr>
            <a:r>
              <a:rPr lang="es-PE" sz="1200" b="1" dirty="0">
                <a:solidFill>
                  <a:srgbClr val="1F1F1F"/>
                </a:solidFill>
              </a:rPr>
              <a:t>Implementación del modelo: </a:t>
            </a:r>
            <a:r>
              <a:rPr lang="es-PE" sz="1200" dirty="0">
                <a:solidFill>
                  <a:srgbClr val="1F1F1F"/>
                </a:solidFill>
              </a:rPr>
              <a:t>Ajustaron hiperparámetros como tasa de aprendizaje, tamaño de lote y número de épocas. Ademas de congelar algunos pesos y parámetros en algunas capas </a:t>
            </a:r>
            <a:endParaRPr lang="es-MX"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modelo alcanzó el mejor rendimiento, con un puntaje F1 del 91.06%, una sensibilidad del 91.98% y una tasa de falsos positivos del 9.65%. </a:t>
            </a:r>
            <a:endParaRPr lang="es-MX"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https://dialnet.unirioja.es/servlet/articulo?codigo=8148855</a:t>
            </a:r>
          </a:p>
        </p:txBody>
      </p:sp>
      <p:pic>
        <p:nvPicPr>
          <p:cNvPr id="5" name="Imagen 4" descr="Tabla&#10;&#10;Descripción generada automáticamente">
            <a:extLst>
              <a:ext uri="{FF2B5EF4-FFF2-40B4-BE49-F238E27FC236}">
                <a16:creationId xmlns:a16="http://schemas.microsoft.com/office/drawing/2014/main" id="{E5B46A93-7D89-01BB-C277-35C6E6E6E456}"/>
              </a:ext>
            </a:extLst>
          </p:cNvPr>
          <p:cNvPicPr>
            <a:picLocks noChangeAspect="1"/>
          </p:cNvPicPr>
          <p:nvPr/>
        </p:nvPicPr>
        <p:blipFill rotWithShape="1">
          <a:blip r:embed="rId3"/>
          <a:srcRect l="7259" r="11635"/>
          <a:stretch/>
        </p:blipFill>
        <p:spPr>
          <a:xfrm>
            <a:off x="4708566" y="1428298"/>
            <a:ext cx="3767009" cy="1606246"/>
          </a:xfrm>
          <a:prstGeom prst="rect">
            <a:avLst/>
          </a:prstGeom>
        </p:spPr>
      </p:pic>
    </p:spTree>
    <p:extLst>
      <p:ext uri="{BB962C8B-B14F-4D97-AF65-F5344CB8AC3E}">
        <p14:creationId xmlns:p14="http://schemas.microsoft.com/office/powerpoint/2010/main" val="145274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1200"/>
              </a:spcAft>
              <a:buClr>
                <a:schemeClr val="dk1"/>
              </a:buClr>
              <a:buSzPts val="1100"/>
              <a:buFont typeface="Arial"/>
              <a:buNone/>
            </a:pPr>
            <a:r>
              <a:rPr lang="es-PE" sz="1900" dirty="0">
                <a:solidFill>
                  <a:srgbClr val="1F1F1F"/>
                </a:solidFill>
                <a:latin typeface="Georgia"/>
              </a:rPr>
              <a:t>Diagnosis </a:t>
            </a:r>
            <a:r>
              <a:rPr lang="es-PE" sz="1900" dirty="0" err="1">
                <a:solidFill>
                  <a:srgbClr val="1F1F1F"/>
                </a:solidFill>
                <a:latin typeface="Georgia"/>
              </a:rPr>
              <a:t>of</a:t>
            </a:r>
            <a:r>
              <a:rPr lang="es-PE" sz="1900" dirty="0">
                <a:solidFill>
                  <a:srgbClr val="1F1F1F"/>
                </a:solidFill>
                <a:latin typeface="Georgia"/>
              </a:rPr>
              <a:t> skin </a:t>
            </a:r>
            <a:r>
              <a:rPr lang="es-PE" sz="1900" dirty="0" err="1">
                <a:solidFill>
                  <a:srgbClr val="1F1F1F"/>
                </a:solidFill>
                <a:latin typeface="Georgia"/>
              </a:rPr>
              <a:t>cancer</a:t>
            </a:r>
            <a:r>
              <a:rPr lang="es-PE" sz="1900" dirty="0">
                <a:solidFill>
                  <a:srgbClr val="1F1F1F"/>
                </a:solidFill>
                <a:latin typeface="Georgia"/>
              </a:rPr>
              <a:t> </a:t>
            </a:r>
            <a:r>
              <a:rPr lang="es-PE" sz="1900" dirty="0" err="1">
                <a:solidFill>
                  <a:srgbClr val="1F1F1F"/>
                </a:solidFill>
                <a:latin typeface="Georgia"/>
              </a:rPr>
              <a:t>using</a:t>
            </a:r>
            <a:r>
              <a:rPr lang="es-PE" sz="1900" dirty="0">
                <a:solidFill>
                  <a:srgbClr val="1F1F1F"/>
                </a:solidFill>
                <a:latin typeface="Georgia"/>
              </a:rPr>
              <a:t> machine </a:t>
            </a:r>
            <a:r>
              <a:rPr lang="es-PE" sz="1900" dirty="0" err="1">
                <a:solidFill>
                  <a:srgbClr val="1F1F1F"/>
                </a:solidFill>
                <a:latin typeface="Georgia"/>
              </a:rPr>
              <a:t>learning</a:t>
            </a:r>
            <a:r>
              <a:rPr lang="es-PE" sz="1900" dirty="0">
                <a:solidFill>
                  <a:srgbClr val="1F1F1F"/>
                </a:solidFill>
                <a:latin typeface="Georgia"/>
              </a:rPr>
              <a:t> </a:t>
            </a:r>
            <a:r>
              <a:rPr lang="es-PE" sz="1900" dirty="0" err="1">
                <a:solidFill>
                  <a:srgbClr val="1F1F1F"/>
                </a:solidFill>
                <a:latin typeface="Georgia"/>
              </a:rPr>
              <a:t>techniques</a:t>
            </a:r>
            <a:r>
              <a:rPr lang="es-PE" sz="1900" dirty="0">
                <a:solidFill>
                  <a:srgbClr val="1F1F1F"/>
                </a:solidFill>
                <a:latin typeface="Georgia"/>
              </a:rPr>
              <a:t> </a:t>
            </a:r>
            <a:endParaRPr sz="1900" dirty="0">
              <a:solidFill>
                <a:srgbClr val="1F1F1F"/>
              </a:solidFill>
              <a:latin typeface="Georgia"/>
            </a:endParaRPr>
          </a:p>
        </p:txBody>
      </p:sp>
      <p:sp>
        <p:nvSpPr>
          <p:cNvPr id="140" name="Google Shape;140;p15"/>
          <p:cNvSpPr txBox="1">
            <a:spLocks noGrp="1"/>
          </p:cNvSpPr>
          <p:nvPr>
            <p:ph type="body" idx="1"/>
          </p:nvPr>
        </p:nvSpPr>
        <p:spPr>
          <a:xfrm>
            <a:off x="170968" y="1347537"/>
            <a:ext cx="4118399" cy="954600"/>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Lograr una detección precisa y efectiva del cáncer de piel utilizando  </a:t>
            </a:r>
            <a:r>
              <a:rPr lang="es-PE" sz="1200" dirty="0" err="1">
                <a:solidFill>
                  <a:srgbClr val="1F1F1F"/>
                </a:solidFill>
              </a:rPr>
              <a:t>utilizando</a:t>
            </a:r>
            <a:r>
              <a:rPr lang="es-PE" sz="1200" dirty="0">
                <a:solidFill>
                  <a:srgbClr val="1F1F1F"/>
                </a:solidFill>
              </a:rPr>
              <a:t> técnicas de aprendizaje automático como SVM, PNN y </a:t>
            </a:r>
            <a:r>
              <a:rPr lang="es-PE" sz="1200" dirty="0" err="1">
                <a:solidFill>
                  <a:srgbClr val="1F1F1F"/>
                </a:solidFill>
              </a:rPr>
              <a:t>Random</a:t>
            </a:r>
            <a:r>
              <a:rPr lang="es-PE" sz="1200" dirty="0">
                <a:solidFill>
                  <a:srgbClr val="1F1F1F"/>
                </a:solidFill>
              </a:rPr>
              <a:t> Forest. </a:t>
            </a:r>
          </a:p>
          <a:p>
            <a:pPr marL="0" indent="0">
              <a:lnSpc>
                <a:spcPct val="100000"/>
              </a:lnSpc>
              <a:buNone/>
            </a:pP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170968" y="2223219"/>
            <a:ext cx="5074800" cy="2653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de la data: </a:t>
            </a:r>
            <a:r>
              <a:rPr lang="es-MX" sz="1200" dirty="0">
                <a:solidFill>
                  <a:srgbClr val="1F1F1F"/>
                </a:solidFill>
              </a:rPr>
              <a:t>Compuesta por lesiones benignos y malignas </a:t>
            </a:r>
          </a:p>
          <a:p>
            <a:pPr marL="628650" lvl="1" indent="-171450">
              <a:lnSpc>
                <a:spcPct val="100000"/>
              </a:lnSpc>
            </a:pPr>
            <a:r>
              <a:rPr lang="es-MX" sz="1200" b="1" dirty="0">
                <a:solidFill>
                  <a:srgbClr val="1F1F1F"/>
                </a:solidFill>
              </a:rPr>
              <a:t>P</a:t>
            </a:r>
            <a:r>
              <a:rPr lang="es-ES" sz="1200" b="1" dirty="0">
                <a:solidFill>
                  <a:srgbClr val="1F1F1F"/>
                </a:solidFill>
              </a:rPr>
              <a:t>reprocesamiento: </a:t>
            </a:r>
            <a:r>
              <a:rPr lang="es-PE" sz="1200" b="1" dirty="0">
                <a:solidFill>
                  <a:srgbClr val="1F1F1F"/>
                </a:solidFill>
              </a:rPr>
              <a:t> </a:t>
            </a:r>
            <a:r>
              <a:rPr lang="es-PE" sz="1200" dirty="0">
                <a:solidFill>
                  <a:srgbClr val="1F1F1F"/>
                </a:solidFill>
              </a:rPr>
              <a:t>filtro de mediana (eliminar el ruido de las imágenes mientras se conservan los bordes y las características importantes.) </a:t>
            </a:r>
            <a:r>
              <a:rPr lang="es-ES" sz="1200" dirty="0">
                <a:solidFill>
                  <a:srgbClr val="1F1F1F"/>
                </a:solidFill>
              </a:rPr>
              <a:t>	</a:t>
            </a:r>
            <a:endParaRPr lang="es-PE" sz="1200" dirty="0">
              <a:solidFill>
                <a:srgbClr val="1F1F1F"/>
              </a:solidFill>
            </a:endParaRPr>
          </a:p>
          <a:p>
            <a:pPr marL="628650" lvl="1" indent="-171450">
              <a:lnSpc>
                <a:spcPct val="100000"/>
              </a:lnSpc>
            </a:pPr>
            <a:r>
              <a:rPr lang="es-ES" sz="1200" b="1" dirty="0" err="1">
                <a:solidFill>
                  <a:srgbClr val="1F1F1F"/>
                </a:solidFill>
              </a:rPr>
              <a:t>Extraccion</a:t>
            </a:r>
            <a:r>
              <a:rPr lang="es-ES" sz="1200" b="1" dirty="0">
                <a:solidFill>
                  <a:srgbClr val="1F1F1F"/>
                </a:solidFill>
              </a:rPr>
              <a:t> de </a:t>
            </a:r>
            <a:r>
              <a:rPr lang="es-ES" sz="1200" b="1" dirty="0" err="1">
                <a:solidFill>
                  <a:srgbClr val="1F1F1F"/>
                </a:solidFill>
              </a:rPr>
              <a:t>caracteristicas</a:t>
            </a:r>
            <a:r>
              <a:rPr lang="es-ES" sz="1200" dirty="0">
                <a:solidFill>
                  <a:srgbClr val="1F1F1F"/>
                </a:solidFill>
              </a:rPr>
              <a:t>: GLCM, </a:t>
            </a:r>
            <a:r>
              <a:rPr lang="es-ES" sz="1200" dirty="0" err="1">
                <a:solidFill>
                  <a:srgbClr val="1F1F1F"/>
                </a:solidFill>
              </a:rPr>
              <a:t>Moment</a:t>
            </a:r>
            <a:r>
              <a:rPr lang="es-ES" sz="1200" dirty="0">
                <a:solidFill>
                  <a:srgbClr val="1F1F1F"/>
                </a:solidFill>
              </a:rPr>
              <a:t> </a:t>
            </a:r>
            <a:r>
              <a:rPr lang="es-ES" sz="1200" dirty="0" err="1">
                <a:solidFill>
                  <a:srgbClr val="1F1F1F"/>
                </a:solidFill>
              </a:rPr>
              <a:t>Invariants</a:t>
            </a:r>
            <a:r>
              <a:rPr lang="es-ES" sz="1200" dirty="0">
                <a:solidFill>
                  <a:srgbClr val="1F1F1F"/>
                </a:solidFill>
              </a:rPr>
              <a:t> and GLRLM</a:t>
            </a:r>
            <a:endParaRPr lang="es-PE" sz="1200" dirty="0">
              <a:solidFill>
                <a:srgbClr val="1F1F1F"/>
              </a:solidFill>
            </a:endParaRPr>
          </a:p>
          <a:p>
            <a:pPr marL="628650" lvl="1" indent="-171450">
              <a:lnSpc>
                <a:spcPct val="100000"/>
              </a:lnSpc>
            </a:pPr>
            <a:r>
              <a:rPr lang="es-ES" sz="1200" b="1" dirty="0">
                <a:solidFill>
                  <a:srgbClr val="1F1F1F"/>
                </a:solidFill>
              </a:rPr>
              <a:t>Implementación de modelo</a:t>
            </a:r>
            <a:r>
              <a:rPr lang="es-ES" sz="1200" dirty="0">
                <a:solidFill>
                  <a:srgbClr val="1F1F1F"/>
                </a:solidFill>
              </a:rPr>
              <a:t>: PNN, SVM, </a:t>
            </a:r>
            <a:r>
              <a:rPr lang="es-ES" sz="1200" dirty="0" err="1">
                <a:solidFill>
                  <a:srgbClr val="1F1F1F"/>
                </a:solidFill>
              </a:rPr>
              <a:t>Random</a:t>
            </a:r>
            <a:r>
              <a:rPr lang="es-ES" sz="1200" dirty="0">
                <a:solidFill>
                  <a:srgbClr val="1F1F1F"/>
                </a:solidFill>
              </a:rPr>
              <a:t> Forest y SVM + RF (</a:t>
            </a:r>
            <a:r>
              <a:rPr lang="es-PE" sz="1200" dirty="0">
                <a:solidFill>
                  <a:srgbClr val="1F1F1F"/>
                </a:solidFill>
              </a:rPr>
              <a:t>Máquinas de Vectores de Soporte (SVM), Redes Neuronales Probabilísticas (PNN), Bosques Aleatorios (RF) y una combinación de SVM y RF.</a:t>
            </a:r>
            <a:r>
              <a:rPr lang="es-ES" sz="1200" dirty="0">
                <a:solidFill>
                  <a:srgbClr val="1F1F1F"/>
                </a:solidFill>
              </a:rPr>
              <a:t>)</a:t>
            </a:r>
            <a:endParaRPr lang="es-PE"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mejor clasificador fue SVM+RF usando un extractor de características GLCM dando un accuracy de 89.31% </a:t>
            </a:r>
            <a:endParaRPr lang="es-MX"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https://www.sciencedirect.com/science/article/abs/pii/S0141933120308723</a:t>
            </a:r>
          </a:p>
        </p:txBody>
      </p:sp>
      <p:pic>
        <p:nvPicPr>
          <p:cNvPr id="3" name="Google Shape;142;p15">
            <a:extLst>
              <a:ext uri="{FF2B5EF4-FFF2-40B4-BE49-F238E27FC236}">
                <a16:creationId xmlns:a16="http://schemas.microsoft.com/office/drawing/2014/main" id="{6927B6BA-C1E1-5D98-F05A-6A38E9685D7B}"/>
              </a:ext>
            </a:extLst>
          </p:cNvPr>
          <p:cNvPicPr preferRelativeResize="0"/>
          <p:nvPr/>
        </p:nvPicPr>
        <p:blipFill>
          <a:blip r:embed="rId3">
            <a:alphaModFix/>
          </a:blip>
          <a:stretch>
            <a:fillRect/>
          </a:stretch>
        </p:blipFill>
        <p:spPr>
          <a:xfrm>
            <a:off x="4719576" y="1347537"/>
            <a:ext cx="4118399" cy="1118085"/>
          </a:xfrm>
          <a:prstGeom prst="rect">
            <a:avLst/>
          </a:prstGeom>
          <a:noFill/>
          <a:ln>
            <a:noFill/>
          </a:ln>
        </p:spPr>
      </p:pic>
      <p:pic>
        <p:nvPicPr>
          <p:cNvPr id="6" name="Google Shape;143;p15">
            <a:extLst>
              <a:ext uri="{FF2B5EF4-FFF2-40B4-BE49-F238E27FC236}">
                <a16:creationId xmlns:a16="http://schemas.microsoft.com/office/drawing/2014/main" id="{A977B808-8B6E-3E07-DC21-043EE5F4784A}"/>
              </a:ext>
            </a:extLst>
          </p:cNvPr>
          <p:cNvPicPr preferRelativeResize="0"/>
          <p:nvPr/>
        </p:nvPicPr>
        <p:blipFill>
          <a:blip r:embed="rId4">
            <a:alphaModFix/>
          </a:blip>
          <a:stretch>
            <a:fillRect/>
          </a:stretch>
        </p:blipFill>
        <p:spPr>
          <a:xfrm>
            <a:off x="5184034" y="2554818"/>
            <a:ext cx="3715675" cy="2069696"/>
          </a:xfrm>
          <a:prstGeom prst="rect">
            <a:avLst/>
          </a:prstGeom>
          <a:noFill/>
          <a:ln>
            <a:noFill/>
          </a:ln>
        </p:spPr>
      </p:pic>
    </p:spTree>
    <p:extLst>
      <p:ext uri="{BB962C8B-B14F-4D97-AF65-F5344CB8AC3E}">
        <p14:creationId xmlns:p14="http://schemas.microsoft.com/office/powerpoint/2010/main" val="2680343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a:lnSpc>
                <a:spcPct val="115000"/>
              </a:lnSpc>
              <a:spcBef>
                <a:spcPts val="1200"/>
              </a:spcBef>
              <a:spcAft>
                <a:spcPts val="1200"/>
              </a:spcAft>
              <a:buClr>
                <a:schemeClr val="dk1"/>
              </a:buClr>
              <a:buSzPts val="1100"/>
            </a:pPr>
            <a:r>
              <a:rPr lang="en-US" sz="1700" dirty="0">
                <a:solidFill>
                  <a:srgbClr val="1F1F1F"/>
                </a:solidFill>
                <a:latin typeface="Georgia"/>
              </a:rPr>
              <a:t>Multiclass skin cancer classification using </a:t>
            </a:r>
            <a:r>
              <a:rPr lang="en-US" sz="1700" dirty="0" err="1">
                <a:solidFill>
                  <a:srgbClr val="1F1F1F"/>
                </a:solidFill>
                <a:latin typeface="Georgia"/>
              </a:rPr>
              <a:t>EfficientNets</a:t>
            </a:r>
            <a:r>
              <a:rPr lang="en-US" sz="1700" dirty="0">
                <a:solidFill>
                  <a:srgbClr val="1F1F1F"/>
                </a:solidFill>
                <a:latin typeface="Georgia"/>
              </a:rPr>
              <a:t> – a first step towards preventing skin cancer</a:t>
            </a:r>
            <a:endParaRPr sz="1700" dirty="0">
              <a:solidFill>
                <a:srgbClr val="1F1F1F"/>
              </a:solidFill>
              <a:latin typeface="Georgia"/>
            </a:endParaRPr>
          </a:p>
        </p:txBody>
      </p:sp>
      <p:sp>
        <p:nvSpPr>
          <p:cNvPr id="140" name="Google Shape;140;p15"/>
          <p:cNvSpPr txBox="1">
            <a:spLocks noGrp="1"/>
          </p:cNvSpPr>
          <p:nvPr>
            <p:ph type="body" idx="1"/>
          </p:nvPr>
        </p:nvSpPr>
        <p:spPr>
          <a:xfrm>
            <a:off x="545732" y="1775834"/>
            <a:ext cx="3208122" cy="954600"/>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Prevenir el cáncer de piel, implementado el modelo </a:t>
            </a:r>
            <a:r>
              <a:rPr lang="es-PE" sz="1200" dirty="0" err="1">
                <a:solidFill>
                  <a:srgbClr val="1F1F1F"/>
                </a:solidFill>
              </a:rPr>
              <a:t>EﬃcientNets</a:t>
            </a:r>
            <a:r>
              <a:rPr lang="es-PE" sz="1200" dirty="0">
                <a:solidFill>
                  <a:srgbClr val="1F1F1F"/>
                </a:solidFill>
              </a:rPr>
              <a:t> B0-B7. </a:t>
            </a:r>
          </a:p>
          <a:p>
            <a:pPr marL="0" indent="0">
              <a:lnSpc>
                <a:spcPct val="100000"/>
              </a:lnSpc>
              <a:buNone/>
            </a:pP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545732" y="2837738"/>
            <a:ext cx="8454411" cy="1809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Conjunto de datos HAM10000, compuesta de 10015 imágenes </a:t>
            </a:r>
            <a:r>
              <a:rPr lang="es-MX" sz="1200" dirty="0" err="1">
                <a:solidFill>
                  <a:srgbClr val="1F1F1F"/>
                </a:solidFill>
              </a:rPr>
              <a:t>dermatoscópicas</a:t>
            </a:r>
            <a:endParaRPr lang="es-MX" sz="1200" dirty="0">
              <a:solidFill>
                <a:srgbClr val="1F1F1F"/>
              </a:solidFill>
            </a:endParaRPr>
          </a:p>
          <a:p>
            <a:pPr marL="628650" lvl="1" indent="-171450">
              <a:lnSpc>
                <a:spcPct val="100000"/>
              </a:lnSpc>
            </a:pPr>
            <a:r>
              <a:rPr lang="es-MX" sz="1200" b="1" dirty="0">
                <a:solidFill>
                  <a:srgbClr val="1F1F1F"/>
                </a:solidFill>
              </a:rPr>
              <a:t>Preprocesamiento</a:t>
            </a:r>
            <a:r>
              <a:rPr lang="es-MX" sz="1200" dirty="0">
                <a:solidFill>
                  <a:srgbClr val="1F1F1F"/>
                </a:solidFill>
              </a:rPr>
              <a:t> (redimensionadas según la variante </a:t>
            </a:r>
            <a:r>
              <a:rPr lang="es-MX" sz="1200" dirty="0" err="1">
                <a:solidFill>
                  <a:srgbClr val="1F1F1F"/>
                </a:solidFill>
              </a:rPr>
              <a:t>EfficientNet</a:t>
            </a:r>
            <a:r>
              <a:rPr lang="es-MX" sz="1200" dirty="0">
                <a:solidFill>
                  <a:srgbClr val="1F1F1F"/>
                </a:solidFill>
              </a:rPr>
              <a:t> [24,39]) </a:t>
            </a:r>
            <a:r>
              <a:rPr lang="es-PE" sz="1200" dirty="0">
                <a:solidFill>
                  <a:srgbClr val="1F1F1F"/>
                </a:solidFill>
              </a:rPr>
              <a:t>y uso de </a:t>
            </a:r>
            <a:r>
              <a:rPr lang="es-MX" sz="1200" dirty="0">
                <a:solidFill>
                  <a:srgbClr val="1F1F1F"/>
                </a:solidFill>
              </a:rPr>
              <a:t>CNN (eliminación del ruido en la imagen) </a:t>
            </a:r>
            <a:r>
              <a:rPr lang="es-MX" sz="1200" dirty="0" err="1">
                <a:solidFill>
                  <a:srgbClr val="1F1F1F"/>
                </a:solidFill>
              </a:rPr>
              <a:t>EfficientNets</a:t>
            </a:r>
            <a:r>
              <a:rPr lang="es-MX" sz="1200" dirty="0">
                <a:solidFill>
                  <a:srgbClr val="1F1F1F"/>
                </a:solidFill>
              </a:rPr>
              <a:t> B1-B7 (escalando la red de referencia (</a:t>
            </a:r>
            <a:r>
              <a:rPr lang="es-MX" sz="1200" dirty="0" err="1">
                <a:solidFill>
                  <a:srgbClr val="1F1F1F"/>
                </a:solidFill>
              </a:rPr>
              <a:t>EfficientNet</a:t>
            </a:r>
            <a:r>
              <a:rPr lang="es-MX" sz="1200" dirty="0">
                <a:solidFill>
                  <a:srgbClr val="1F1F1F"/>
                </a:solidFill>
              </a:rPr>
              <a:t> B0)</a:t>
            </a:r>
          </a:p>
          <a:p>
            <a:pPr marL="628650" lvl="1" indent="-171450">
              <a:lnSpc>
                <a:spcPct val="100000"/>
              </a:lnSpc>
            </a:pPr>
            <a:r>
              <a:rPr lang="es-MX" sz="1200" b="1" dirty="0">
                <a:solidFill>
                  <a:srgbClr val="1F1F1F"/>
                </a:solidFill>
              </a:rPr>
              <a:t>Implementación del modelo</a:t>
            </a:r>
            <a:r>
              <a:rPr lang="es-MX" sz="1200" dirty="0">
                <a:solidFill>
                  <a:srgbClr val="1F1F1F"/>
                </a:solidFill>
              </a:rPr>
              <a:t>: </a:t>
            </a:r>
            <a:r>
              <a:rPr lang="es-MX" sz="1200" dirty="0" err="1">
                <a:solidFill>
                  <a:srgbClr val="1F1F1F"/>
                </a:solidFill>
              </a:rPr>
              <a:t>EfficientNets</a:t>
            </a:r>
            <a:r>
              <a:rPr lang="es-MX" sz="1200" dirty="0">
                <a:solidFill>
                  <a:srgbClr val="1F1F1F"/>
                </a:solidFill>
              </a:rPr>
              <a:t> B1 hasta </a:t>
            </a:r>
            <a:r>
              <a:rPr lang="es-MX" sz="1200" dirty="0" err="1">
                <a:solidFill>
                  <a:srgbClr val="1F1F1F"/>
                </a:solidFill>
              </a:rPr>
              <a:t>EfficientNets</a:t>
            </a:r>
            <a:r>
              <a:rPr lang="es-MX" sz="1200" dirty="0">
                <a:solidFill>
                  <a:srgbClr val="1F1F1F"/>
                </a:solidFill>
              </a:rPr>
              <a:t> B7</a:t>
            </a:r>
            <a:r>
              <a:rPr lang="es-ES" sz="1200" dirty="0">
                <a:solidFill>
                  <a:srgbClr val="1F1F1F"/>
                </a:solidFill>
              </a:rPr>
              <a:t> donde se diferencia en aumento gradual en el nivel de escala, complejidad y capacidad</a:t>
            </a:r>
            <a:r>
              <a:rPr lang="es-MX" sz="1200" dirty="0">
                <a:solidFill>
                  <a:srgbClr val="1F1F1F"/>
                </a:solidFill>
              </a:rPr>
              <a:t> </a:t>
            </a:r>
            <a:endParaRPr lang="es-PE"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Se evaluó el modelo usando </a:t>
            </a:r>
            <a:r>
              <a:rPr lang="es-ES" sz="1200" dirty="0">
                <a:solidFill>
                  <a:srgbClr val="1F1F1F"/>
                </a:solidFill>
              </a:rPr>
              <a:t>métricas como Precisión, </a:t>
            </a:r>
            <a:r>
              <a:rPr lang="es-ES" sz="1200" dirty="0" err="1">
                <a:solidFill>
                  <a:srgbClr val="1F1F1F"/>
                </a:solidFill>
              </a:rPr>
              <a:t>Recall</a:t>
            </a:r>
            <a:r>
              <a:rPr lang="es-ES" sz="1200" dirty="0">
                <a:solidFill>
                  <a:srgbClr val="1F1F1F"/>
                </a:solidFill>
              </a:rPr>
              <a:t>, Exactitud, Puntuación F1 y Matrices de Confusión.</a:t>
            </a:r>
          </a:p>
          <a:p>
            <a:pPr marL="0" indent="0">
              <a:lnSpc>
                <a:spcPct val="100000"/>
              </a:lnSpc>
              <a:buNone/>
            </a:pPr>
            <a:r>
              <a:rPr lang="es-PE" sz="1200" dirty="0" err="1">
                <a:solidFill>
                  <a:srgbClr val="1F1F1F"/>
                </a:solidFill>
              </a:rPr>
              <a:t>Obteniedo</a:t>
            </a:r>
            <a:r>
              <a:rPr lang="es-PE" sz="1200" dirty="0">
                <a:solidFill>
                  <a:srgbClr val="1F1F1F"/>
                </a:solidFill>
              </a:rPr>
              <a:t> como mejor modelo, </a:t>
            </a:r>
            <a:r>
              <a:rPr lang="es-PE" sz="1200" dirty="0" err="1">
                <a:solidFill>
                  <a:srgbClr val="1F1F1F"/>
                </a:solidFill>
              </a:rPr>
              <a:t>EﬃcientNet</a:t>
            </a:r>
            <a:r>
              <a:rPr lang="es-PE" sz="1200" dirty="0">
                <a:solidFill>
                  <a:srgbClr val="1F1F1F"/>
                </a:solidFill>
              </a:rPr>
              <a:t> B4, logró una Puntuación F1 del 87% y una Exactitud del 87.91%.  </a:t>
            </a:r>
            <a:endParaRPr lang="es-MX"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hlinkClick r:id="rId3"/>
              </a:rPr>
              <a:t>https://www.sciencedirect.com/science/article/pii/S2772528621000340</a:t>
            </a:r>
            <a:endParaRPr lang="es-PE" sz="900" dirty="0"/>
          </a:p>
        </p:txBody>
      </p:sp>
      <p:pic>
        <p:nvPicPr>
          <p:cNvPr id="9" name="Imagen 8">
            <a:extLst>
              <a:ext uri="{FF2B5EF4-FFF2-40B4-BE49-F238E27FC236}">
                <a16:creationId xmlns:a16="http://schemas.microsoft.com/office/drawing/2014/main" id="{2955CD26-9BE9-3EB1-1536-C275A2A8BA54}"/>
              </a:ext>
            </a:extLst>
          </p:cNvPr>
          <p:cNvPicPr>
            <a:picLocks noChangeAspect="1"/>
          </p:cNvPicPr>
          <p:nvPr/>
        </p:nvPicPr>
        <p:blipFill>
          <a:blip r:embed="rId4"/>
          <a:stretch>
            <a:fillRect/>
          </a:stretch>
        </p:blipFill>
        <p:spPr>
          <a:xfrm>
            <a:off x="3872484" y="1404203"/>
            <a:ext cx="4398033" cy="1679994"/>
          </a:xfrm>
          <a:prstGeom prst="rect">
            <a:avLst/>
          </a:prstGeom>
        </p:spPr>
      </p:pic>
    </p:spTree>
    <p:extLst>
      <p:ext uri="{BB962C8B-B14F-4D97-AF65-F5344CB8AC3E}">
        <p14:creationId xmlns:p14="http://schemas.microsoft.com/office/powerpoint/2010/main" val="191960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a:lnSpc>
                <a:spcPct val="115000"/>
              </a:lnSpc>
              <a:spcBef>
                <a:spcPts val="1200"/>
              </a:spcBef>
              <a:spcAft>
                <a:spcPts val="1200"/>
              </a:spcAft>
              <a:buClr>
                <a:schemeClr val="dk1"/>
              </a:buClr>
              <a:buSzPts val="1100"/>
            </a:pPr>
            <a:r>
              <a:rPr lang="en-US" sz="1800" dirty="0">
                <a:solidFill>
                  <a:srgbClr val="1F1F1F"/>
                </a:solidFill>
                <a:latin typeface="Georgia"/>
              </a:rPr>
              <a:t>Skin cancer classification using explainable artificial intelligence on pre-extracted image features</a:t>
            </a:r>
            <a:endParaRPr sz="1700" dirty="0">
              <a:solidFill>
                <a:srgbClr val="1F1F1F"/>
              </a:solidFill>
              <a:latin typeface="Georgia"/>
            </a:endParaRPr>
          </a:p>
        </p:txBody>
      </p:sp>
      <p:sp>
        <p:nvSpPr>
          <p:cNvPr id="140" name="Google Shape;140;p15"/>
          <p:cNvSpPr txBox="1">
            <a:spLocks noGrp="1"/>
          </p:cNvSpPr>
          <p:nvPr>
            <p:ph type="body" idx="1"/>
          </p:nvPr>
        </p:nvSpPr>
        <p:spPr>
          <a:xfrm>
            <a:off x="545732" y="1775834"/>
            <a:ext cx="2804297" cy="1358064"/>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Mejorar la precisión y comprensibilidad de los modelos de aprendizaje automático en la clasificación de lesiones cutáneas, centrándose en la detección de melanoma y no melanoma. </a:t>
            </a: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545732" y="3229336"/>
            <a:ext cx="8355199" cy="1647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Conjunto de datos PH2(recopilación de datos en el departamento de dermatología del Hospital Pedro Hispano)</a:t>
            </a:r>
            <a:endParaRPr lang="es-PE" sz="1200" dirty="0">
              <a:solidFill>
                <a:srgbClr val="1F1F1F"/>
              </a:solidFill>
            </a:endParaRPr>
          </a:p>
          <a:p>
            <a:pPr marL="628650" lvl="1" indent="-171450">
              <a:lnSpc>
                <a:spcPct val="100000"/>
              </a:lnSpc>
            </a:pPr>
            <a:r>
              <a:rPr lang="es-ES" sz="1200" b="1" dirty="0">
                <a:solidFill>
                  <a:srgbClr val="1F1F1F"/>
                </a:solidFill>
              </a:rPr>
              <a:t>Preprocesamiento </a:t>
            </a:r>
            <a:r>
              <a:rPr lang="es-ES" sz="1200" dirty="0">
                <a:solidFill>
                  <a:srgbClr val="1F1F1F"/>
                </a:solidFill>
              </a:rPr>
              <a:t>Clasificación según características de las imágenes preprocesada.</a:t>
            </a:r>
            <a:endParaRPr lang="es-PE" sz="1200" dirty="0">
              <a:solidFill>
                <a:srgbClr val="1F1F1F"/>
              </a:solidFill>
            </a:endParaRPr>
          </a:p>
          <a:p>
            <a:pPr marL="628650" lvl="1" indent="-171450">
              <a:lnSpc>
                <a:spcPct val="100000"/>
              </a:lnSpc>
            </a:pPr>
            <a:r>
              <a:rPr lang="es-PE" sz="1200" dirty="0">
                <a:solidFill>
                  <a:srgbClr val="1F1F1F"/>
                </a:solidFill>
              </a:rPr>
              <a:t>Implementación de modelos ML: </a:t>
            </a:r>
            <a:r>
              <a:rPr lang="es-ES" sz="1200" dirty="0" err="1">
                <a:solidFill>
                  <a:srgbClr val="1F1F1F"/>
                </a:solidFill>
              </a:rPr>
              <a:t>XGBoost</a:t>
            </a:r>
            <a:r>
              <a:rPr lang="es-ES" sz="1200" dirty="0">
                <a:solidFill>
                  <a:srgbClr val="1F1F1F"/>
                </a:solidFill>
              </a:rPr>
              <a:t>, </a:t>
            </a:r>
            <a:r>
              <a:rPr lang="es-ES" sz="1200" dirty="0" err="1">
                <a:solidFill>
                  <a:srgbClr val="1F1F1F"/>
                </a:solidFill>
              </a:rPr>
              <a:t>decision</a:t>
            </a:r>
            <a:r>
              <a:rPr lang="es-ES" sz="1200" dirty="0">
                <a:solidFill>
                  <a:srgbClr val="1F1F1F"/>
                </a:solidFill>
              </a:rPr>
              <a:t> </a:t>
            </a:r>
            <a:r>
              <a:rPr lang="es-ES" sz="1200" dirty="0" err="1">
                <a:solidFill>
                  <a:srgbClr val="1F1F1F"/>
                </a:solidFill>
              </a:rPr>
              <a:t>tree</a:t>
            </a:r>
            <a:r>
              <a:rPr lang="es-ES" sz="1200" dirty="0">
                <a:solidFill>
                  <a:srgbClr val="1F1F1F"/>
                </a:solidFill>
              </a:rPr>
              <a:t>, </a:t>
            </a:r>
            <a:r>
              <a:rPr lang="es-ES" sz="1200" dirty="0" err="1">
                <a:solidFill>
                  <a:srgbClr val="1F1F1F"/>
                </a:solidFill>
              </a:rPr>
              <a:t>random</a:t>
            </a:r>
            <a:r>
              <a:rPr lang="es-ES" sz="1200" dirty="0">
                <a:solidFill>
                  <a:srgbClr val="1F1F1F"/>
                </a:solidFill>
              </a:rPr>
              <a:t> </a:t>
            </a:r>
            <a:r>
              <a:rPr lang="es-ES" sz="1200" dirty="0" err="1">
                <a:solidFill>
                  <a:srgbClr val="1F1F1F"/>
                </a:solidFill>
              </a:rPr>
              <a:t>forest</a:t>
            </a:r>
            <a:r>
              <a:rPr lang="es-ES" sz="1200" dirty="0">
                <a:solidFill>
                  <a:srgbClr val="1F1F1F"/>
                </a:solidFill>
              </a:rPr>
              <a:t> y KNN</a:t>
            </a:r>
            <a:endParaRPr lang="es-PE"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modelo XG-</a:t>
            </a:r>
            <a:r>
              <a:rPr lang="es-PE" sz="1200" dirty="0" err="1">
                <a:solidFill>
                  <a:srgbClr val="1F1F1F"/>
                </a:solidFill>
              </a:rPr>
              <a:t>boost</a:t>
            </a:r>
            <a:r>
              <a:rPr lang="es-PE" sz="1200" dirty="0">
                <a:solidFill>
                  <a:srgbClr val="1F1F1F"/>
                </a:solidFill>
              </a:rPr>
              <a:t> como para el árbol de decisión alcanzó una precisión del min de 94%. </a:t>
            </a: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rPr>
              <a:t>https://www.sciencedirect.com/science/article/pii/S266730532300100X</a:t>
            </a:r>
            <a:endParaRPr lang="es-PE" sz="900" dirty="0"/>
          </a:p>
        </p:txBody>
      </p:sp>
      <p:pic>
        <p:nvPicPr>
          <p:cNvPr id="3" name="Imagen 2" descr="Gráfico, Gráfico de barras&#10;&#10;Descripción generada automáticamente">
            <a:extLst>
              <a:ext uri="{FF2B5EF4-FFF2-40B4-BE49-F238E27FC236}">
                <a16:creationId xmlns:a16="http://schemas.microsoft.com/office/drawing/2014/main" id="{0001676A-F9FC-7506-D53C-27B5F651E3DB}"/>
              </a:ext>
            </a:extLst>
          </p:cNvPr>
          <p:cNvPicPr>
            <a:picLocks noChangeAspect="1"/>
          </p:cNvPicPr>
          <p:nvPr/>
        </p:nvPicPr>
        <p:blipFill rotWithShape="1">
          <a:blip r:embed="rId3"/>
          <a:srcRect t="13631" b="13532"/>
          <a:stretch/>
        </p:blipFill>
        <p:spPr>
          <a:xfrm>
            <a:off x="3570979" y="1185171"/>
            <a:ext cx="3484497" cy="2245505"/>
          </a:xfrm>
          <a:prstGeom prst="rect">
            <a:avLst/>
          </a:prstGeom>
        </p:spPr>
      </p:pic>
      <p:grpSp>
        <p:nvGrpSpPr>
          <p:cNvPr id="11" name="Grupo 10">
            <a:extLst>
              <a:ext uri="{FF2B5EF4-FFF2-40B4-BE49-F238E27FC236}">
                <a16:creationId xmlns:a16="http://schemas.microsoft.com/office/drawing/2014/main" id="{A9B0C566-AD84-BA7E-2CC2-007C1E01C31D}"/>
              </a:ext>
            </a:extLst>
          </p:cNvPr>
          <p:cNvGrpSpPr/>
          <p:nvPr/>
        </p:nvGrpSpPr>
        <p:grpSpPr>
          <a:xfrm>
            <a:off x="7021865" y="1766709"/>
            <a:ext cx="1168288" cy="916243"/>
            <a:chOff x="7290449" y="1935760"/>
            <a:chExt cx="1168288" cy="916243"/>
          </a:xfrm>
        </p:grpSpPr>
        <p:pic>
          <p:nvPicPr>
            <p:cNvPr id="5" name="Imagen 4" descr="Gráfico, Gráfico de barras&#10;&#10;Descripción generada automáticamente">
              <a:extLst>
                <a:ext uri="{FF2B5EF4-FFF2-40B4-BE49-F238E27FC236}">
                  <a16:creationId xmlns:a16="http://schemas.microsoft.com/office/drawing/2014/main" id="{EB967021-8FD0-E937-C677-13E7FA983BBA}"/>
                </a:ext>
              </a:extLst>
            </p:cNvPr>
            <p:cNvPicPr>
              <a:picLocks noChangeAspect="1"/>
            </p:cNvPicPr>
            <p:nvPr/>
          </p:nvPicPr>
          <p:blipFill rotWithShape="1">
            <a:blip r:embed="rId3"/>
            <a:srcRect l="48874" t="90472" r="25563" b="1142"/>
            <a:stretch/>
          </p:blipFill>
          <p:spPr>
            <a:xfrm>
              <a:off x="7428286" y="2385167"/>
              <a:ext cx="890751" cy="258530"/>
            </a:xfrm>
            <a:prstGeom prst="rect">
              <a:avLst/>
            </a:prstGeom>
          </p:spPr>
        </p:pic>
        <p:pic>
          <p:nvPicPr>
            <p:cNvPr id="6" name="Imagen 5" descr="Gráfico, Gráfico de barras&#10;&#10;Descripción generada automáticamente">
              <a:extLst>
                <a:ext uri="{FF2B5EF4-FFF2-40B4-BE49-F238E27FC236}">
                  <a16:creationId xmlns:a16="http://schemas.microsoft.com/office/drawing/2014/main" id="{FE4A76BD-195F-1E26-77A1-6D77D3D3473A}"/>
                </a:ext>
              </a:extLst>
            </p:cNvPr>
            <p:cNvPicPr>
              <a:picLocks noChangeAspect="1"/>
            </p:cNvPicPr>
            <p:nvPr/>
          </p:nvPicPr>
          <p:blipFill rotWithShape="1">
            <a:blip r:embed="rId3"/>
            <a:srcRect l="15952" t="91469" r="52586" b="1751"/>
            <a:stretch/>
          </p:blipFill>
          <p:spPr>
            <a:xfrm>
              <a:off x="7362438" y="1935760"/>
              <a:ext cx="1096299" cy="209035"/>
            </a:xfrm>
            <a:prstGeom prst="rect">
              <a:avLst/>
            </a:prstGeom>
          </p:spPr>
        </p:pic>
        <p:pic>
          <p:nvPicPr>
            <p:cNvPr id="7" name="Imagen 6" descr="Gráfico, Gráfico de barras&#10;&#10;Descripción generada automáticamente">
              <a:extLst>
                <a:ext uri="{FF2B5EF4-FFF2-40B4-BE49-F238E27FC236}">
                  <a16:creationId xmlns:a16="http://schemas.microsoft.com/office/drawing/2014/main" id="{6971A7F1-0B79-048A-3D52-5536CF6FF99E}"/>
                </a:ext>
              </a:extLst>
            </p:cNvPr>
            <p:cNvPicPr>
              <a:picLocks noChangeAspect="1"/>
            </p:cNvPicPr>
            <p:nvPr/>
          </p:nvPicPr>
          <p:blipFill rotWithShape="1">
            <a:blip r:embed="rId3"/>
            <a:srcRect t="89819" r="82808" b="1142"/>
            <a:stretch/>
          </p:blipFill>
          <p:spPr>
            <a:xfrm>
              <a:off x="7290449" y="2124106"/>
              <a:ext cx="599063" cy="278657"/>
            </a:xfrm>
            <a:prstGeom prst="rect">
              <a:avLst/>
            </a:prstGeom>
          </p:spPr>
        </p:pic>
        <p:pic>
          <p:nvPicPr>
            <p:cNvPr id="10" name="Imagen 9" descr="Gráfico, Gráfico de barras&#10;&#10;Descripción generada automáticamente">
              <a:extLst>
                <a:ext uri="{FF2B5EF4-FFF2-40B4-BE49-F238E27FC236}">
                  <a16:creationId xmlns:a16="http://schemas.microsoft.com/office/drawing/2014/main" id="{FC948146-53DE-1293-8707-413CC8781409}"/>
                </a:ext>
              </a:extLst>
            </p:cNvPr>
            <p:cNvPicPr>
              <a:picLocks noChangeAspect="1"/>
            </p:cNvPicPr>
            <p:nvPr/>
          </p:nvPicPr>
          <p:blipFill rotWithShape="1">
            <a:blip r:embed="rId3"/>
            <a:srcRect l="76208" t="91469" b="1751"/>
            <a:stretch/>
          </p:blipFill>
          <p:spPr>
            <a:xfrm>
              <a:off x="7448451" y="2642968"/>
              <a:ext cx="829019" cy="209035"/>
            </a:xfrm>
            <a:prstGeom prst="rect">
              <a:avLst/>
            </a:prstGeom>
          </p:spPr>
        </p:pic>
      </p:grpSp>
    </p:spTree>
    <p:extLst>
      <p:ext uri="{BB962C8B-B14F-4D97-AF65-F5344CB8AC3E}">
        <p14:creationId xmlns:p14="http://schemas.microsoft.com/office/powerpoint/2010/main" val="261419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a:bodyPr>
          <a:lstStyle/>
          <a:p>
            <a:pPr>
              <a:lnSpc>
                <a:spcPct val="115000"/>
              </a:lnSpc>
              <a:spcBef>
                <a:spcPts val="1200"/>
              </a:spcBef>
              <a:spcAft>
                <a:spcPts val="1200"/>
              </a:spcAft>
              <a:buClr>
                <a:schemeClr val="dk1"/>
              </a:buClr>
              <a:buSzPts val="1100"/>
            </a:pPr>
            <a:r>
              <a:rPr lang="en-US" sz="1800" dirty="0">
                <a:solidFill>
                  <a:srgbClr val="1F1F1F"/>
                </a:solidFill>
                <a:latin typeface="Georgia"/>
              </a:rPr>
              <a:t>An improved transformer network for skin cancer classification </a:t>
            </a:r>
            <a:endParaRPr sz="1800" dirty="0">
              <a:solidFill>
                <a:srgbClr val="1F1F1F"/>
              </a:solidFill>
              <a:latin typeface="Georgia"/>
            </a:endParaRPr>
          </a:p>
        </p:txBody>
      </p:sp>
      <p:sp>
        <p:nvSpPr>
          <p:cNvPr id="140" name="Google Shape;140;p15"/>
          <p:cNvSpPr txBox="1">
            <a:spLocks noGrp="1"/>
          </p:cNvSpPr>
          <p:nvPr>
            <p:ph type="body" idx="1"/>
          </p:nvPr>
        </p:nvSpPr>
        <p:spPr>
          <a:xfrm>
            <a:off x="545732" y="1552767"/>
            <a:ext cx="2558003" cy="1358064"/>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Proponer y validar un enfoque mejorado para la clasificación del cáncer de piel utilizando una red de transformadores de visión (VIT)</a:t>
            </a:r>
          </a:p>
          <a:p>
            <a:pPr marL="0" indent="0">
              <a:lnSpc>
                <a:spcPct val="100000"/>
              </a:lnSpc>
              <a:buNone/>
            </a:pP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170968" y="2649270"/>
            <a:ext cx="8834136" cy="22954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a:t>
            </a:r>
            <a:r>
              <a:rPr lang="es-PE" sz="1200" dirty="0">
                <a:solidFill>
                  <a:srgbClr val="1F1F1F"/>
                </a:solidFill>
              </a:rPr>
              <a:t>conjunto de datos HAM1000 y </a:t>
            </a:r>
            <a:r>
              <a:rPr lang="es-MX" sz="1200" dirty="0">
                <a:solidFill>
                  <a:srgbClr val="1F1F1F"/>
                </a:solidFill>
              </a:rPr>
              <a:t> </a:t>
            </a:r>
            <a:r>
              <a:rPr lang="es-PE" sz="1200" dirty="0">
                <a:solidFill>
                  <a:srgbClr val="1F1F1F"/>
                </a:solidFill>
              </a:rPr>
              <a:t>conjunto de datos clínicos recopilados a través de dermatoscopia de pacientes hospitalarios</a:t>
            </a:r>
          </a:p>
          <a:p>
            <a:pPr marL="628650" lvl="1" indent="-171450">
              <a:lnSpc>
                <a:spcPct val="100000"/>
              </a:lnSpc>
            </a:pPr>
            <a:r>
              <a:rPr lang="es-PE" sz="1200" dirty="0">
                <a:solidFill>
                  <a:srgbClr val="1F1F1F"/>
                </a:solidFill>
              </a:rPr>
              <a:t>Normalización de datos: aumento y muestreo equilibrado de datos para abordar el problema de datos insuficientes y desequilibrio de datos.</a:t>
            </a:r>
          </a:p>
          <a:p>
            <a:pPr marL="628650" lvl="1" indent="-171450">
              <a:lnSpc>
                <a:spcPct val="100000"/>
              </a:lnSpc>
            </a:pPr>
            <a:r>
              <a:rPr lang="es-PE" sz="1200" b="1" dirty="0">
                <a:solidFill>
                  <a:srgbClr val="1F1F1F"/>
                </a:solidFill>
              </a:rPr>
              <a:t>Extracción de características</a:t>
            </a:r>
            <a:r>
              <a:rPr lang="es-PE" sz="1200" dirty="0">
                <a:solidFill>
                  <a:srgbClr val="1F1F1F"/>
                </a:solidFill>
              </a:rPr>
              <a:t>: Uso de un transformador de visión </a:t>
            </a:r>
            <a:r>
              <a:rPr lang="es-PE" sz="1200" dirty="0" err="1">
                <a:solidFill>
                  <a:srgbClr val="1F1F1F"/>
                </a:solidFill>
              </a:rPr>
              <a:t>multi-escala</a:t>
            </a:r>
            <a:r>
              <a:rPr lang="es-PE" sz="1200" dirty="0">
                <a:solidFill>
                  <a:srgbClr val="1F1F1F"/>
                </a:solidFill>
              </a:rPr>
              <a:t>.</a:t>
            </a:r>
          </a:p>
          <a:p>
            <a:pPr marL="628650" lvl="1" indent="-171450">
              <a:lnSpc>
                <a:spcPct val="100000"/>
              </a:lnSpc>
            </a:pPr>
            <a:r>
              <a:rPr lang="es-PE" sz="1200" dirty="0" err="1">
                <a:solidFill>
                  <a:srgbClr val="1F1F1F"/>
                </a:solidFill>
              </a:rPr>
              <a:t>Implemenacion</a:t>
            </a:r>
            <a:r>
              <a:rPr lang="es-PE" sz="1200" dirty="0">
                <a:solidFill>
                  <a:srgbClr val="1F1F1F"/>
                </a:solidFill>
              </a:rPr>
              <a:t> de modelos: </a:t>
            </a:r>
            <a:r>
              <a:rPr lang="es-PE" dirty="0"/>
              <a:t>Modelo VIT (</a:t>
            </a:r>
            <a:r>
              <a:rPr lang="es-PE" dirty="0" err="1"/>
              <a:t>Vision</a:t>
            </a:r>
            <a:r>
              <a:rPr lang="es-PE" dirty="0"/>
              <a:t> </a:t>
            </a:r>
            <a:r>
              <a:rPr lang="es-PE" dirty="0" err="1"/>
              <a:t>Transformer</a:t>
            </a:r>
            <a:r>
              <a:rPr lang="es-PE" dirty="0"/>
              <a:t>) y otros modelos para compararlos, </a:t>
            </a:r>
            <a:r>
              <a:rPr lang="es-PE" dirty="0" err="1"/>
              <a:t>Soft</a:t>
            </a:r>
            <a:r>
              <a:rPr lang="es-PE" dirty="0"/>
              <a:t> </a:t>
            </a:r>
            <a:r>
              <a:rPr lang="es-PE" dirty="0" err="1"/>
              <a:t>attention</a:t>
            </a:r>
            <a:r>
              <a:rPr lang="es-PE" dirty="0"/>
              <a:t> </a:t>
            </a:r>
            <a:r>
              <a:rPr lang="es-PE" dirty="0" err="1"/>
              <a:t>network</a:t>
            </a:r>
            <a:r>
              <a:rPr lang="es-PE" dirty="0"/>
              <a:t>, </a:t>
            </a:r>
            <a:r>
              <a:rPr lang="es-PE" dirty="0" err="1"/>
              <a:t>Ensembles</a:t>
            </a:r>
            <a:r>
              <a:rPr lang="es-PE" dirty="0"/>
              <a:t> </a:t>
            </a:r>
            <a:r>
              <a:rPr lang="es-PE" dirty="0" err="1"/>
              <a:t>of</a:t>
            </a:r>
            <a:r>
              <a:rPr lang="es-PE" dirty="0"/>
              <a:t> </a:t>
            </a:r>
            <a:r>
              <a:rPr lang="es-PE" dirty="0" err="1"/>
              <a:t>multi-resolution</a:t>
            </a:r>
            <a:r>
              <a:rPr lang="es-PE" dirty="0"/>
              <a:t> (</a:t>
            </a:r>
            <a:r>
              <a:rPr lang="es-PE" dirty="0" err="1"/>
              <a:t>EfficientNets</a:t>
            </a:r>
            <a:r>
              <a:rPr lang="es-PE" dirty="0"/>
              <a:t>), Single </a:t>
            </a:r>
            <a:r>
              <a:rPr lang="es-PE" dirty="0" err="1"/>
              <a:t>model</a:t>
            </a:r>
            <a:r>
              <a:rPr lang="es-PE" dirty="0"/>
              <a:t> </a:t>
            </a:r>
            <a:r>
              <a:rPr lang="es-PE" dirty="0" err="1"/>
              <a:t>deep</a:t>
            </a:r>
            <a:r>
              <a:rPr lang="es-PE" dirty="0"/>
              <a:t> </a:t>
            </a:r>
            <a:r>
              <a:rPr lang="es-PE" dirty="0" err="1"/>
              <a:t>learning</a:t>
            </a:r>
            <a:r>
              <a:rPr lang="es-PE" dirty="0"/>
              <a:t>, Data </a:t>
            </a:r>
            <a:r>
              <a:rPr lang="es-PE" dirty="0" err="1"/>
              <a:t>augmentation</a:t>
            </a:r>
            <a:r>
              <a:rPr lang="es-PE" dirty="0"/>
              <a:t> </a:t>
            </a:r>
            <a:r>
              <a:rPr lang="es-PE" dirty="0" err="1"/>
              <a:t>for</a:t>
            </a:r>
            <a:r>
              <a:rPr lang="es-PE" dirty="0"/>
              <a:t> skin </a:t>
            </a:r>
            <a:r>
              <a:rPr lang="es-PE" dirty="0" err="1"/>
              <a:t>classification</a:t>
            </a:r>
            <a:r>
              <a:rPr lang="es-PE" dirty="0"/>
              <a:t>, </a:t>
            </a:r>
            <a:r>
              <a:rPr lang="es-PE" dirty="0" err="1"/>
              <a:t>Two</a:t>
            </a:r>
            <a:r>
              <a:rPr lang="es-PE" dirty="0"/>
              <a:t> </a:t>
            </a:r>
            <a:r>
              <a:rPr lang="es-PE" dirty="0" err="1"/>
              <a:t>path</a:t>
            </a:r>
            <a:r>
              <a:rPr lang="es-PE" dirty="0"/>
              <a:t> CNN </a:t>
            </a:r>
            <a:r>
              <a:rPr lang="es-PE" dirty="0" err="1"/>
              <a:t>model</a:t>
            </a:r>
            <a:r>
              <a:rPr lang="es-PE" dirty="0"/>
              <a:t>, Deep CNN (</a:t>
            </a:r>
            <a:r>
              <a:rPr lang="es-PE" dirty="0" err="1"/>
              <a:t>Baseline</a:t>
            </a:r>
            <a:r>
              <a:rPr lang="es-PE" dirty="0"/>
              <a:t>), MobileNetV2, ResNet50, InceptionV2</a:t>
            </a:r>
            <a:endParaRPr lang="es-PE"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a:t>
            </a:r>
            <a:r>
              <a:rPr lang="es-MX" sz="1200" dirty="0">
                <a:solidFill>
                  <a:srgbClr val="1F1F1F"/>
                </a:solidFill>
              </a:rPr>
              <a:t>modelo VIT logró un AUC de 0.987, una precisión de 0.941 y una precisión de 0.943, superando en 0.3%, 4.6%, 1.3%, 1.2% y 0.8% respectivamente a otros modelos.</a:t>
            </a:r>
            <a:endParaRPr lang="es-PE"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rPr>
              <a:t>https://www.sciencedirect.com/science/article/pii/S0010482522006746</a:t>
            </a:r>
            <a:endParaRPr lang="es-PE" sz="900" dirty="0"/>
          </a:p>
        </p:txBody>
      </p:sp>
      <p:pic>
        <p:nvPicPr>
          <p:cNvPr id="9" name="Imagen 8" descr="Interfaz de usuario gráfica, Texto, Aplicación&#10;&#10;Descripción generada automáticamente">
            <a:extLst>
              <a:ext uri="{FF2B5EF4-FFF2-40B4-BE49-F238E27FC236}">
                <a16:creationId xmlns:a16="http://schemas.microsoft.com/office/drawing/2014/main" id="{D8D73870-A594-AF36-3F18-94A4D0E994D5}"/>
              </a:ext>
            </a:extLst>
          </p:cNvPr>
          <p:cNvPicPr>
            <a:picLocks noChangeAspect="1"/>
          </p:cNvPicPr>
          <p:nvPr/>
        </p:nvPicPr>
        <p:blipFill>
          <a:blip r:embed="rId3"/>
          <a:stretch>
            <a:fillRect/>
          </a:stretch>
        </p:blipFill>
        <p:spPr>
          <a:xfrm>
            <a:off x="3923818" y="1261561"/>
            <a:ext cx="4550339" cy="1623974"/>
          </a:xfrm>
          <a:prstGeom prst="rect">
            <a:avLst/>
          </a:prstGeom>
        </p:spPr>
      </p:pic>
    </p:spTree>
    <p:extLst>
      <p:ext uri="{BB962C8B-B14F-4D97-AF65-F5344CB8AC3E}">
        <p14:creationId xmlns:p14="http://schemas.microsoft.com/office/powerpoint/2010/main" val="345640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EB9F2-F5AF-DC0A-48A5-87B876292AAC}"/>
              </a:ext>
            </a:extLst>
          </p:cNvPr>
          <p:cNvSpPr>
            <a:spLocks noGrp="1"/>
          </p:cNvSpPr>
          <p:nvPr>
            <p:ph type="title"/>
          </p:nvPr>
        </p:nvSpPr>
        <p:spPr>
          <a:xfrm>
            <a:off x="1385850" y="1916287"/>
            <a:ext cx="6372300" cy="1379700"/>
          </a:xfrm>
        </p:spPr>
        <p:txBody>
          <a:bodyPr>
            <a:normAutofit fontScale="90000"/>
          </a:bodyPr>
          <a:lstStyle/>
          <a:p>
            <a:r>
              <a:rPr lang="es-PE" dirty="0"/>
              <a:t>Base de Datos</a:t>
            </a:r>
          </a:p>
        </p:txBody>
      </p:sp>
    </p:spTree>
    <p:extLst>
      <p:ext uri="{BB962C8B-B14F-4D97-AF65-F5344CB8AC3E}">
        <p14:creationId xmlns:p14="http://schemas.microsoft.com/office/powerpoint/2010/main" val="3735311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body" idx="2"/>
          </p:nvPr>
        </p:nvSpPr>
        <p:spPr>
          <a:xfrm>
            <a:off x="819150" y="1705050"/>
            <a:ext cx="2922300" cy="209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200"/>
              <a:t>Los casos incluyen una colección representativa de todas las categorías diagnósticas importantes en el ámbito de las lesiones pigmentadas. Contiene más de 10015 imágenes dermatoscópicas.</a:t>
            </a:r>
            <a:endParaRPr sz="1200"/>
          </a:p>
        </p:txBody>
      </p:sp>
      <p:sp>
        <p:nvSpPr>
          <p:cNvPr id="163" name="Google Shape;163;p18"/>
          <p:cNvSpPr txBox="1">
            <a:spLocks noGrp="1"/>
          </p:cNvSpPr>
          <p:nvPr>
            <p:ph type="title"/>
          </p:nvPr>
        </p:nvSpPr>
        <p:spPr>
          <a:xfrm>
            <a:off x="819150" y="540800"/>
            <a:ext cx="6424200" cy="70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Base de Datos</a:t>
            </a:r>
            <a:endParaRPr/>
          </a:p>
        </p:txBody>
      </p:sp>
      <p:sp>
        <p:nvSpPr>
          <p:cNvPr id="164" name="Google Shape;164;p18"/>
          <p:cNvSpPr txBox="1">
            <a:spLocks noGrp="1"/>
          </p:cNvSpPr>
          <p:nvPr>
            <p:ph type="subTitle" idx="1"/>
          </p:nvPr>
        </p:nvSpPr>
        <p:spPr>
          <a:xfrm>
            <a:off x="819150" y="1398300"/>
            <a:ext cx="2922300" cy="393600"/>
          </a:xfrm>
          <a:prstGeom prst="rect">
            <a:avLst/>
          </a:prstGeom>
        </p:spPr>
        <p:txBody>
          <a:bodyPr spcFirstLastPara="1" wrap="square" lIns="91425" tIns="91425" rIns="91425" bIns="91425" anchor="ctr" anchorCtr="0">
            <a:noAutofit/>
          </a:bodyPr>
          <a:lstStyle/>
          <a:p>
            <a:pPr marL="0" lvl="0" indent="0" algn="l" rtl="0">
              <a:lnSpc>
                <a:spcPct val="133333"/>
              </a:lnSpc>
              <a:spcBef>
                <a:spcPts val="0"/>
              </a:spcBef>
              <a:spcAft>
                <a:spcPts val="0"/>
              </a:spcAft>
              <a:buNone/>
            </a:pPr>
            <a:r>
              <a:rPr lang="es" sz="1300" b="1"/>
              <a:t>Skin Cancer MNIST: HAM10000</a:t>
            </a:r>
            <a:endParaRPr sz="1300" b="1"/>
          </a:p>
        </p:txBody>
      </p:sp>
      <p:sp>
        <p:nvSpPr>
          <p:cNvPr id="165" name="Google Shape;165;p18"/>
          <p:cNvSpPr txBox="1">
            <a:spLocks noGrp="1"/>
          </p:cNvSpPr>
          <p:nvPr>
            <p:ph type="body" idx="2"/>
          </p:nvPr>
        </p:nvSpPr>
        <p:spPr>
          <a:xfrm>
            <a:off x="390212" y="4259800"/>
            <a:ext cx="3435900" cy="6003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s"/>
              <a:t>https://www.kaggle.com/datasets/kmader/skin-cancer-mnist-ham10000/data</a:t>
            </a:r>
            <a:endParaRPr/>
          </a:p>
        </p:txBody>
      </p:sp>
      <p:sp>
        <p:nvSpPr>
          <p:cNvPr id="166" name="Google Shape;166;p18"/>
          <p:cNvSpPr txBox="1">
            <a:spLocks noGrp="1"/>
          </p:cNvSpPr>
          <p:nvPr>
            <p:ph type="body" idx="2"/>
          </p:nvPr>
        </p:nvSpPr>
        <p:spPr>
          <a:xfrm>
            <a:off x="5010150" y="1705050"/>
            <a:ext cx="2922300" cy="209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a:t>El conjunto de datos original contiene más de 25.000 imágenes clasificadas en 8 enfermedades de la piel.</a:t>
            </a:r>
            <a:endParaRPr sz="1200"/>
          </a:p>
          <a:p>
            <a:pPr marL="0" lvl="0" indent="0" algn="l" rtl="0">
              <a:spcBef>
                <a:spcPts val="1200"/>
              </a:spcBef>
              <a:spcAft>
                <a:spcPts val="1200"/>
              </a:spcAft>
              <a:buNone/>
            </a:pPr>
            <a:endParaRPr sz="1200"/>
          </a:p>
        </p:txBody>
      </p:sp>
      <p:sp>
        <p:nvSpPr>
          <p:cNvPr id="167" name="Google Shape;167;p18"/>
          <p:cNvSpPr txBox="1">
            <a:spLocks noGrp="1"/>
          </p:cNvSpPr>
          <p:nvPr>
            <p:ph type="subTitle" idx="1"/>
          </p:nvPr>
        </p:nvSpPr>
        <p:spPr>
          <a:xfrm>
            <a:off x="5010150" y="1398300"/>
            <a:ext cx="2922300" cy="393600"/>
          </a:xfrm>
          <a:prstGeom prst="rect">
            <a:avLst/>
          </a:prstGeom>
        </p:spPr>
        <p:txBody>
          <a:bodyPr spcFirstLastPara="1" wrap="square" lIns="91425" tIns="91425" rIns="91425" bIns="91425" anchor="t" anchorCtr="0">
            <a:normAutofit fontScale="92500" lnSpcReduction="20000"/>
          </a:bodyPr>
          <a:lstStyle/>
          <a:p>
            <a:pPr marL="0" lvl="0" indent="0" algn="l" rtl="0">
              <a:lnSpc>
                <a:spcPct val="133333"/>
              </a:lnSpc>
              <a:spcBef>
                <a:spcPts val="0"/>
              </a:spcBef>
              <a:spcAft>
                <a:spcPts val="0"/>
              </a:spcAft>
              <a:buNone/>
            </a:pPr>
            <a:r>
              <a:rPr lang="es" sz="1300" b="1"/>
              <a:t>Dataset ISIC - 2019</a:t>
            </a:r>
            <a:endParaRPr sz="1300" b="1"/>
          </a:p>
        </p:txBody>
      </p:sp>
      <p:sp>
        <p:nvSpPr>
          <p:cNvPr id="168" name="Google Shape;168;p18"/>
          <p:cNvSpPr txBox="1">
            <a:spLocks noGrp="1"/>
          </p:cNvSpPr>
          <p:nvPr>
            <p:ph type="body" idx="2"/>
          </p:nvPr>
        </p:nvSpPr>
        <p:spPr>
          <a:xfrm>
            <a:off x="5317889" y="4259800"/>
            <a:ext cx="3435900" cy="6003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s"/>
              <a:t>https://www.kaggle.com/datasets/bhanuprasanna/isic-2019</a:t>
            </a:r>
            <a:endParaRPr/>
          </a:p>
        </p:txBody>
      </p:sp>
      <p:pic>
        <p:nvPicPr>
          <p:cNvPr id="169" name="Google Shape;169;p18"/>
          <p:cNvPicPr preferRelativeResize="0"/>
          <p:nvPr/>
        </p:nvPicPr>
        <p:blipFill rotWithShape="1">
          <a:blip r:embed="rId3">
            <a:alphaModFix/>
          </a:blip>
          <a:srcRect l="70756" t="42558"/>
          <a:stretch/>
        </p:blipFill>
        <p:spPr>
          <a:xfrm>
            <a:off x="819150" y="2991575"/>
            <a:ext cx="2673999" cy="1108850"/>
          </a:xfrm>
          <a:prstGeom prst="rect">
            <a:avLst/>
          </a:prstGeom>
          <a:noFill/>
          <a:ln>
            <a:noFill/>
          </a:ln>
        </p:spPr>
      </p:pic>
      <p:pic>
        <p:nvPicPr>
          <p:cNvPr id="170" name="Google Shape;170;p18"/>
          <p:cNvPicPr preferRelativeResize="0"/>
          <p:nvPr/>
        </p:nvPicPr>
        <p:blipFill>
          <a:blip r:embed="rId4">
            <a:alphaModFix/>
          </a:blip>
          <a:stretch>
            <a:fillRect/>
          </a:stretch>
        </p:blipFill>
        <p:spPr>
          <a:xfrm>
            <a:off x="5248348" y="2698355"/>
            <a:ext cx="2786676" cy="140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5A526-77E8-328D-D867-ACA757A41CAE}"/>
              </a:ext>
            </a:extLst>
          </p:cNvPr>
          <p:cNvSpPr>
            <a:spLocks noGrp="1"/>
          </p:cNvSpPr>
          <p:nvPr>
            <p:ph type="title"/>
          </p:nvPr>
        </p:nvSpPr>
        <p:spPr/>
        <p:txBody>
          <a:bodyPr/>
          <a:lstStyle/>
          <a:p>
            <a:r>
              <a:rPr lang="es-PE" dirty="0"/>
              <a:t>Realidad Problemática</a:t>
            </a:r>
          </a:p>
        </p:txBody>
      </p:sp>
      <p:sp>
        <p:nvSpPr>
          <p:cNvPr id="3" name="Marcador de texto 2">
            <a:extLst>
              <a:ext uri="{FF2B5EF4-FFF2-40B4-BE49-F238E27FC236}">
                <a16:creationId xmlns:a16="http://schemas.microsoft.com/office/drawing/2014/main" id="{EC19B456-52FF-473A-1E48-24D331D21A64}"/>
              </a:ext>
            </a:extLst>
          </p:cNvPr>
          <p:cNvSpPr>
            <a:spLocks noGrp="1"/>
          </p:cNvSpPr>
          <p:nvPr>
            <p:ph type="body" idx="1"/>
          </p:nvPr>
        </p:nvSpPr>
        <p:spPr>
          <a:xfrm>
            <a:off x="830700" y="2319050"/>
            <a:ext cx="3709200" cy="2501638"/>
          </a:xfrm>
        </p:spPr>
        <p:txBody>
          <a:bodyPr>
            <a:normAutofit fontScale="92500" lnSpcReduction="10000"/>
          </a:bodyPr>
          <a:lstStyle/>
          <a:p>
            <a:pPr marL="146050" indent="0">
              <a:buNone/>
            </a:pPr>
            <a:r>
              <a:rPr lang="es-MX" dirty="0"/>
              <a:t>Gracias al avance de la medicina se ha podido tratar muchas enfermedades; no obstante, una de estas que ha afectado durante siglos a la humanidad es el cáncer.</a:t>
            </a:r>
          </a:p>
          <a:p>
            <a:pPr marL="146050" indent="0">
              <a:buNone/>
            </a:pPr>
            <a:r>
              <a:rPr lang="es-MX" dirty="0"/>
              <a:t>Según la Organización mundial de la salud (OMS) afirma que el cáncer es la segunda causa muerte más frecuente en América y una las principales a nivel mundial.</a:t>
            </a:r>
          </a:p>
          <a:p>
            <a:pPr marL="146050" indent="0">
              <a:buNone/>
            </a:pPr>
            <a:r>
              <a:rPr lang="es-MX" dirty="0"/>
              <a:t>Entre los tipos más comunes de cáncer se encuentra el que afecta a la piel el cual se puede contraer a cualquier edad y debido al aumento de los rayos UV sus números está en aumento.</a:t>
            </a:r>
            <a:endParaRPr lang="es-PE" dirty="0"/>
          </a:p>
        </p:txBody>
      </p:sp>
      <p:pic>
        <p:nvPicPr>
          <p:cNvPr id="5" name="Imagen 4" descr="Gráfico, Escala de tiempo, Gráfico de barras&#10;&#10;Descripción generada automáticamente">
            <a:extLst>
              <a:ext uri="{FF2B5EF4-FFF2-40B4-BE49-F238E27FC236}">
                <a16:creationId xmlns:a16="http://schemas.microsoft.com/office/drawing/2014/main" id="{1BE4F98C-9A23-CBC7-DD76-3F2B80638400}"/>
              </a:ext>
            </a:extLst>
          </p:cNvPr>
          <p:cNvPicPr>
            <a:picLocks noChangeAspect="1"/>
          </p:cNvPicPr>
          <p:nvPr/>
        </p:nvPicPr>
        <p:blipFill>
          <a:blip r:embed="rId2"/>
          <a:stretch>
            <a:fillRect/>
          </a:stretch>
        </p:blipFill>
        <p:spPr>
          <a:xfrm>
            <a:off x="4994216" y="286281"/>
            <a:ext cx="3709200" cy="2501638"/>
          </a:xfrm>
          <a:prstGeom prst="rect">
            <a:avLst/>
          </a:prstGeom>
        </p:spPr>
      </p:pic>
      <p:pic>
        <p:nvPicPr>
          <p:cNvPr id="7" name="Imagen 6" descr="Gráfico, Gráfico circular&#10;&#10;Descripción generada automáticamente">
            <a:extLst>
              <a:ext uri="{FF2B5EF4-FFF2-40B4-BE49-F238E27FC236}">
                <a16:creationId xmlns:a16="http://schemas.microsoft.com/office/drawing/2014/main" id="{B0F231F9-ACBD-208D-2698-8D20066F8285}"/>
              </a:ext>
            </a:extLst>
          </p:cNvPr>
          <p:cNvPicPr>
            <a:picLocks noChangeAspect="1"/>
          </p:cNvPicPr>
          <p:nvPr/>
        </p:nvPicPr>
        <p:blipFill>
          <a:blip r:embed="rId3"/>
          <a:stretch>
            <a:fillRect/>
          </a:stretch>
        </p:blipFill>
        <p:spPr>
          <a:xfrm>
            <a:off x="4994216" y="3044142"/>
            <a:ext cx="3623720" cy="1672486"/>
          </a:xfrm>
          <a:prstGeom prst="rect">
            <a:avLst/>
          </a:prstGeom>
        </p:spPr>
      </p:pic>
    </p:spTree>
    <p:extLst>
      <p:ext uri="{BB962C8B-B14F-4D97-AF65-F5344CB8AC3E}">
        <p14:creationId xmlns:p14="http://schemas.microsoft.com/office/powerpoint/2010/main" val="123131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30700" y="2029968"/>
            <a:ext cx="2062971" cy="2408882"/>
          </a:xfrm>
        </p:spPr>
        <p:txBody>
          <a:bodyPr/>
          <a:lstStyle/>
          <a:p>
            <a:pPr marL="146050" indent="0">
              <a:buNone/>
            </a:pPr>
            <a:r>
              <a:rPr lang="es-MX" dirty="0">
                <a:latin typeface="Calibri" panose="020F0502020204030204" pitchFamily="34" charset="0"/>
                <a:cs typeface="Calibri" panose="020F0502020204030204" pitchFamily="34" charset="0"/>
              </a:rPr>
              <a:t>Dificultad de detección temprana de cáncer de piel en el Perú debido a la falta de especialistas en esa área</a:t>
            </a:r>
            <a:endParaRPr lang="es-PE" dirty="0">
              <a:latin typeface="Calibri" panose="020F0502020204030204" pitchFamily="34" charset="0"/>
              <a:cs typeface="Calibri" panose="020F0502020204030204" pitchFamily="34" charset="0"/>
            </a:endParaRPr>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Problema</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8"/>
            <a:ext cx="5144435" cy="2408882"/>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r>
              <a:rPr lang="es-MX" dirty="0">
                <a:latin typeface="Calibri" panose="020F0502020204030204" pitchFamily="34" charset="0"/>
                <a:cs typeface="Calibri" panose="020F0502020204030204" pitchFamily="34" charset="0"/>
              </a:rPr>
              <a:t>¿Cuáles son los algoritmos de Deep Learning que pueden clasificar con precisión los melanomas y no melanomas entre pacientes peruanos?</a:t>
            </a:r>
          </a:p>
          <a:p>
            <a:r>
              <a:rPr lang="es-MX" dirty="0">
                <a:latin typeface="Calibri" panose="020F0502020204030204" pitchFamily="34" charset="0"/>
                <a:cs typeface="Calibri" panose="020F0502020204030204" pitchFamily="34" charset="0"/>
              </a:rPr>
              <a:t>¿Cuál es el desafío principal entre reconocer los tipos de cáncer en los pacientes peruanos?</a:t>
            </a:r>
          </a:p>
          <a:p>
            <a:r>
              <a:rPr lang="es-MX" dirty="0">
                <a:latin typeface="Calibri" panose="020F0502020204030204" pitchFamily="34" charset="0"/>
                <a:cs typeface="Calibri" panose="020F0502020204030204" pitchFamily="34" charset="0"/>
              </a:rPr>
              <a:t>¿Qué tipo de ruido pude haber en las imágenes que dificulté la clasificación de los melanomas y no melanomas entre pacientes peruanos?</a:t>
            </a:r>
          </a:p>
          <a:p>
            <a:r>
              <a:rPr lang="es-MX" dirty="0">
                <a:latin typeface="Calibri" panose="020F0502020204030204" pitchFamily="34" charset="0"/>
                <a:cs typeface="Calibri" panose="020F0502020204030204" pitchFamily="34" charset="0"/>
              </a:rPr>
              <a:t>¿ Qué alternativas se proponen en los trabajos previos para seleccionar características y desarrollar el marco de trabajo de la investigación?</a:t>
            </a:r>
          </a:p>
          <a:p>
            <a:r>
              <a:rPr lang="es-MX" dirty="0">
                <a:latin typeface="Calibri" panose="020F0502020204030204" pitchFamily="34" charset="0"/>
                <a:cs typeface="Calibri" panose="020F0502020204030204" pitchFamily="34" charset="0"/>
              </a:rPr>
              <a:t>¿Cuál es la influencia de las condiciones ambientales y geográficas específicas de Perú en el tratamiento del cáncer de piel?</a:t>
            </a:r>
          </a:p>
        </p:txBody>
      </p:sp>
    </p:spTree>
    <p:extLst>
      <p:ext uri="{BB962C8B-B14F-4D97-AF65-F5344CB8AC3E}">
        <p14:creationId xmlns:p14="http://schemas.microsoft.com/office/powerpoint/2010/main" val="287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19150" y="2029968"/>
            <a:ext cx="2062971" cy="2408882"/>
          </a:xfrm>
        </p:spPr>
        <p:txBody>
          <a:bodyPr>
            <a:normAutofit/>
          </a:bodyPr>
          <a:lstStyle/>
          <a:p>
            <a:pPr marL="146050" indent="0">
              <a:buNone/>
            </a:pPr>
            <a:r>
              <a:rPr lang="es-MX" sz="1200" dirty="0">
                <a:latin typeface="Calibri" panose="020F0502020204030204" pitchFamily="34" charset="0"/>
                <a:cs typeface="Calibri" panose="020F0502020204030204" pitchFamily="34" charset="0"/>
              </a:rPr>
              <a:t>¿Cómo dificulta la falta de especialistas dermatológicos en la detección temprana del cáncer de piel en el Perú?</a:t>
            </a:r>
            <a:endParaRPr lang="es-PE" sz="1200" dirty="0">
              <a:latin typeface="Calibri" panose="020F0502020204030204" pitchFamily="34" charset="0"/>
              <a:cs typeface="Calibri" panose="020F0502020204030204" pitchFamily="34" charset="0"/>
            </a:endParaRPr>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Problema</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8"/>
            <a:ext cx="5144435" cy="2408882"/>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546100" indent="-400050">
              <a:lnSpc>
                <a:spcPct val="120000"/>
              </a:lnSpc>
              <a:buFont typeface="+mj-lt"/>
              <a:buAutoNum type="romanUcPeriod"/>
            </a:pPr>
            <a:r>
              <a:rPr lang="es-MX" dirty="0">
                <a:latin typeface="Calibri" panose="020F0502020204030204" pitchFamily="34" charset="0"/>
                <a:cs typeface="Calibri" panose="020F0502020204030204" pitchFamily="34" charset="0"/>
              </a:rPr>
              <a:t>¿Cuáles son los algoritmos de Deep Learning que pueden clasificar con precisión los melanomas y no melanomas entre pacientes peruanos?</a:t>
            </a:r>
          </a:p>
          <a:p>
            <a:pPr marL="546100" indent="-400050">
              <a:lnSpc>
                <a:spcPct val="120000"/>
              </a:lnSpc>
              <a:buFont typeface="+mj-lt"/>
              <a:buAutoNum type="romanUcPeriod"/>
            </a:pPr>
            <a:r>
              <a:rPr lang="es-MX" dirty="0">
                <a:latin typeface="Calibri" panose="020F0502020204030204" pitchFamily="34" charset="0"/>
                <a:cs typeface="Calibri" panose="020F0502020204030204" pitchFamily="34" charset="0"/>
              </a:rPr>
              <a:t>¿Cuál es el desafío principal entre reconocer los tipos de cáncer en los pacientes peruanos?</a:t>
            </a:r>
          </a:p>
          <a:p>
            <a:pPr marL="546100" indent="-400050">
              <a:lnSpc>
                <a:spcPct val="120000"/>
              </a:lnSpc>
              <a:buFont typeface="+mj-lt"/>
              <a:buAutoNum type="romanUcPeriod"/>
            </a:pPr>
            <a:r>
              <a:rPr lang="es-MX" dirty="0">
                <a:latin typeface="Calibri" panose="020F0502020204030204" pitchFamily="34" charset="0"/>
                <a:cs typeface="Calibri" panose="020F0502020204030204" pitchFamily="34" charset="0"/>
              </a:rPr>
              <a:t>¿Qué tipo de ruido pude haber en las imágenes que dificulté la clasificación de los melanomas y no melanomas entre pacientes peruanos?</a:t>
            </a:r>
          </a:p>
          <a:p>
            <a:pPr marL="546100" indent="-400050">
              <a:lnSpc>
                <a:spcPct val="120000"/>
              </a:lnSpc>
              <a:buFont typeface="+mj-lt"/>
              <a:buAutoNum type="romanUcPeriod"/>
            </a:pPr>
            <a:r>
              <a:rPr lang="es-MX" dirty="0">
                <a:latin typeface="Calibri" panose="020F0502020204030204" pitchFamily="34" charset="0"/>
                <a:cs typeface="Calibri" panose="020F0502020204030204" pitchFamily="34" charset="0"/>
              </a:rPr>
              <a:t>¿ Qué alternativas se proponen en los trabajos previos para seleccionar características y desarrollar el marco de trabajo de la investigación?</a:t>
            </a:r>
          </a:p>
          <a:p>
            <a:pPr marL="546100" indent="-400050">
              <a:lnSpc>
                <a:spcPct val="120000"/>
              </a:lnSpc>
              <a:buFont typeface="+mj-lt"/>
              <a:buAutoNum type="romanUcPeriod"/>
            </a:pPr>
            <a:r>
              <a:rPr lang="es-MX" dirty="0">
                <a:latin typeface="Calibri" panose="020F0502020204030204" pitchFamily="34" charset="0"/>
                <a:cs typeface="Calibri" panose="020F0502020204030204" pitchFamily="34" charset="0"/>
              </a:rPr>
              <a:t>¿Cuál es la influencia de las condiciones ambientales y geográficas específicas de Perú en el tratamiento del cáncer de piel?</a:t>
            </a:r>
          </a:p>
        </p:txBody>
      </p:sp>
    </p:spTree>
    <p:extLst>
      <p:ext uri="{BB962C8B-B14F-4D97-AF65-F5344CB8AC3E}">
        <p14:creationId xmlns:p14="http://schemas.microsoft.com/office/powerpoint/2010/main" val="429026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30700" y="2029968"/>
            <a:ext cx="2062971" cy="2408882"/>
          </a:xfrm>
        </p:spPr>
        <p:txBody>
          <a:bodyPr>
            <a:normAutofit/>
          </a:bodyPr>
          <a:lstStyle/>
          <a:p>
            <a:pPr marL="146050" indent="0">
              <a:buNone/>
            </a:pPr>
            <a:r>
              <a:rPr lang="es-MX" sz="1200" dirty="0">
                <a:latin typeface="Calibri" panose="020F0502020204030204" pitchFamily="34" charset="0"/>
                <a:cs typeface="Calibri" panose="020F0502020204030204" pitchFamily="34" charset="0"/>
              </a:rPr>
              <a:t>Desarrollar un sistema de detección de cáncer de piel mediante el uso de técnicas de Deep Learning y visión por computadora que permita identificar lesiones dermatológicas a partir de imágenes, para realizar una detección temprana.</a:t>
            </a:r>
            <a:endParaRPr lang="es-PE" sz="1200" dirty="0">
              <a:latin typeface="Calibri" panose="020F0502020204030204" pitchFamily="34" charset="0"/>
              <a:cs typeface="Calibri" panose="020F0502020204030204" pitchFamily="34" charset="0"/>
            </a:endParaRPr>
          </a:p>
          <a:p>
            <a:pPr marL="146050" indent="0">
              <a:buNone/>
            </a:pPr>
            <a:endParaRPr lang="es-PE" sz="1200" dirty="0">
              <a:latin typeface="Calibri" panose="020F0502020204030204" pitchFamily="34" charset="0"/>
              <a:cs typeface="Calibri" panose="020F0502020204030204" pitchFamily="34" charset="0"/>
            </a:endParaRPr>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Objetivo</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8"/>
            <a:ext cx="5144435" cy="2408882"/>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546100" indent="-400050">
              <a:lnSpc>
                <a:spcPct val="110000"/>
              </a:lnSpc>
              <a:buFont typeface="+mj-lt"/>
              <a:buAutoNum type="romanUcPeriod"/>
            </a:pPr>
            <a:r>
              <a:rPr lang="es-MX" sz="1200">
                <a:latin typeface="Calibri" panose="020F0502020204030204" pitchFamily="34" charset="0"/>
                <a:cs typeface="Calibri" panose="020F0502020204030204" pitchFamily="34" charset="0"/>
              </a:rPr>
              <a:t>Identificar y comparar los algoritmos de Deep Learning más adecuados para la clasificación de melanomas y no melanomas en imágenes dermatoscopias de pacientes del Perú.</a:t>
            </a:r>
          </a:p>
          <a:p>
            <a:pPr marL="546100" indent="-400050">
              <a:lnSpc>
                <a:spcPct val="110000"/>
              </a:lnSpc>
              <a:buFont typeface="+mj-lt"/>
              <a:buAutoNum type="romanUcPeriod"/>
            </a:pPr>
            <a:r>
              <a:rPr lang="es-MX" sz="1200">
                <a:latin typeface="Calibri" panose="020F0502020204030204" pitchFamily="34" charset="0"/>
                <a:cs typeface="Calibri" panose="020F0502020204030204" pitchFamily="34" charset="0"/>
              </a:rPr>
              <a:t>Analizar cómo las características dermatoscopias únicas en Perú afectan el reconocimiento de melanomas y no melanomas de pacientes del Perú.</a:t>
            </a:r>
          </a:p>
          <a:p>
            <a:pPr marL="546100" indent="-400050">
              <a:lnSpc>
                <a:spcPct val="110000"/>
              </a:lnSpc>
              <a:buFont typeface="+mj-lt"/>
              <a:buAutoNum type="romanUcPeriod"/>
            </a:pPr>
            <a:r>
              <a:rPr lang="es-MX" sz="1200">
                <a:latin typeface="Calibri" panose="020F0502020204030204" pitchFamily="34" charset="0"/>
                <a:cs typeface="Calibri" panose="020F0502020204030204" pitchFamily="34" charset="0"/>
              </a:rPr>
              <a:t>Identificar y evaluar el impacto de estos ruidos en la precisión de la clasificación de melanomas y no melanomas de pacientes del Perú.</a:t>
            </a:r>
          </a:p>
          <a:p>
            <a:pPr marL="546100" indent="-400050">
              <a:lnSpc>
                <a:spcPct val="110000"/>
              </a:lnSpc>
              <a:buFont typeface="+mj-lt"/>
              <a:buAutoNum type="romanUcPeriod"/>
            </a:pPr>
            <a:r>
              <a:rPr lang="es-MX" sz="1200">
                <a:latin typeface="Calibri" panose="020F0502020204030204" pitchFamily="34" charset="0"/>
                <a:cs typeface="Calibri" panose="020F0502020204030204" pitchFamily="34" charset="0"/>
              </a:rPr>
              <a:t>Analizar los diferentes enfoques utilizados en investigaciones anteriores con la finalidad de desarrollar marcos de trabajo efectivos para la clasificación de melanomas y no melanomas de pacientes del Perú.</a:t>
            </a:r>
          </a:p>
          <a:p>
            <a:pPr marL="546100" indent="-400050">
              <a:lnSpc>
                <a:spcPct val="110000"/>
              </a:lnSpc>
              <a:buFont typeface="+mj-lt"/>
              <a:buAutoNum type="romanUcPeriod"/>
            </a:pPr>
            <a:r>
              <a:rPr lang="es-MX" sz="1200">
                <a:latin typeface="Calibri" panose="020F0502020204030204" pitchFamily="34" charset="0"/>
                <a:cs typeface="Calibri" panose="020F0502020204030204" pitchFamily="34" charset="0"/>
              </a:rPr>
              <a:t>Analizar cómo las condiciones ambientales y geográficas pueden afectar los melanomas y no melanomas de pacientes del Perú.</a:t>
            </a:r>
            <a:endParaRPr lang="es-MX"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078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597F2-3B73-E463-3463-3B0E867B74E5}"/>
              </a:ext>
            </a:extLst>
          </p:cNvPr>
          <p:cNvSpPr>
            <a:spLocks noGrp="1"/>
          </p:cNvSpPr>
          <p:nvPr>
            <p:ph type="title"/>
          </p:nvPr>
        </p:nvSpPr>
        <p:spPr>
          <a:xfrm>
            <a:off x="819150" y="1490472"/>
            <a:ext cx="3709200" cy="374904"/>
          </a:xfrm>
        </p:spPr>
        <p:txBody>
          <a:bodyPr>
            <a:noAutofit/>
          </a:bodyPr>
          <a:lstStyle/>
          <a:p>
            <a:r>
              <a:rPr lang="es-PE" sz="2000" dirty="0"/>
              <a:t>General</a:t>
            </a:r>
          </a:p>
        </p:txBody>
      </p:sp>
      <p:sp>
        <p:nvSpPr>
          <p:cNvPr id="3" name="Marcador de texto 2">
            <a:extLst>
              <a:ext uri="{FF2B5EF4-FFF2-40B4-BE49-F238E27FC236}">
                <a16:creationId xmlns:a16="http://schemas.microsoft.com/office/drawing/2014/main" id="{949181CE-BCF9-8F14-4E0A-756CB8167381}"/>
              </a:ext>
            </a:extLst>
          </p:cNvPr>
          <p:cNvSpPr>
            <a:spLocks noGrp="1"/>
          </p:cNvSpPr>
          <p:nvPr>
            <p:ph type="body" idx="1"/>
          </p:nvPr>
        </p:nvSpPr>
        <p:spPr>
          <a:xfrm>
            <a:off x="830700" y="2029968"/>
            <a:ext cx="2062971" cy="2408882"/>
          </a:xfrm>
        </p:spPr>
        <p:txBody>
          <a:bodyPr>
            <a:normAutofit fontScale="85000" lnSpcReduction="10000"/>
          </a:bodyPr>
          <a:lstStyle/>
          <a:p>
            <a:pPr marL="146050" indent="0">
              <a:buNone/>
            </a:pPr>
            <a:r>
              <a:rPr lang="es-PE" dirty="0"/>
              <a:t>La aplicación de técnicas de Deep </a:t>
            </a:r>
            <a:r>
              <a:rPr lang="es-PE" dirty="0" err="1"/>
              <a:t>Learning</a:t>
            </a:r>
            <a:r>
              <a:rPr lang="es-PE" dirty="0"/>
              <a:t> en el análisis de imágenes dermatoscópicas permitirá entrenar un modelo capaz de identificar características específicas asociadas con el cáncer de piel con una precisión igual o superior a la de los dermatólogos especializados, facilitando la detección temprana de esta enfermedad</a:t>
            </a:r>
          </a:p>
          <a:p>
            <a:pPr marL="146050" indent="0">
              <a:buNone/>
            </a:pPr>
            <a:endParaRPr lang="es-PE" sz="1200" dirty="0"/>
          </a:p>
        </p:txBody>
      </p:sp>
      <p:sp>
        <p:nvSpPr>
          <p:cNvPr id="6" name="Título 1">
            <a:extLst>
              <a:ext uri="{FF2B5EF4-FFF2-40B4-BE49-F238E27FC236}">
                <a16:creationId xmlns:a16="http://schemas.microsoft.com/office/drawing/2014/main" id="{5B6AA2D6-6617-A2C9-946B-749BFCCF04C7}"/>
              </a:ext>
            </a:extLst>
          </p:cNvPr>
          <p:cNvSpPr txBox="1">
            <a:spLocks/>
          </p:cNvSpPr>
          <p:nvPr/>
        </p:nvSpPr>
        <p:spPr>
          <a:xfrm>
            <a:off x="3449267" y="1490472"/>
            <a:ext cx="5144435" cy="374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2000" dirty="0"/>
              <a:t>Especifico</a:t>
            </a:r>
          </a:p>
        </p:txBody>
      </p:sp>
      <p:sp>
        <p:nvSpPr>
          <p:cNvPr id="7" name="Marcador de texto 2">
            <a:extLst>
              <a:ext uri="{FF2B5EF4-FFF2-40B4-BE49-F238E27FC236}">
                <a16:creationId xmlns:a16="http://schemas.microsoft.com/office/drawing/2014/main" id="{E0436FA5-9862-CC5D-7179-D5D735E51909}"/>
              </a:ext>
            </a:extLst>
          </p:cNvPr>
          <p:cNvSpPr txBox="1">
            <a:spLocks/>
          </p:cNvSpPr>
          <p:nvPr/>
        </p:nvSpPr>
        <p:spPr>
          <a:xfrm>
            <a:off x="4826628" y="2319050"/>
            <a:ext cx="3709200" cy="2119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lang="es-PE" dirty="0"/>
          </a:p>
        </p:txBody>
      </p:sp>
      <p:sp>
        <p:nvSpPr>
          <p:cNvPr id="8" name="Título 1">
            <a:extLst>
              <a:ext uri="{FF2B5EF4-FFF2-40B4-BE49-F238E27FC236}">
                <a16:creationId xmlns:a16="http://schemas.microsoft.com/office/drawing/2014/main" id="{9AC3B1BF-143A-B560-A670-C7B2AB0F1032}"/>
              </a:ext>
            </a:extLst>
          </p:cNvPr>
          <p:cNvSpPr txBox="1">
            <a:spLocks/>
          </p:cNvSpPr>
          <p:nvPr/>
        </p:nvSpPr>
        <p:spPr>
          <a:xfrm>
            <a:off x="819150" y="845600"/>
            <a:ext cx="7505700" cy="644872"/>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nSpc>
                <a:spcPct val="110000"/>
              </a:lnSpc>
            </a:pPr>
            <a:r>
              <a:rPr lang="es-PE" sz="3600" dirty="0"/>
              <a:t>Hipótesis</a:t>
            </a:r>
          </a:p>
        </p:txBody>
      </p:sp>
      <p:sp>
        <p:nvSpPr>
          <p:cNvPr id="9" name="Marcador de texto 2">
            <a:extLst>
              <a:ext uri="{FF2B5EF4-FFF2-40B4-BE49-F238E27FC236}">
                <a16:creationId xmlns:a16="http://schemas.microsoft.com/office/drawing/2014/main" id="{A0DA759D-D344-DB89-4272-9FBDA4418459}"/>
              </a:ext>
            </a:extLst>
          </p:cNvPr>
          <p:cNvSpPr txBox="1">
            <a:spLocks/>
          </p:cNvSpPr>
          <p:nvPr/>
        </p:nvSpPr>
        <p:spPr>
          <a:xfrm>
            <a:off x="3449267" y="2029968"/>
            <a:ext cx="5144435" cy="240888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546100" indent="-400050">
              <a:lnSpc>
                <a:spcPct val="110000"/>
              </a:lnSpc>
              <a:buFont typeface="+mj-lt"/>
              <a:buAutoNum type="romanUcPeriod"/>
            </a:pPr>
            <a:r>
              <a:rPr lang="es-MX" sz="1200" dirty="0"/>
              <a:t>La implementación del algoritmo de Deep Learning adecuado permitirá calcificar con alta precisión los tipos de cáncer de piel </a:t>
            </a:r>
            <a:r>
              <a:rPr lang="es-PE" sz="1200" dirty="0"/>
              <a:t>melanomas y no melanomas</a:t>
            </a:r>
            <a:endParaRPr lang="es-MX" sz="1200" dirty="0"/>
          </a:p>
          <a:p>
            <a:pPr marL="546100" indent="-400050">
              <a:lnSpc>
                <a:spcPct val="110000"/>
              </a:lnSpc>
              <a:buFont typeface="+mj-lt"/>
              <a:buAutoNum type="romanUcPeriod"/>
            </a:pPr>
            <a:r>
              <a:rPr lang="es-MX" sz="1200" dirty="0"/>
              <a:t>Determinar los tipos de características dermatoscopias que afecta el reconocimiento de melanomas y no melanomas de pacientes del Perú.</a:t>
            </a:r>
          </a:p>
          <a:p>
            <a:pPr marL="546100" indent="-400050">
              <a:lnSpc>
                <a:spcPct val="110000"/>
              </a:lnSpc>
              <a:buFont typeface="+mj-lt"/>
              <a:buAutoNum type="romanUcPeriod"/>
            </a:pPr>
            <a:r>
              <a:rPr lang="es-MX" sz="1200" dirty="0"/>
              <a:t>Identificar los tipos de ruidos en las imágenes dermatológicas permitirá tener un modelo con mayor precisión</a:t>
            </a:r>
          </a:p>
          <a:p>
            <a:pPr marL="546100" indent="-400050">
              <a:lnSpc>
                <a:spcPct val="110000"/>
              </a:lnSpc>
              <a:buFont typeface="+mj-lt"/>
              <a:buAutoNum type="romanUcPeriod"/>
            </a:pPr>
            <a:r>
              <a:rPr lang="es-MX" sz="1200" dirty="0"/>
              <a:t>Análisis de trabajos previos para el desarrollo de métodos efectivos con la finalidad de mejorar la eficiencia de los modelos.</a:t>
            </a:r>
          </a:p>
          <a:p>
            <a:pPr marL="546100" indent="-400050">
              <a:lnSpc>
                <a:spcPct val="110000"/>
              </a:lnSpc>
              <a:buFont typeface="+mj-lt"/>
              <a:buAutoNum type="romanUcPeriod"/>
            </a:pPr>
            <a:r>
              <a:rPr lang="es-MX" sz="1200" dirty="0"/>
              <a:t>Influencia de las condiciones ambientales y geográficas influye en el cáncer de tipo melanomas y no melanomas de pacientes del Perú.</a:t>
            </a:r>
          </a:p>
        </p:txBody>
      </p:sp>
    </p:spTree>
    <p:extLst>
      <p:ext uri="{BB962C8B-B14F-4D97-AF65-F5344CB8AC3E}">
        <p14:creationId xmlns:p14="http://schemas.microsoft.com/office/powerpoint/2010/main" val="221641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966D8-6051-51C9-3448-16D6FE69B3DC}"/>
              </a:ext>
            </a:extLst>
          </p:cNvPr>
          <p:cNvSpPr>
            <a:spLocks noGrp="1"/>
          </p:cNvSpPr>
          <p:nvPr>
            <p:ph type="title"/>
          </p:nvPr>
        </p:nvSpPr>
        <p:spPr>
          <a:xfrm>
            <a:off x="251991" y="3760500"/>
            <a:ext cx="3709200" cy="1383000"/>
          </a:xfrm>
        </p:spPr>
        <p:txBody>
          <a:bodyPr/>
          <a:lstStyle/>
          <a:p>
            <a:r>
              <a:rPr lang="es-PE" dirty="0"/>
              <a:t>Matriz de consistencia</a:t>
            </a:r>
          </a:p>
        </p:txBody>
      </p:sp>
    </p:spTree>
    <p:extLst>
      <p:ext uri="{BB962C8B-B14F-4D97-AF65-F5344CB8AC3E}">
        <p14:creationId xmlns:p14="http://schemas.microsoft.com/office/powerpoint/2010/main" val="201274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EB9F2-F5AF-DC0A-48A5-87B876292AAC}"/>
              </a:ext>
            </a:extLst>
          </p:cNvPr>
          <p:cNvSpPr>
            <a:spLocks noGrp="1"/>
          </p:cNvSpPr>
          <p:nvPr>
            <p:ph type="title"/>
          </p:nvPr>
        </p:nvSpPr>
        <p:spPr>
          <a:xfrm>
            <a:off x="1385850" y="1916287"/>
            <a:ext cx="6372300" cy="1379700"/>
          </a:xfrm>
        </p:spPr>
        <p:txBody>
          <a:bodyPr>
            <a:normAutofit fontScale="90000"/>
          </a:bodyPr>
          <a:lstStyle/>
          <a:p>
            <a:r>
              <a:rPr lang="es-PE" dirty="0"/>
              <a:t>Estado del ARTE</a:t>
            </a:r>
          </a:p>
        </p:txBody>
      </p:sp>
    </p:spTree>
    <p:extLst>
      <p:ext uri="{BB962C8B-B14F-4D97-AF65-F5344CB8AC3E}">
        <p14:creationId xmlns:p14="http://schemas.microsoft.com/office/powerpoint/2010/main" val="404865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2100" dirty="0">
                <a:solidFill>
                  <a:srgbClr val="1F1F1F"/>
                </a:solidFill>
                <a:latin typeface="Georgia"/>
              </a:rPr>
              <a:t>Deep Learning-Based Transfer Learning for Classification of Skin Cancer</a:t>
            </a:r>
            <a:r>
              <a:rPr lang="es" sz="2100" dirty="0">
                <a:solidFill>
                  <a:srgbClr val="1F1F1F"/>
                </a:solidFill>
                <a:latin typeface="Georgia"/>
                <a:sym typeface="Georgia"/>
              </a:rPr>
              <a:t>techniques</a:t>
            </a:r>
            <a:endParaRPr sz="2100" dirty="0">
              <a:solidFill>
                <a:srgbClr val="1F1F1F"/>
              </a:solidFill>
              <a:latin typeface="Georgia"/>
            </a:endParaRPr>
          </a:p>
        </p:txBody>
      </p:sp>
      <p:sp>
        <p:nvSpPr>
          <p:cNvPr id="140" name="Google Shape;140;p15"/>
          <p:cNvSpPr txBox="1">
            <a:spLocks noGrp="1"/>
          </p:cNvSpPr>
          <p:nvPr>
            <p:ph type="body" idx="1"/>
          </p:nvPr>
        </p:nvSpPr>
        <p:spPr>
          <a:xfrm>
            <a:off x="464100" y="1497825"/>
            <a:ext cx="2823110" cy="1191240"/>
          </a:xfrm>
          <a:prstGeom prst="rect">
            <a:avLst/>
          </a:prstGeom>
        </p:spPr>
        <p:txBody>
          <a:bodyPr spcFirstLastPara="1" wrap="square" lIns="91425" tIns="91425" rIns="91425" bIns="91425" anchor="t" anchorCtr="0">
            <a:norm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Realizar un análisis comparativo de seis redes de aprendizaje por transferencia diferentes para la clasificación del cáncer de piel de clases múltiples</a:t>
            </a:r>
          </a:p>
          <a:p>
            <a:pPr marL="0" lvl="0" indent="0" algn="l" rtl="0">
              <a:lnSpc>
                <a:spcPct val="100000"/>
              </a:lnSpc>
              <a:spcBef>
                <a:spcPts val="0"/>
              </a:spcBef>
              <a:spcAft>
                <a:spcPts val="0"/>
              </a:spcAft>
              <a:buNone/>
            </a:pPr>
            <a:endParaRPr sz="1200" dirty="0">
              <a:solidFill>
                <a:srgbClr val="1F1F1F"/>
              </a:solidFill>
            </a:endParaRPr>
          </a:p>
          <a:p>
            <a:pPr marL="0" lvl="0" indent="0" algn="l" rtl="0">
              <a:lnSpc>
                <a:spcPct val="100000"/>
              </a:lnSpc>
              <a:spcBef>
                <a:spcPts val="0"/>
              </a:spcBef>
              <a:spcAft>
                <a:spcPts val="0"/>
              </a:spcAft>
              <a:buNone/>
            </a:pPr>
            <a:endParaRPr sz="1200" dirty="0">
              <a:solidFill>
                <a:schemeClr val="dk1"/>
              </a:solidFill>
            </a:endParaRPr>
          </a:p>
        </p:txBody>
      </p:sp>
      <p:sp>
        <p:nvSpPr>
          <p:cNvPr id="141" name="Google Shape;141;p15"/>
          <p:cNvSpPr txBox="1">
            <a:spLocks noGrp="1"/>
          </p:cNvSpPr>
          <p:nvPr>
            <p:ph type="body" idx="1"/>
          </p:nvPr>
        </p:nvSpPr>
        <p:spPr>
          <a:xfrm>
            <a:off x="311700" y="4695225"/>
            <a:ext cx="8520600" cy="36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solidFill>
                  <a:schemeClr val="dk1"/>
                </a:solidFill>
              </a:rPr>
              <a:t>https://www.sciencedirect.com/science/article/pii/S0141933120308723</a:t>
            </a:r>
            <a:endParaRPr sz="1000">
              <a:solidFill>
                <a:srgbClr val="111A37"/>
              </a:solidFill>
            </a:endParaRPr>
          </a:p>
          <a:p>
            <a:pPr marL="0" lvl="0" indent="0" algn="l" rtl="0">
              <a:spcBef>
                <a:spcPts val="0"/>
              </a:spcBef>
              <a:spcAft>
                <a:spcPts val="1200"/>
              </a:spcAft>
              <a:buNone/>
            </a:pPr>
            <a:endParaRPr sz="1000"/>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a:t>Tema de investigación</a:t>
            </a:r>
            <a:endParaRPr lang="es-PE" sz="1800" dirty="0"/>
          </a:p>
        </p:txBody>
      </p:sp>
      <p:pic>
        <p:nvPicPr>
          <p:cNvPr id="3" name="Imagen 2" descr="Tabla&#10;&#10;Descripción generada automáticamente">
            <a:extLst>
              <a:ext uri="{FF2B5EF4-FFF2-40B4-BE49-F238E27FC236}">
                <a16:creationId xmlns:a16="http://schemas.microsoft.com/office/drawing/2014/main" id="{7C6A208F-EC40-9B6A-EA52-BF8B4691FF2D}"/>
              </a:ext>
            </a:extLst>
          </p:cNvPr>
          <p:cNvPicPr>
            <a:picLocks noChangeAspect="1"/>
          </p:cNvPicPr>
          <p:nvPr/>
        </p:nvPicPr>
        <p:blipFill>
          <a:blip r:embed="rId3"/>
          <a:stretch>
            <a:fillRect/>
          </a:stretch>
        </p:blipFill>
        <p:spPr>
          <a:xfrm>
            <a:off x="3287210" y="1345405"/>
            <a:ext cx="5400040" cy="1343660"/>
          </a:xfrm>
          <a:prstGeom prst="rect">
            <a:avLst/>
          </a:prstGeom>
        </p:spPr>
      </p:pic>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571750"/>
            <a:ext cx="8520599" cy="2372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MX" sz="1200" b="1" dirty="0">
                <a:solidFill>
                  <a:srgbClr val="1F1F1F"/>
                </a:solidFill>
              </a:rPr>
              <a:t>Base de datos: </a:t>
            </a:r>
            <a:r>
              <a:rPr lang="es-MX" sz="1200" dirty="0">
                <a:solidFill>
                  <a:srgbClr val="1F1F1F"/>
                </a:solidFill>
              </a:rPr>
              <a:t>HAM10000 compuesta por 10015 imágenes </a:t>
            </a:r>
            <a:r>
              <a:rPr lang="es-MX" sz="1200" dirty="0" err="1">
                <a:solidFill>
                  <a:srgbClr val="1F1F1F"/>
                </a:solidFill>
              </a:rPr>
              <a:t>dermatoscópicas</a:t>
            </a:r>
            <a:r>
              <a:rPr lang="es-MX" sz="1200" dirty="0">
                <a:solidFill>
                  <a:srgbClr val="1F1F1F"/>
                </a:solidFill>
              </a:rPr>
              <a:t> y siete clases diferentes</a:t>
            </a:r>
          </a:p>
          <a:p>
            <a:pPr marL="628650" lvl="1" indent="-171450">
              <a:lnSpc>
                <a:spcPct val="100000"/>
              </a:lnSpc>
            </a:pPr>
            <a:r>
              <a:rPr lang="es-MX" sz="1200" b="1" dirty="0">
                <a:solidFill>
                  <a:srgbClr val="1F1F1F"/>
                </a:solidFill>
              </a:rPr>
              <a:t>Preprocesamiento de datos</a:t>
            </a:r>
            <a:r>
              <a:rPr lang="es-MX" sz="1200" dirty="0">
                <a:solidFill>
                  <a:srgbClr val="1F1F1F"/>
                </a:solidFill>
              </a:rPr>
              <a:t>: Limpieza</a:t>
            </a:r>
          </a:p>
          <a:p>
            <a:pPr marL="628650" lvl="1" indent="-171450">
              <a:lnSpc>
                <a:spcPct val="100000"/>
              </a:lnSpc>
            </a:pPr>
            <a:r>
              <a:rPr lang="es-MX" sz="1200" b="1" dirty="0">
                <a:solidFill>
                  <a:srgbClr val="1F1F1F"/>
                </a:solidFill>
              </a:rPr>
              <a:t>Implementación de Modelos de Transfer </a:t>
            </a:r>
            <a:r>
              <a:rPr lang="es-MX" sz="1200" b="1" dirty="0" err="1">
                <a:solidFill>
                  <a:srgbClr val="1F1F1F"/>
                </a:solidFill>
              </a:rPr>
              <a:t>Learning</a:t>
            </a:r>
            <a:r>
              <a:rPr lang="es-MX" sz="1200" dirty="0">
                <a:solidFill>
                  <a:srgbClr val="1F1F1F"/>
                </a:solidFill>
              </a:rPr>
              <a:t>: VGG19, InceptionV3, InceptionResNetV2, ResNet50, </a:t>
            </a:r>
            <a:r>
              <a:rPr lang="es-MX" sz="1200" dirty="0" err="1">
                <a:solidFill>
                  <a:srgbClr val="1F1F1F"/>
                </a:solidFill>
              </a:rPr>
              <a:t>Xception</a:t>
            </a:r>
            <a:r>
              <a:rPr lang="es-MX" sz="1200" dirty="0">
                <a:solidFill>
                  <a:srgbClr val="1F1F1F"/>
                </a:solidFill>
              </a:rPr>
              <a:t> y </a:t>
            </a:r>
            <a:r>
              <a:rPr lang="es-MX" sz="1200" dirty="0" err="1">
                <a:solidFill>
                  <a:srgbClr val="1F1F1F"/>
                </a:solidFill>
              </a:rPr>
              <a:t>MobileNet</a:t>
            </a:r>
            <a:endParaRPr lang="es-MX" sz="1200" dirty="0">
              <a:solidFill>
                <a:srgbClr val="1F1F1F"/>
              </a:solidFill>
            </a:endParaRPr>
          </a:p>
          <a:p>
            <a:pPr marL="628650" lvl="1" indent="-171450">
              <a:lnSpc>
                <a:spcPct val="100000"/>
              </a:lnSpc>
            </a:pPr>
            <a:r>
              <a:rPr lang="es-MX" sz="1200" b="1" dirty="0">
                <a:solidFill>
                  <a:srgbClr val="1F1F1F"/>
                </a:solidFill>
              </a:rPr>
              <a:t>Ajustes de Hiperparámetros: </a:t>
            </a:r>
            <a:r>
              <a:rPr lang="es-MX" sz="1200" dirty="0">
                <a:solidFill>
                  <a:srgbClr val="1F1F1F"/>
                </a:solidFill>
              </a:rPr>
              <a:t>Adam (Adaptive </a:t>
            </a:r>
            <a:r>
              <a:rPr lang="es-MX" sz="1200" dirty="0" err="1">
                <a:solidFill>
                  <a:srgbClr val="1F1F1F"/>
                </a:solidFill>
              </a:rPr>
              <a:t>Moment</a:t>
            </a:r>
            <a:r>
              <a:rPr lang="es-MX" sz="1200" dirty="0">
                <a:solidFill>
                  <a:srgbClr val="1F1F1F"/>
                </a:solidFill>
              </a:rPr>
              <a:t> </a:t>
            </a:r>
            <a:r>
              <a:rPr lang="es-MX" sz="1200" dirty="0" err="1">
                <a:solidFill>
                  <a:srgbClr val="1F1F1F"/>
                </a:solidFill>
              </a:rPr>
              <a:t>Estimation</a:t>
            </a:r>
            <a:r>
              <a:rPr lang="es-MX" sz="1200" dirty="0">
                <a:solidFill>
                  <a:srgbClr val="1F1F1F"/>
                </a:solidFill>
              </a:rPr>
              <a:t>) y función de pérdida de Entropía Cruzada Categórica. (</a:t>
            </a:r>
            <a:r>
              <a:rPr lang="es-MX" sz="1200" dirty="0" err="1">
                <a:solidFill>
                  <a:srgbClr val="1F1F1F"/>
                </a:solidFill>
              </a:rPr>
              <a:t>Categorical</a:t>
            </a:r>
            <a:r>
              <a:rPr lang="es-MX" sz="1200" dirty="0">
                <a:solidFill>
                  <a:srgbClr val="1F1F1F"/>
                </a:solidFill>
              </a:rPr>
              <a:t> Cross-</a:t>
            </a:r>
            <a:r>
              <a:rPr lang="es-MX" sz="1200" dirty="0" err="1">
                <a:solidFill>
                  <a:srgbClr val="1F1F1F"/>
                </a:solidFill>
              </a:rPr>
              <a:t>Entropy</a:t>
            </a:r>
            <a:r>
              <a:rPr lang="es-MX" sz="1200" dirty="0">
                <a:solidFill>
                  <a:srgbClr val="1F1F1F"/>
                </a:solidFill>
              </a:rPr>
              <a:t> </a:t>
            </a:r>
            <a:r>
              <a:rPr lang="es-MX" sz="1200" dirty="0" err="1">
                <a:solidFill>
                  <a:srgbClr val="1F1F1F"/>
                </a:solidFill>
              </a:rPr>
              <a:t>Loss</a:t>
            </a:r>
            <a:r>
              <a:rPr lang="es-MX" sz="1200" dirty="0">
                <a:solidFill>
                  <a:srgbClr val="1F1F1F"/>
                </a:solidFill>
              </a:rPr>
              <a:t>) </a:t>
            </a:r>
          </a:p>
          <a:p>
            <a:pPr marL="628650" lvl="1" indent="-171450">
              <a:lnSpc>
                <a:spcPct val="100000"/>
              </a:lnSpc>
            </a:pPr>
            <a:r>
              <a:rPr lang="es-MX" sz="1200" b="1" dirty="0" err="1">
                <a:solidFill>
                  <a:srgbClr val="1F1F1F"/>
                </a:solidFill>
              </a:rPr>
              <a:t>Compraracion</a:t>
            </a:r>
            <a:r>
              <a:rPr lang="es-MX" sz="1200" b="1" dirty="0">
                <a:solidFill>
                  <a:srgbClr val="1F1F1F"/>
                </a:solidFill>
              </a:rPr>
              <a:t> de los modelos</a:t>
            </a: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Se concluyó que </a:t>
            </a:r>
            <a:r>
              <a:rPr lang="es-PE" sz="1200" dirty="0" err="1">
                <a:solidFill>
                  <a:srgbClr val="1F1F1F"/>
                </a:solidFill>
              </a:rPr>
              <a:t>Xception</a:t>
            </a:r>
            <a:r>
              <a:rPr lang="es-PE" sz="1200" dirty="0">
                <a:solidFill>
                  <a:srgbClr val="1F1F1F"/>
                </a:solidFill>
              </a:rPr>
              <a:t> Net supera al resto de las redes de aprendizaje de transferencia utilizadas en el estudio, con una precisión del 90.48. También tiene los valores más altos de recuperación, precisión y medida F.</a:t>
            </a:r>
          </a:p>
          <a:p>
            <a:pPr marL="0" indent="0">
              <a:lnSpc>
                <a:spcPct val="100000"/>
              </a:lnSpc>
              <a:buFont typeface="Calibri"/>
              <a:buNone/>
            </a:pPr>
            <a:endParaRPr lang="es-MX" sz="1200" dirty="0">
              <a:solidFill>
                <a:srgbClr val="1F1F1F"/>
              </a:solidFill>
            </a:endParaRPr>
          </a:p>
          <a:p>
            <a:pPr marL="0" indent="0">
              <a:lnSpc>
                <a:spcPct val="100000"/>
              </a:lnSpc>
              <a:buFont typeface="Calibri"/>
              <a:buNone/>
            </a:pPr>
            <a:endParaRPr lang="es-MX" sz="1200" dirty="0">
              <a:solidFill>
                <a:schemeClr val="dk1"/>
              </a:solidFill>
            </a:endParaRPr>
          </a:p>
        </p:txBody>
      </p:sp>
      <p:sp>
        <p:nvSpPr>
          <p:cNvPr id="7" name="Google Shape;140;p15">
            <a:extLst>
              <a:ext uri="{FF2B5EF4-FFF2-40B4-BE49-F238E27FC236}">
                <a16:creationId xmlns:a16="http://schemas.microsoft.com/office/drawing/2014/main" id="{DBA13119-D05B-3BDA-9224-86CC88D688E6}"/>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https://www.researchgate.net/publication/356844736_Deep_Learning-Based_Transfer_Learning_for_Classification_of_Skin_Cancer</a:t>
            </a: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1678</TotalTime>
  <Words>2648</Words>
  <Application>Microsoft Office PowerPoint</Application>
  <PresentationFormat>Presentación en pantalla (16:9)</PresentationFormat>
  <Paragraphs>177</Paragraphs>
  <Slides>18</Slides>
  <Notes>12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Georgia</vt:lpstr>
      <vt:lpstr>Times New Roman</vt:lpstr>
      <vt:lpstr>__fkGroteskNeue_a82850</vt:lpstr>
      <vt:lpstr>Nunito</vt:lpstr>
      <vt:lpstr>Calibri</vt:lpstr>
      <vt:lpstr>Söhne</vt:lpstr>
      <vt:lpstr>Arial</vt:lpstr>
      <vt:lpstr>Aptos</vt:lpstr>
      <vt:lpstr>Poppins</vt:lpstr>
      <vt:lpstr>Shift</vt:lpstr>
      <vt:lpstr>Presentación de PowerPoint</vt:lpstr>
      <vt:lpstr>Realidad Problemática</vt:lpstr>
      <vt:lpstr>General</vt:lpstr>
      <vt:lpstr>General</vt:lpstr>
      <vt:lpstr>General</vt:lpstr>
      <vt:lpstr>General</vt:lpstr>
      <vt:lpstr>Matriz de consistencia</vt:lpstr>
      <vt:lpstr>Estado del ARTE</vt:lpstr>
      <vt:lpstr>Deep Learning-Based Transfer Learning for Classification of Skin Cancertechniques</vt:lpstr>
      <vt:lpstr>Skin cancer classification via convolutional neural networks: systematic review of studies involving human experts </vt:lpstr>
      <vt:lpstr>An enhanced technique of skin cancer classification using deep convolutional neural network with transfer learning models</vt:lpstr>
      <vt:lpstr>Design of a tool for the classification of skin cancer images using Deep Neural Networks (DNN)</vt:lpstr>
      <vt:lpstr>Diagnosis of skin cancer using machine learning techniques </vt:lpstr>
      <vt:lpstr>Multiclass skin cancer classification using EfficientNets – a first step towards preventing skin cancer</vt:lpstr>
      <vt:lpstr>Skin cancer classification using explainable artificial intelligence on pre-extracted image features</vt:lpstr>
      <vt:lpstr>An improved transformer network for skin cancer classification </vt:lpstr>
      <vt:lpstr>Base de Datos</vt:lpstr>
      <vt:lpstr>Base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Elizabeth</cp:lastModifiedBy>
  <cp:revision>11</cp:revision>
  <dcterms:modified xsi:type="dcterms:W3CDTF">2024-04-28T18:25:47Z</dcterms:modified>
</cp:coreProperties>
</file>