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69" r:id="rId3"/>
    <p:sldId id="273" r:id="rId4"/>
    <p:sldId id="280" r:id="rId5"/>
    <p:sldId id="281" r:id="rId6"/>
    <p:sldId id="277" r:id="rId7"/>
    <p:sldId id="290" r:id="rId8"/>
    <p:sldId id="261" r:id="rId9"/>
  </p:sldIdLst>
  <p:sldSz cx="9144000" cy="5143500" type="screen16x9"/>
  <p:notesSz cx="6858000" cy="9144000"/>
  <p:embeddedFontLst>
    <p:embeddedFont>
      <p:font typeface="Georgia" panose="02040502050405020303" pitchFamily="18" charset="0"/>
      <p:regular r:id="rId11"/>
      <p:bold r:id="rId12"/>
      <p:italic r:id="rId13"/>
      <p:boldItalic r:id="rId14"/>
    </p:embeddedFont>
    <p:embeddedFont>
      <p:font typeface="Nuni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4" autoAdjust="0"/>
    <p:restoredTop sz="64554" autoAdjust="0"/>
  </p:normalViewPr>
  <p:slideViewPr>
    <p:cSldViewPr snapToGrid="0">
      <p:cViewPr varScale="1">
        <p:scale>
          <a:sx n="66" d="100"/>
          <a:sy n="66" d="100"/>
        </p:scale>
        <p:origin x="38" y="58"/>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kaggle.com/datasets/wanderdust/skin-lesion-analysis-toward-melanoma-detec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kaggle.com/datasets/bhanuprasanna/isic-201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r>
              <a:rPr lang="es-PE" dirty="0"/>
              <a:t>*agregar 2 o 3 problemas específicos</a:t>
            </a:r>
          </a:p>
        </p:txBody>
      </p:sp>
    </p:spTree>
    <p:extLst>
      <p:ext uri="{BB962C8B-B14F-4D97-AF65-F5344CB8AC3E}">
        <p14:creationId xmlns:p14="http://schemas.microsoft.com/office/powerpoint/2010/main" val="132227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46050" indent="0">
              <a:buNone/>
            </a:pPr>
            <a:r>
              <a:rPr lang="es-MX" dirty="0">
                <a:latin typeface="Calibri" panose="020F0502020204030204" pitchFamily="34" charset="0"/>
                <a:cs typeface="Calibri" panose="020F0502020204030204" pitchFamily="34" charset="0"/>
              </a:rPr>
              <a:t>¿Es posible realizar una detección temprana de cáncer de piel en el Perú  haciendo uso de técnicas de Deep Learning y </a:t>
            </a:r>
            <a:r>
              <a:rPr lang="es-MX" dirty="0" err="1">
                <a:latin typeface="Calibri" panose="020F0502020204030204" pitchFamily="34" charset="0"/>
                <a:cs typeface="Calibri" panose="020F0502020204030204" pitchFamily="34" charset="0"/>
              </a:rPr>
              <a:t>computer</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vision</a:t>
            </a:r>
            <a:r>
              <a:rPr lang="es-MX" dirty="0">
                <a:latin typeface="Calibri" panose="020F0502020204030204" pitchFamily="34" charset="0"/>
                <a:cs typeface="Calibri" panose="020F0502020204030204" pitchFamily="34" charset="0"/>
              </a:rPr>
              <a:t> que identifique Cáncer de Piel de tipo melanoma partir de imágenes?</a:t>
            </a:r>
          </a:p>
          <a:p>
            <a:pPr marL="146050" indent="0">
              <a:buNone/>
            </a:pPr>
            <a:endParaRPr lang="es-MX"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dirty="0">
                <a:latin typeface="Calibri" panose="020F0502020204030204" pitchFamily="34" charset="0"/>
                <a:cs typeface="Calibri" panose="020F0502020204030204" pitchFamily="34" charset="0"/>
              </a:rPr>
              <a:t>Anterior: </a:t>
            </a:r>
            <a:r>
              <a:rPr lang="es-MX" sz="1100" dirty="0">
                <a:latin typeface="Calibri" panose="020F0502020204030204" pitchFamily="34" charset="0"/>
                <a:cs typeface="Calibri" panose="020F0502020204030204" pitchFamily="34" charset="0"/>
              </a:rPr>
              <a:t>Desarrollar un sistema de detección de cáncer de piel mediante el uso de técnicas de Deep Learning y visión por computadora que permita identificar lesiones dermatológicas a partir de imágenes, para realizar una detección temprana.</a:t>
            </a:r>
            <a:endParaRPr lang="es-PE" sz="1100" dirty="0">
              <a:latin typeface="Calibri" panose="020F0502020204030204" pitchFamily="34" charset="0"/>
              <a:cs typeface="Calibri" panose="020F0502020204030204" pitchFamily="34" charset="0"/>
            </a:endParaRPr>
          </a:p>
          <a:p>
            <a:pPr marL="146050" indent="0">
              <a:buNone/>
            </a:pPr>
            <a:endParaRPr lang="es-MX" dirty="0">
              <a:latin typeface="Calibri" panose="020F0502020204030204" pitchFamily="34" charset="0"/>
              <a:cs typeface="Calibri" panose="020F0502020204030204" pitchFamily="34" charset="0"/>
            </a:endParaRPr>
          </a:p>
          <a:p>
            <a:pPr marL="146050" indent="0">
              <a:buNone/>
            </a:pPr>
            <a:endParaRPr lang="es-MX"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dirty="0">
                <a:latin typeface="Calibri" panose="020F0502020204030204" pitchFamily="34" charset="0"/>
                <a:cs typeface="Calibri" panose="020F0502020204030204" pitchFamily="34" charset="0"/>
              </a:rPr>
              <a:t>Nuevo: Desarrollar un sistema que identifique el cáncer de piel </a:t>
            </a:r>
            <a:r>
              <a:rPr lang="es-MX" dirty="0">
                <a:latin typeface="Calibri" panose="020F0502020204030204" pitchFamily="34" charset="0"/>
                <a:cs typeface="Calibri" panose="020F0502020204030204" pitchFamily="34" charset="0"/>
              </a:rPr>
              <a:t>de tipo melanoma a partir de imágenes </a:t>
            </a:r>
            <a:r>
              <a:rPr lang="es-MX" sz="1100" dirty="0">
                <a:latin typeface="Calibri" panose="020F0502020204030204" pitchFamily="34" charset="0"/>
                <a:cs typeface="Calibri" panose="020F0502020204030204" pitchFamily="34" charset="0"/>
              </a:rPr>
              <a:t>mediante el uso de técnicas de Deep Learning y </a:t>
            </a:r>
            <a:r>
              <a:rPr lang="es-MX" dirty="0" err="1">
                <a:latin typeface="Calibri" panose="020F0502020204030204" pitchFamily="34" charset="0"/>
                <a:cs typeface="Calibri" panose="020F0502020204030204" pitchFamily="34" charset="0"/>
              </a:rPr>
              <a:t>computer</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vision</a:t>
            </a:r>
            <a:r>
              <a:rPr lang="es-MX" sz="1100" dirty="0">
                <a:latin typeface="Calibri" panose="020F0502020204030204" pitchFamily="34" charset="0"/>
                <a:cs typeface="Calibri" panose="020F0502020204030204" pitchFamily="34" charset="0"/>
              </a:rPr>
              <a:t>, para realizar una detección temprana.</a:t>
            </a: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dirty="0">
              <a:latin typeface="Calibri" panose="020F0502020204030204" pitchFamily="34" charset="0"/>
              <a:cs typeface="Calibri" panose="020F0502020204030204" pitchFamily="34" charset="0"/>
            </a:endParaRP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dirty="0">
                <a:latin typeface="Calibri" panose="020F0502020204030204" pitchFamily="34" charset="0"/>
                <a:cs typeface="Calibri" panose="020F0502020204030204" pitchFamily="34" charset="0"/>
              </a:rPr>
              <a:t>Objetivos específicos</a:t>
            </a: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dirty="0">
                <a:latin typeface="Calibri" panose="020F0502020204030204" pitchFamily="34" charset="0"/>
                <a:cs typeface="Calibri" panose="020F0502020204030204" pitchFamily="34" charset="0"/>
              </a:rPr>
              <a:t>2.-como precisión, sensibilidad, especificidad, valor predictivo positivo(VPP), </a:t>
            </a:r>
            <a:r>
              <a:rPr lang="es-MX" sz="1100" dirty="0" err="1">
                <a:latin typeface="Calibri" panose="020F0502020204030204" pitchFamily="34" charset="0"/>
                <a:cs typeface="Calibri" panose="020F0502020204030204" pitchFamily="34" charset="0"/>
              </a:rPr>
              <a:t>acurancy</a:t>
            </a:r>
            <a:r>
              <a:rPr lang="es-MX" sz="1100" dirty="0">
                <a:latin typeface="Calibri" panose="020F0502020204030204" pitchFamily="34" charset="0"/>
                <a:cs typeface="Calibri" panose="020F0502020204030204" pitchFamily="34" charset="0"/>
              </a:rPr>
              <a:t> y curvas ROC, con la finalidad de evaluar el rendimiento de los modelos de Deep Learning en la detección de melanoma y no melanoma de pacientes del Perú.</a:t>
            </a:r>
          </a:p>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100" dirty="0">
              <a:latin typeface="Calibri" panose="020F0502020204030204" pitchFamily="34" charset="0"/>
              <a:cs typeface="Calibri" panose="020F0502020204030204" pitchFamily="34" charset="0"/>
            </a:endParaRPr>
          </a:p>
          <a:p>
            <a:pPr marL="146050" indent="0">
              <a:buNone/>
            </a:pPr>
            <a:endParaRPr lang="es-P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750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97849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c7645822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c7645822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3"/>
              </a:rPr>
              <a:t>https://www.kaggle.com/datasets/wanderdust/skin-lesion-analysis-toward-melanoma-detection</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s" sz="1300" u="sng">
                <a:solidFill>
                  <a:schemeClr val="hlink"/>
                </a:solidFill>
                <a:latin typeface="Calibri"/>
                <a:ea typeface="Calibri"/>
                <a:cs typeface="Calibri"/>
                <a:sym typeface="Calibri"/>
                <a:hlinkClick r:id="rId4"/>
              </a:rPr>
              <a:t>https://www.kaggle.com/datasets/bhanuprasanna/isic-2019</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r>
              <a:rPr lang="es" sz="1300">
                <a:solidFill>
                  <a:srgbClr val="233A44"/>
                </a:solidFill>
                <a:latin typeface="Calibri"/>
                <a:ea typeface="Calibri"/>
                <a:cs typeface="Calibri"/>
                <a:sym typeface="Calibri"/>
              </a:rPr>
              <a:t>https://www.kaggle.com/datasets/kmader/skin-cancer-mnist-ham10000/data</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sz="1300">
              <a:solidFill>
                <a:srgbClr val="233A44"/>
              </a:solidFill>
              <a:latin typeface="Calibri"/>
              <a:ea typeface="Calibri"/>
              <a:cs typeface="Calibri"/>
              <a:sym typeface="Calibri"/>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subTitle" idx="1"/>
          </p:nvPr>
        </p:nvSpPr>
        <p:spPr>
          <a:xfrm>
            <a:off x="596550" y="1913350"/>
            <a:ext cx="7950900" cy="1209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s-MX" sz="2800" dirty="0">
                <a:solidFill>
                  <a:srgbClr val="111A37"/>
                </a:solidFill>
              </a:rPr>
              <a:t>Desarrollo de un sistema de detección haciendo uso de Deep Learning y </a:t>
            </a:r>
            <a:r>
              <a:rPr lang="es-MX" sz="2800" dirty="0" err="1">
                <a:solidFill>
                  <a:srgbClr val="111A37"/>
                </a:solidFill>
              </a:rPr>
              <a:t>computer</a:t>
            </a:r>
            <a:r>
              <a:rPr lang="es-MX" sz="2800" dirty="0">
                <a:solidFill>
                  <a:srgbClr val="111A37"/>
                </a:solidFill>
              </a:rPr>
              <a:t> </a:t>
            </a:r>
            <a:r>
              <a:rPr lang="es-MX" sz="2800" dirty="0" err="1">
                <a:solidFill>
                  <a:srgbClr val="111A37"/>
                </a:solidFill>
              </a:rPr>
              <a:t>vision</a:t>
            </a:r>
            <a:r>
              <a:rPr lang="es-MX" sz="2800" dirty="0">
                <a:solidFill>
                  <a:srgbClr val="111A37"/>
                </a:solidFill>
              </a:rPr>
              <a:t> para el Diagnóstico del Cáncer de Piel melanoma</a:t>
            </a:r>
            <a:endParaRPr sz="2800" dirty="0">
              <a:solidFill>
                <a:srgbClr val="111A3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5A526-77E8-328D-D867-ACA757A41CAE}"/>
              </a:ext>
            </a:extLst>
          </p:cNvPr>
          <p:cNvSpPr>
            <a:spLocks noGrp="1"/>
          </p:cNvSpPr>
          <p:nvPr>
            <p:ph type="title"/>
          </p:nvPr>
        </p:nvSpPr>
        <p:spPr/>
        <p:txBody>
          <a:bodyPr/>
          <a:lstStyle/>
          <a:p>
            <a:r>
              <a:rPr lang="es-PE" dirty="0"/>
              <a:t>Realidad Problemática</a:t>
            </a:r>
          </a:p>
        </p:txBody>
      </p:sp>
      <p:sp>
        <p:nvSpPr>
          <p:cNvPr id="3" name="Marcador de texto 2">
            <a:extLst>
              <a:ext uri="{FF2B5EF4-FFF2-40B4-BE49-F238E27FC236}">
                <a16:creationId xmlns:a16="http://schemas.microsoft.com/office/drawing/2014/main" id="{EC19B456-52FF-473A-1E48-24D331D21A64}"/>
              </a:ext>
            </a:extLst>
          </p:cNvPr>
          <p:cNvSpPr>
            <a:spLocks noGrp="1"/>
          </p:cNvSpPr>
          <p:nvPr>
            <p:ph type="body" idx="1"/>
          </p:nvPr>
        </p:nvSpPr>
        <p:spPr>
          <a:xfrm>
            <a:off x="830700" y="2319050"/>
            <a:ext cx="3709200" cy="2501638"/>
          </a:xfrm>
        </p:spPr>
        <p:txBody>
          <a:bodyPr>
            <a:normAutofit fontScale="92500" lnSpcReduction="10000"/>
          </a:bodyPr>
          <a:lstStyle/>
          <a:p>
            <a:pPr marL="146050" indent="0">
              <a:buNone/>
            </a:pPr>
            <a:r>
              <a:rPr lang="es-MX" dirty="0"/>
              <a:t>Gracias al avance de la medicina se ha podido tratar muchas enfermedades; no obstante, una de estas que ha afectado durante siglos a la humanidad es el cáncer.</a:t>
            </a:r>
          </a:p>
          <a:p>
            <a:pPr marL="146050" indent="0">
              <a:buNone/>
            </a:pPr>
            <a:r>
              <a:rPr lang="es-MX" dirty="0"/>
              <a:t>Según la Organización mundial de la salud (OMS) afirma que el cáncer es la segunda causa muerte más frecuente en América y una las principales a nivel mundial.</a:t>
            </a:r>
          </a:p>
          <a:p>
            <a:pPr marL="146050" indent="0">
              <a:buNone/>
            </a:pPr>
            <a:r>
              <a:rPr lang="es-MX" dirty="0"/>
              <a:t>Entre los tipos más comunes de cáncer se encuentra el que afecta a la piel el cual se puede contraer a cualquier edad y debido al aumento de los rayos UV sus números está en aumento.</a:t>
            </a:r>
            <a:endParaRPr lang="es-PE" dirty="0"/>
          </a:p>
        </p:txBody>
      </p:sp>
      <p:pic>
        <p:nvPicPr>
          <p:cNvPr id="5" name="Imagen 4" descr="Gráfico, Escala de tiempo, Gráfico de barras&#10;&#10;Descripción generada automáticamente">
            <a:extLst>
              <a:ext uri="{FF2B5EF4-FFF2-40B4-BE49-F238E27FC236}">
                <a16:creationId xmlns:a16="http://schemas.microsoft.com/office/drawing/2014/main" id="{1BE4F98C-9A23-CBC7-DD76-3F2B80638400}"/>
              </a:ext>
            </a:extLst>
          </p:cNvPr>
          <p:cNvPicPr>
            <a:picLocks noChangeAspect="1"/>
          </p:cNvPicPr>
          <p:nvPr/>
        </p:nvPicPr>
        <p:blipFill>
          <a:blip r:embed="rId2"/>
          <a:stretch>
            <a:fillRect/>
          </a:stretch>
        </p:blipFill>
        <p:spPr>
          <a:xfrm>
            <a:off x="4994216" y="286281"/>
            <a:ext cx="3709200" cy="2501638"/>
          </a:xfrm>
          <a:prstGeom prst="rect">
            <a:avLst/>
          </a:prstGeom>
        </p:spPr>
      </p:pic>
      <p:pic>
        <p:nvPicPr>
          <p:cNvPr id="7" name="Imagen 6" descr="Gráfico, Gráfico circular&#10;&#10;Descripción generada automáticamente">
            <a:extLst>
              <a:ext uri="{FF2B5EF4-FFF2-40B4-BE49-F238E27FC236}">
                <a16:creationId xmlns:a16="http://schemas.microsoft.com/office/drawing/2014/main" id="{B0F231F9-ACBD-208D-2698-8D20066F8285}"/>
              </a:ext>
            </a:extLst>
          </p:cNvPr>
          <p:cNvPicPr>
            <a:picLocks noChangeAspect="1"/>
          </p:cNvPicPr>
          <p:nvPr/>
        </p:nvPicPr>
        <p:blipFill>
          <a:blip r:embed="rId3"/>
          <a:stretch>
            <a:fillRect/>
          </a:stretch>
        </p:blipFill>
        <p:spPr>
          <a:xfrm>
            <a:off x="4994216" y="3044142"/>
            <a:ext cx="3623720" cy="1672486"/>
          </a:xfrm>
          <a:prstGeom prst="rect">
            <a:avLst/>
          </a:prstGeom>
        </p:spPr>
      </p:pic>
    </p:spTree>
    <p:extLst>
      <p:ext uri="{BB962C8B-B14F-4D97-AF65-F5344CB8AC3E}">
        <p14:creationId xmlns:p14="http://schemas.microsoft.com/office/powerpoint/2010/main" val="123131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30700" y="2029968"/>
            <a:ext cx="2062971" cy="2408882"/>
          </a:xfrm>
        </p:spPr>
        <p:txBody>
          <a:bodyPr/>
          <a:lstStyle/>
          <a:p>
            <a:pPr marL="146050" indent="0">
              <a:buNone/>
            </a:pPr>
            <a:r>
              <a:rPr lang="es-MX" dirty="0">
                <a:latin typeface="Calibri" panose="020F0502020204030204" pitchFamily="34" charset="0"/>
                <a:cs typeface="Calibri" panose="020F0502020204030204" pitchFamily="34" charset="0"/>
              </a:rPr>
              <a:t>¿Es posible realizar una detección temprana de cáncer de piel en el Perú  haciendo uso de técnicas de Deep Learning y </a:t>
            </a:r>
            <a:r>
              <a:rPr lang="es-MX" dirty="0" err="1">
                <a:latin typeface="Calibri" panose="020F0502020204030204" pitchFamily="34" charset="0"/>
                <a:cs typeface="Calibri" panose="020F0502020204030204" pitchFamily="34" charset="0"/>
              </a:rPr>
              <a:t>computer</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vision</a:t>
            </a:r>
            <a:r>
              <a:rPr lang="es-MX" dirty="0">
                <a:latin typeface="Calibri" panose="020F0502020204030204" pitchFamily="34" charset="0"/>
                <a:cs typeface="Calibri" panose="020F0502020204030204" pitchFamily="34" charset="0"/>
              </a:rPr>
              <a:t> que identifique Cáncer de Piel de tipo melanoma partir de imágenes?</a:t>
            </a:r>
            <a:endParaRPr lang="es-PE" dirty="0">
              <a:latin typeface="Calibri" panose="020F0502020204030204" pitchFamily="34" charset="0"/>
              <a:cs typeface="Calibri" panose="020F0502020204030204" pitchFamily="34" charset="0"/>
            </a:endParaRPr>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Problema</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8"/>
            <a:ext cx="5144435" cy="2408882"/>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488950" indent="-342900">
              <a:buFont typeface="+mj-lt"/>
              <a:buAutoNum type="arabicPeriod"/>
            </a:pPr>
            <a:r>
              <a:rPr lang="es-MX" dirty="0">
                <a:latin typeface="Calibri" panose="020F0502020204030204" pitchFamily="34" charset="0"/>
                <a:cs typeface="Calibri" panose="020F0502020204030204" pitchFamily="34" charset="0"/>
              </a:rPr>
              <a:t>¿Cuáles son los algoritmos de Deep Learning que pueden clasificar con precisión los melanomas entre pacientes peruanos?</a:t>
            </a:r>
          </a:p>
          <a:p>
            <a:pPr marL="488950" indent="-342900">
              <a:buFont typeface="+mj-lt"/>
              <a:buAutoNum type="arabicPeriod"/>
            </a:pPr>
            <a:r>
              <a:rPr lang="es-MX" dirty="0">
                <a:latin typeface="Calibri" panose="020F0502020204030204" pitchFamily="34" charset="0"/>
                <a:cs typeface="Calibri" panose="020F0502020204030204" pitchFamily="34" charset="0"/>
              </a:rPr>
              <a:t>¿Cómo evaluar y medir la precisión de los modelos de Deep Learning en la detección de cáncer de piel de tipo melanomas entre pacientes peruanos? </a:t>
            </a:r>
          </a:p>
          <a:p>
            <a:pPr marL="488950" indent="-342900">
              <a:buFont typeface="+mj-lt"/>
              <a:buAutoNum type="arabicPeriod"/>
            </a:pPr>
            <a:r>
              <a:rPr lang="es-MX" dirty="0">
                <a:latin typeface="Calibri" panose="020F0502020204030204" pitchFamily="34" charset="0"/>
                <a:cs typeface="Calibri" panose="020F0502020204030204" pitchFamily="34" charset="0"/>
              </a:rPr>
              <a:t>¿Qué tipo de ruido pude haber en las imágenes que dificulté la clasificación de los melanomas y no melanomas entre pacientes peruanos?</a:t>
            </a:r>
          </a:p>
          <a:p>
            <a:pPr marL="488950" indent="-342900">
              <a:buFont typeface="+mj-lt"/>
              <a:buAutoNum type="arabicPeriod"/>
            </a:pPr>
            <a:r>
              <a:rPr lang="es-MX" dirty="0">
                <a:latin typeface="Calibri" panose="020F0502020204030204" pitchFamily="34" charset="0"/>
                <a:cs typeface="Calibri" panose="020F0502020204030204" pitchFamily="34" charset="0"/>
              </a:rPr>
              <a:t>¿Qué alternativas se proponen en los trabajos previos para seleccionar características y desarrollar el marco de trabajo de la investigación?</a:t>
            </a:r>
          </a:p>
        </p:txBody>
      </p:sp>
    </p:spTree>
    <p:extLst>
      <p:ext uri="{BB962C8B-B14F-4D97-AF65-F5344CB8AC3E}">
        <p14:creationId xmlns:p14="http://schemas.microsoft.com/office/powerpoint/2010/main" val="287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30700" y="2029968"/>
            <a:ext cx="2062971" cy="2408882"/>
          </a:xfrm>
        </p:spPr>
        <p:txBody>
          <a:bodyPr>
            <a:normAutofit/>
          </a:bodyPr>
          <a:lstStyle/>
          <a:p>
            <a:pPr marL="1460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200" dirty="0">
                <a:latin typeface="Calibri" panose="020F0502020204030204" pitchFamily="34" charset="0"/>
                <a:cs typeface="Calibri" panose="020F0502020204030204" pitchFamily="34" charset="0"/>
              </a:rPr>
              <a:t>Desarrollar un sistema que identifique el cáncer de piel </a:t>
            </a:r>
            <a:r>
              <a:rPr lang="es-MX" sz="1050" dirty="0">
                <a:latin typeface="Calibri" panose="020F0502020204030204" pitchFamily="34" charset="0"/>
                <a:cs typeface="Calibri" panose="020F0502020204030204" pitchFamily="34" charset="0"/>
              </a:rPr>
              <a:t>de tipo melanoma a partir de imágenes </a:t>
            </a:r>
            <a:r>
              <a:rPr lang="es-MX" sz="1200" dirty="0">
                <a:latin typeface="Calibri" panose="020F0502020204030204" pitchFamily="34" charset="0"/>
                <a:cs typeface="Calibri" panose="020F0502020204030204" pitchFamily="34" charset="0"/>
              </a:rPr>
              <a:t>mediante el uso de técnicas de Deep Learning y </a:t>
            </a:r>
            <a:r>
              <a:rPr lang="es-MX" sz="1050" dirty="0" err="1">
                <a:latin typeface="Calibri" panose="020F0502020204030204" pitchFamily="34" charset="0"/>
                <a:cs typeface="Calibri" panose="020F0502020204030204" pitchFamily="34" charset="0"/>
              </a:rPr>
              <a:t>computer</a:t>
            </a:r>
            <a:r>
              <a:rPr lang="es-MX" sz="1050" dirty="0">
                <a:latin typeface="Calibri" panose="020F0502020204030204" pitchFamily="34" charset="0"/>
                <a:cs typeface="Calibri" panose="020F0502020204030204" pitchFamily="34" charset="0"/>
              </a:rPr>
              <a:t> </a:t>
            </a:r>
            <a:r>
              <a:rPr lang="es-MX" sz="1050" dirty="0" err="1">
                <a:latin typeface="Calibri" panose="020F0502020204030204" pitchFamily="34" charset="0"/>
                <a:cs typeface="Calibri" panose="020F0502020204030204" pitchFamily="34" charset="0"/>
              </a:rPr>
              <a:t>vision</a:t>
            </a:r>
            <a:r>
              <a:rPr lang="es-MX" sz="1200" dirty="0">
                <a:latin typeface="Calibri" panose="020F0502020204030204" pitchFamily="34" charset="0"/>
                <a:cs typeface="Calibri" panose="020F0502020204030204" pitchFamily="34" charset="0"/>
              </a:rPr>
              <a:t>, para realizar una detección temprana.</a:t>
            </a:r>
            <a:endParaRPr lang="es-PE" sz="1200" dirty="0">
              <a:latin typeface="Calibri" panose="020F0502020204030204" pitchFamily="34" charset="0"/>
              <a:cs typeface="Calibri" panose="020F0502020204030204" pitchFamily="34" charset="0"/>
            </a:endParaRPr>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Objetivo</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7"/>
            <a:ext cx="5144435" cy="2761951"/>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546100" indent="-400050">
              <a:lnSpc>
                <a:spcPct val="110000"/>
              </a:lnSpc>
              <a:buFont typeface="+mj-lt"/>
              <a:buAutoNum type="arabicPeriod"/>
            </a:pPr>
            <a:r>
              <a:rPr lang="es-MX" sz="1200" dirty="0">
                <a:latin typeface="Calibri" panose="020F0502020204030204" pitchFamily="34" charset="0"/>
                <a:cs typeface="Calibri" panose="020F0502020204030204" pitchFamily="34" charset="0"/>
              </a:rPr>
              <a:t>Identificar y comparar los algoritmos de Deep Learning más adecuados para la clasificación de melanomas en imágenes dermatoscópicas de pacientes del Perú.</a:t>
            </a:r>
          </a:p>
          <a:p>
            <a:pPr marL="546100" indent="-400050">
              <a:lnSpc>
                <a:spcPct val="110000"/>
              </a:lnSpc>
              <a:buFont typeface="+mj-lt"/>
              <a:buAutoNum type="arabicPeriod"/>
            </a:pPr>
            <a:r>
              <a:rPr lang="es-MX" sz="1200" dirty="0">
                <a:latin typeface="Calibri" panose="020F0502020204030204" pitchFamily="34" charset="0"/>
                <a:cs typeface="Calibri" panose="020F0502020204030204" pitchFamily="34" charset="0"/>
              </a:rPr>
              <a:t>Desarrollar un marco de evaluación que incluya métricas para evaluar el rendimiento de los modelos de Deep Learning en la detección del cáncer de piel de tipo melanoma de pacientes del Perú.</a:t>
            </a:r>
          </a:p>
          <a:p>
            <a:pPr marL="546100" indent="-400050">
              <a:lnSpc>
                <a:spcPct val="110000"/>
              </a:lnSpc>
              <a:buFont typeface="+mj-lt"/>
              <a:buAutoNum type="arabicPeriod"/>
            </a:pPr>
            <a:r>
              <a:rPr lang="es-MX" sz="1200" dirty="0">
                <a:latin typeface="Calibri" panose="020F0502020204030204" pitchFamily="34" charset="0"/>
                <a:cs typeface="Calibri" panose="020F0502020204030204" pitchFamily="34" charset="0"/>
              </a:rPr>
              <a:t>Identificar y evaluar que preprocesamiento reduce el impacto de los diferentes tipos de ruidos encontrados en las imágenes dermatoscópicas de cáncer de piel de tipo melanoma de pacientes del Perú.</a:t>
            </a:r>
          </a:p>
          <a:p>
            <a:pPr marL="546100" indent="-400050">
              <a:lnSpc>
                <a:spcPct val="110000"/>
              </a:lnSpc>
              <a:buFont typeface="+mj-lt"/>
              <a:buAutoNum type="arabicPeriod"/>
            </a:pPr>
            <a:r>
              <a:rPr lang="es-MX" sz="1200" dirty="0">
                <a:latin typeface="Calibri" panose="020F0502020204030204" pitchFamily="34" charset="0"/>
                <a:cs typeface="Calibri" panose="020F0502020204030204" pitchFamily="34" charset="0"/>
              </a:rPr>
              <a:t>Analizar los diferentes enfoques utilizados en investigaciones anteriores con la finalidad de desarrollar marcos de trabajo efectivos para la clasificación de melanomas y no melanomas de pacientes del Perú.</a:t>
            </a:r>
          </a:p>
        </p:txBody>
      </p:sp>
    </p:spTree>
    <p:extLst>
      <p:ext uri="{BB962C8B-B14F-4D97-AF65-F5344CB8AC3E}">
        <p14:creationId xmlns:p14="http://schemas.microsoft.com/office/powerpoint/2010/main" val="68078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30700" y="2029968"/>
            <a:ext cx="2062971" cy="2408882"/>
          </a:xfrm>
        </p:spPr>
        <p:txBody>
          <a:bodyPr>
            <a:normAutofit fontScale="85000" lnSpcReduction="10000"/>
          </a:bodyPr>
          <a:lstStyle/>
          <a:p>
            <a:pPr marL="146050" indent="0">
              <a:buNone/>
            </a:pPr>
            <a:r>
              <a:rPr lang="es-MX" dirty="0"/>
              <a:t>La aplicación de técnicas de Deep Learning en el análisis de imágenes dermatoscópicas permitirá entrenar un sistema capaz de identificar características específicas asociadas con el cáncer de piel con una precisión igual o superior a la de los dermatólogos especializados, facilitando la detección temprana de esta enfermedad</a:t>
            </a:r>
            <a:endParaRPr lang="es-PE" sz="1200" dirty="0"/>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Hipótesis</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8"/>
            <a:ext cx="5144435" cy="240888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546100" indent="-400050">
              <a:lnSpc>
                <a:spcPct val="110000"/>
              </a:lnSpc>
              <a:buFont typeface="+mj-lt"/>
              <a:buAutoNum type="romanUcPeriod"/>
            </a:pPr>
            <a:r>
              <a:rPr lang="es-MX" sz="1200" dirty="0"/>
              <a:t>La implementación del algoritmo de Deep Learning adecuado permitirá calcificar con alta precisión los tipos de cáncer de piel </a:t>
            </a:r>
            <a:r>
              <a:rPr lang="es-PE" sz="1200" dirty="0"/>
              <a:t>melanomas y no melanomas</a:t>
            </a:r>
            <a:endParaRPr lang="es-MX" sz="1200" dirty="0"/>
          </a:p>
          <a:p>
            <a:pPr marL="546100" indent="-400050">
              <a:lnSpc>
                <a:spcPct val="110000"/>
              </a:lnSpc>
              <a:buFont typeface="+mj-lt"/>
              <a:buAutoNum type="romanUcPeriod"/>
            </a:pPr>
            <a:r>
              <a:rPr lang="es-MX" sz="1200" dirty="0"/>
              <a:t>Realizar una evaluación drástica haciendo uso de las métricas nos proporcionara una mejor comprensión de los modelos de Deep Learning en la detección de cáncer de piel melanoma y no melanoma.</a:t>
            </a:r>
          </a:p>
          <a:p>
            <a:pPr marL="546100" indent="-400050">
              <a:lnSpc>
                <a:spcPct val="110000"/>
              </a:lnSpc>
              <a:buFont typeface="+mj-lt"/>
              <a:buAutoNum type="romanUcPeriod"/>
            </a:pPr>
            <a:endParaRPr lang="es-MX" sz="1200" dirty="0"/>
          </a:p>
          <a:p>
            <a:pPr marL="546100" indent="-400050">
              <a:lnSpc>
                <a:spcPct val="110000"/>
              </a:lnSpc>
              <a:buFont typeface="+mj-lt"/>
              <a:buAutoNum type="romanUcPeriod"/>
            </a:pPr>
            <a:r>
              <a:rPr lang="es-MX" sz="1200" dirty="0"/>
              <a:t>Identificar los tipos de ruidos en las imágenes dermatológicas permitirá tener un modelo con mayor precisión</a:t>
            </a:r>
          </a:p>
          <a:p>
            <a:pPr marL="546100" indent="-400050">
              <a:lnSpc>
                <a:spcPct val="110000"/>
              </a:lnSpc>
              <a:buFont typeface="+mj-lt"/>
              <a:buAutoNum type="romanUcPeriod"/>
            </a:pPr>
            <a:r>
              <a:rPr lang="es-MX" sz="1200" dirty="0"/>
              <a:t>Análisis de trabajos previos para el desarrollo de métodos efectivos con la finalidad de mejorar la eficiencia de los modelos.</a:t>
            </a:r>
          </a:p>
        </p:txBody>
      </p:sp>
    </p:spTree>
    <p:extLst>
      <p:ext uri="{BB962C8B-B14F-4D97-AF65-F5344CB8AC3E}">
        <p14:creationId xmlns:p14="http://schemas.microsoft.com/office/powerpoint/2010/main" val="221641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966D8-6051-51C9-3448-16D6FE69B3DC}"/>
              </a:ext>
            </a:extLst>
          </p:cNvPr>
          <p:cNvSpPr>
            <a:spLocks noGrp="1"/>
          </p:cNvSpPr>
          <p:nvPr>
            <p:ph type="title"/>
          </p:nvPr>
        </p:nvSpPr>
        <p:spPr>
          <a:xfrm>
            <a:off x="251990" y="4297680"/>
            <a:ext cx="5666671" cy="845820"/>
          </a:xfrm>
        </p:spPr>
        <p:txBody>
          <a:bodyPr/>
          <a:lstStyle/>
          <a:p>
            <a:r>
              <a:rPr lang="es-PE" dirty="0"/>
              <a:t>Matriz de consistencia</a:t>
            </a:r>
          </a:p>
        </p:txBody>
      </p:sp>
    </p:spTree>
    <p:extLst>
      <p:ext uri="{BB962C8B-B14F-4D97-AF65-F5344CB8AC3E}">
        <p14:creationId xmlns:p14="http://schemas.microsoft.com/office/powerpoint/2010/main" val="201274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a:bodyPr>
          <a:lstStyle/>
          <a:p>
            <a:pPr>
              <a:lnSpc>
                <a:spcPct val="115000"/>
              </a:lnSpc>
              <a:spcBef>
                <a:spcPts val="1200"/>
              </a:spcBef>
              <a:spcAft>
                <a:spcPts val="1200"/>
              </a:spcAft>
              <a:buClr>
                <a:schemeClr val="dk1"/>
              </a:buClr>
              <a:buSzPts val="1100"/>
            </a:pPr>
            <a:r>
              <a:rPr lang="en-US" sz="1800" dirty="0">
                <a:solidFill>
                  <a:srgbClr val="1F1F1F"/>
                </a:solidFill>
                <a:latin typeface="Georgia"/>
              </a:rPr>
              <a:t>An improved transformer network for skin cancer classification </a:t>
            </a:r>
            <a:endParaRPr sz="1800" dirty="0">
              <a:solidFill>
                <a:srgbClr val="1F1F1F"/>
              </a:solidFill>
              <a:latin typeface="Georgia"/>
            </a:endParaRPr>
          </a:p>
        </p:txBody>
      </p:sp>
      <p:sp>
        <p:nvSpPr>
          <p:cNvPr id="140" name="Google Shape;140;p15"/>
          <p:cNvSpPr txBox="1">
            <a:spLocks noGrp="1"/>
          </p:cNvSpPr>
          <p:nvPr>
            <p:ph type="body" idx="1"/>
          </p:nvPr>
        </p:nvSpPr>
        <p:spPr>
          <a:xfrm>
            <a:off x="545732" y="1552767"/>
            <a:ext cx="2558003" cy="1358064"/>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Proponer y validar un enfoque mejorado para la clasificación del cáncer de piel utilizando una red de transformadores de visión (VIT)</a:t>
            </a:r>
          </a:p>
          <a:p>
            <a:pPr marL="0" indent="0">
              <a:lnSpc>
                <a:spcPct val="100000"/>
              </a:lnSpc>
              <a:buNone/>
            </a:pPr>
            <a:endParaRPr sz="1200" dirty="0">
              <a:solidFill>
                <a:srgbClr val="1F1F1F"/>
              </a:solidFill>
            </a:endParaRP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170968" y="2649270"/>
            <a:ext cx="8834136" cy="22954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a:t>
            </a:r>
            <a:r>
              <a:rPr lang="es-PE" sz="1200" dirty="0">
                <a:solidFill>
                  <a:srgbClr val="1F1F1F"/>
                </a:solidFill>
              </a:rPr>
              <a:t>conjunto de datos HAM1000 y </a:t>
            </a:r>
            <a:r>
              <a:rPr lang="es-MX" sz="1200" dirty="0">
                <a:solidFill>
                  <a:srgbClr val="1F1F1F"/>
                </a:solidFill>
              </a:rPr>
              <a:t> </a:t>
            </a:r>
            <a:r>
              <a:rPr lang="es-PE" sz="1200" dirty="0">
                <a:solidFill>
                  <a:srgbClr val="1F1F1F"/>
                </a:solidFill>
              </a:rPr>
              <a:t>conjunto de datos clínicos recopilados a través de dermatoscopia de pacientes hospitalarios</a:t>
            </a:r>
          </a:p>
          <a:p>
            <a:pPr marL="628650" lvl="1" indent="-171450">
              <a:lnSpc>
                <a:spcPct val="100000"/>
              </a:lnSpc>
            </a:pPr>
            <a:r>
              <a:rPr lang="es-PE" sz="1200" dirty="0">
                <a:solidFill>
                  <a:srgbClr val="1F1F1F"/>
                </a:solidFill>
              </a:rPr>
              <a:t>Normalización de datos: aumento y muestreo equilibrado de datos para abordar el problema de datos insuficientes y desequilibrio de datos.</a:t>
            </a:r>
          </a:p>
          <a:p>
            <a:pPr marL="628650" lvl="1" indent="-171450">
              <a:lnSpc>
                <a:spcPct val="100000"/>
              </a:lnSpc>
            </a:pPr>
            <a:r>
              <a:rPr lang="es-PE" sz="1200" b="1" dirty="0">
                <a:solidFill>
                  <a:srgbClr val="1F1F1F"/>
                </a:solidFill>
              </a:rPr>
              <a:t>Extracción de características</a:t>
            </a:r>
            <a:r>
              <a:rPr lang="es-PE" sz="1200" dirty="0">
                <a:solidFill>
                  <a:srgbClr val="1F1F1F"/>
                </a:solidFill>
              </a:rPr>
              <a:t>: Uso de un transformador de visión </a:t>
            </a:r>
            <a:r>
              <a:rPr lang="es-PE" sz="1200" dirty="0" err="1">
                <a:solidFill>
                  <a:srgbClr val="1F1F1F"/>
                </a:solidFill>
              </a:rPr>
              <a:t>multi-escala</a:t>
            </a:r>
            <a:r>
              <a:rPr lang="es-PE" sz="1200" dirty="0">
                <a:solidFill>
                  <a:srgbClr val="1F1F1F"/>
                </a:solidFill>
              </a:rPr>
              <a:t>.</a:t>
            </a:r>
          </a:p>
          <a:p>
            <a:pPr marL="628650" lvl="1" indent="-171450">
              <a:lnSpc>
                <a:spcPct val="100000"/>
              </a:lnSpc>
            </a:pPr>
            <a:r>
              <a:rPr lang="es-PE" sz="1200" dirty="0" err="1">
                <a:solidFill>
                  <a:srgbClr val="1F1F1F"/>
                </a:solidFill>
              </a:rPr>
              <a:t>Implemenacion</a:t>
            </a:r>
            <a:r>
              <a:rPr lang="es-PE" sz="1200" dirty="0">
                <a:solidFill>
                  <a:srgbClr val="1F1F1F"/>
                </a:solidFill>
              </a:rPr>
              <a:t> de modelos: </a:t>
            </a:r>
            <a:r>
              <a:rPr lang="es-PE" dirty="0"/>
              <a:t>Modelo VIT (</a:t>
            </a:r>
            <a:r>
              <a:rPr lang="es-PE" dirty="0" err="1"/>
              <a:t>Vision</a:t>
            </a:r>
            <a:r>
              <a:rPr lang="es-PE" dirty="0"/>
              <a:t> </a:t>
            </a:r>
            <a:r>
              <a:rPr lang="es-PE" dirty="0" err="1"/>
              <a:t>Transformer</a:t>
            </a:r>
            <a:r>
              <a:rPr lang="es-PE" dirty="0"/>
              <a:t>) y otros modelos para compararlos, </a:t>
            </a:r>
            <a:r>
              <a:rPr lang="es-PE" dirty="0" err="1"/>
              <a:t>Soft</a:t>
            </a:r>
            <a:r>
              <a:rPr lang="es-PE" dirty="0"/>
              <a:t> </a:t>
            </a:r>
            <a:r>
              <a:rPr lang="es-PE" dirty="0" err="1"/>
              <a:t>attention</a:t>
            </a:r>
            <a:r>
              <a:rPr lang="es-PE" dirty="0"/>
              <a:t> </a:t>
            </a:r>
            <a:r>
              <a:rPr lang="es-PE" dirty="0" err="1"/>
              <a:t>network</a:t>
            </a:r>
            <a:r>
              <a:rPr lang="es-PE" dirty="0"/>
              <a:t>, </a:t>
            </a:r>
            <a:r>
              <a:rPr lang="es-PE" dirty="0" err="1"/>
              <a:t>Ensembles</a:t>
            </a:r>
            <a:r>
              <a:rPr lang="es-PE" dirty="0"/>
              <a:t> </a:t>
            </a:r>
            <a:r>
              <a:rPr lang="es-PE" dirty="0" err="1"/>
              <a:t>of</a:t>
            </a:r>
            <a:r>
              <a:rPr lang="es-PE" dirty="0"/>
              <a:t> </a:t>
            </a:r>
            <a:r>
              <a:rPr lang="es-PE" dirty="0" err="1"/>
              <a:t>multi-resolution</a:t>
            </a:r>
            <a:r>
              <a:rPr lang="es-PE" dirty="0"/>
              <a:t> (</a:t>
            </a:r>
            <a:r>
              <a:rPr lang="es-PE" dirty="0" err="1"/>
              <a:t>EfficientNets</a:t>
            </a:r>
            <a:r>
              <a:rPr lang="es-PE" dirty="0"/>
              <a:t>), Single </a:t>
            </a:r>
            <a:r>
              <a:rPr lang="es-PE" dirty="0" err="1"/>
              <a:t>model</a:t>
            </a:r>
            <a:r>
              <a:rPr lang="es-PE" dirty="0"/>
              <a:t> </a:t>
            </a:r>
            <a:r>
              <a:rPr lang="es-PE" dirty="0" err="1"/>
              <a:t>deep</a:t>
            </a:r>
            <a:r>
              <a:rPr lang="es-PE" dirty="0"/>
              <a:t> </a:t>
            </a:r>
            <a:r>
              <a:rPr lang="es-PE" dirty="0" err="1"/>
              <a:t>learning</a:t>
            </a:r>
            <a:r>
              <a:rPr lang="es-PE" dirty="0"/>
              <a:t>, Data </a:t>
            </a:r>
            <a:r>
              <a:rPr lang="es-PE" dirty="0" err="1"/>
              <a:t>augmentation</a:t>
            </a:r>
            <a:r>
              <a:rPr lang="es-PE" dirty="0"/>
              <a:t> </a:t>
            </a:r>
            <a:r>
              <a:rPr lang="es-PE" dirty="0" err="1"/>
              <a:t>for</a:t>
            </a:r>
            <a:r>
              <a:rPr lang="es-PE" dirty="0"/>
              <a:t> skin </a:t>
            </a:r>
            <a:r>
              <a:rPr lang="es-PE" dirty="0" err="1"/>
              <a:t>classification</a:t>
            </a:r>
            <a:r>
              <a:rPr lang="es-PE" dirty="0"/>
              <a:t>, </a:t>
            </a:r>
            <a:r>
              <a:rPr lang="es-PE" dirty="0" err="1"/>
              <a:t>Two</a:t>
            </a:r>
            <a:r>
              <a:rPr lang="es-PE" dirty="0"/>
              <a:t> </a:t>
            </a:r>
            <a:r>
              <a:rPr lang="es-PE" dirty="0" err="1"/>
              <a:t>path</a:t>
            </a:r>
            <a:r>
              <a:rPr lang="es-PE" dirty="0"/>
              <a:t> CNN </a:t>
            </a:r>
            <a:r>
              <a:rPr lang="es-PE" dirty="0" err="1"/>
              <a:t>model</a:t>
            </a:r>
            <a:r>
              <a:rPr lang="es-PE" dirty="0"/>
              <a:t>, Deep CNN (</a:t>
            </a:r>
            <a:r>
              <a:rPr lang="es-PE" dirty="0" err="1"/>
              <a:t>Baseline</a:t>
            </a:r>
            <a:r>
              <a:rPr lang="es-PE" dirty="0"/>
              <a:t>), MobileNetV2, ResNet50, InceptionV2</a:t>
            </a:r>
            <a:endParaRPr lang="es-PE"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a:t>
            </a:r>
            <a:r>
              <a:rPr lang="es-MX" sz="1200" dirty="0">
                <a:solidFill>
                  <a:srgbClr val="1F1F1F"/>
                </a:solidFill>
              </a:rPr>
              <a:t>modelo VIT logró un AUC de 0.987, una precisión de 0.941 y una precisión de 0.943, superando en 0.3%, 4.6%, 1.3%, 1.2% y 0.8% respectivamente a otros modelos.</a:t>
            </a:r>
            <a:endParaRPr lang="es-PE"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rPr>
              <a:t>https://www.sciencedirect.com/science/article/pii/S0010482522006746</a:t>
            </a:r>
            <a:endParaRPr lang="es-PE" sz="900" dirty="0"/>
          </a:p>
        </p:txBody>
      </p:sp>
      <p:pic>
        <p:nvPicPr>
          <p:cNvPr id="9" name="Imagen 8" descr="Interfaz de usuario gráfica, Texto, Aplicación&#10;&#10;Descripción generada automáticamente">
            <a:extLst>
              <a:ext uri="{FF2B5EF4-FFF2-40B4-BE49-F238E27FC236}">
                <a16:creationId xmlns:a16="http://schemas.microsoft.com/office/drawing/2014/main" id="{D8D73870-A594-AF36-3F18-94A4D0E994D5}"/>
              </a:ext>
            </a:extLst>
          </p:cNvPr>
          <p:cNvPicPr>
            <a:picLocks noChangeAspect="1"/>
          </p:cNvPicPr>
          <p:nvPr/>
        </p:nvPicPr>
        <p:blipFill>
          <a:blip r:embed="rId3"/>
          <a:stretch>
            <a:fillRect/>
          </a:stretch>
        </p:blipFill>
        <p:spPr>
          <a:xfrm>
            <a:off x="3923818" y="1261561"/>
            <a:ext cx="4550339" cy="1623974"/>
          </a:xfrm>
          <a:prstGeom prst="rect">
            <a:avLst/>
          </a:prstGeom>
        </p:spPr>
      </p:pic>
    </p:spTree>
    <p:extLst>
      <p:ext uri="{BB962C8B-B14F-4D97-AF65-F5344CB8AC3E}">
        <p14:creationId xmlns:p14="http://schemas.microsoft.com/office/powerpoint/2010/main" val="345640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body" idx="2"/>
          </p:nvPr>
        </p:nvSpPr>
        <p:spPr>
          <a:xfrm>
            <a:off x="819150" y="1705050"/>
            <a:ext cx="2922300" cy="209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200"/>
              <a:t>Los casos incluyen una colección representativa de todas las categorías diagnósticas importantes en el ámbito de las lesiones pigmentadas. Contiene más de 10015 imágenes dermatoscópicas.</a:t>
            </a:r>
            <a:endParaRPr sz="1200"/>
          </a:p>
        </p:txBody>
      </p:sp>
      <p:sp>
        <p:nvSpPr>
          <p:cNvPr id="163" name="Google Shape;163;p18"/>
          <p:cNvSpPr txBox="1">
            <a:spLocks noGrp="1"/>
          </p:cNvSpPr>
          <p:nvPr>
            <p:ph type="title"/>
          </p:nvPr>
        </p:nvSpPr>
        <p:spPr>
          <a:xfrm>
            <a:off x="819150" y="540800"/>
            <a:ext cx="6424200" cy="70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Base de Datos</a:t>
            </a:r>
            <a:endParaRPr/>
          </a:p>
        </p:txBody>
      </p:sp>
      <p:sp>
        <p:nvSpPr>
          <p:cNvPr id="164" name="Google Shape;164;p18"/>
          <p:cNvSpPr txBox="1">
            <a:spLocks noGrp="1"/>
          </p:cNvSpPr>
          <p:nvPr>
            <p:ph type="subTitle" idx="1"/>
          </p:nvPr>
        </p:nvSpPr>
        <p:spPr>
          <a:xfrm>
            <a:off x="819150" y="1398300"/>
            <a:ext cx="2922300" cy="393600"/>
          </a:xfrm>
          <a:prstGeom prst="rect">
            <a:avLst/>
          </a:prstGeom>
        </p:spPr>
        <p:txBody>
          <a:bodyPr spcFirstLastPara="1" wrap="square" lIns="91425" tIns="91425" rIns="91425" bIns="91425" anchor="ctr" anchorCtr="0">
            <a:noAutofit/>
          </a:bodyPr>
          <a:lstStyle/>
          <a:p>
            <a:pPr marL="0" lvl="0" indent="0" algn="l" rtl="0">
              <a:lnSpc>
                <a:spcPct val="133333"/>
              </a:lnSpc>
              <a:spcBef>
                <a:spcPts val="0"/>
              </a:spcBef>
              <a:spcAft>
                <a:spcPts val="0"/>
              </a:spcAft>
              <a:buNone/>
            </a:pPr>
            <a:r>
              <a:rPr lang="es" sz="1300" b="1"/>
              <a:t>Skin Cancer MNIST: HAM10000</a:t>
            </a:r>
            <a:endParaRPr sz="1300" b="1"/>
          </a:p>
        </p:txBody>
      </p:sp>
      <p:sp>
        <p:nvSpPr>
          <p:cNvPr id="165" name="Google Shape;165;p18"/>
          <p:cNvSpPr txBox="1">
            <a:spLocks noGrp="1"/>
          </p:cNvSpPr>
          <p:nvPr>
            <p:ph type="body" idx="2"/>
          </p:nvPr>
        </p:nvSpPr>
        <p:spPr>
          <a:xfrm>
            <a:off x="390212" y="4259800"/>
            <a:ext cx="3435900" cy="6003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s"/>
              <a:t>https://www.kaggle.com/datasets/kmader/skin-cancer-mnist-ham10000/data</a:t>
            </a:r>
            <a:endParaRPr/>
          </a:p>
        </p:txBody>
      </p:sp>
      <p:sp>
        <p:nvSpPr>
          <p:cNvPr id="166" name="Google Shape;166;p18"/>
          <p:cNvSpPr txBox="1">
            <a:spLocks noGrp="1"/>
          </p:cNvSpPr>
          <p:nvPr>
            <p:ph type="body" idx="2"/>
          </p:nvPr>
        </p:nvSpPr>
        <p:spPr>
          <a:xfrm>
            <a:off x="5010150" y="1705050"/>
            <a:ext cx="2922300" cy="209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a:t>El conjunto de datos original contiene más de 25.000 imágenes clasificadas en 8 enfermedades de la piel.</a:t>
            </a:r>
            <a:endParaRPr sz="1200"/>
          </a:p>
          <a:p>
            <a:pPr marL="0" lvl="0" indent="0" algn="l" rtl="0">
              <a:spcBef>
                <a:spcPts val="1200"/>
              </a:spcBef>
              <a:spcAft>
                <a:spcPts val="1200"/>
              </a:spcAft>
              <a:buNone/>
            </a:pPr>
            <a:endParaRPr sz="1200"/>
          </a:p>
        </p:txBody>
      </p:sp>
      <p:sp>
        <p:nvSpPr>
          <p:cNvPr id="167" name="Google Shape;167;p18"/>
          <p:cNvSpPr txBox="1">
            <a:spLocks noGrp="1"/>
          </p:cNvSpPr>
          <p:nvPr>
            <p:ph type="subTitle" idx="1"/>
          </p:nvPr>
        </p:nvSpPr>
        <p:spPr>
          <a:xfrm>
            <a:off x="5010150" y="1398300"/>
            <a:ext cx="2922300" cy="393600"/>
          </a:xfrm>
          <a:prstGeom prst="rect">
            <a:avLst/>
          </a:prstGeom>
        </p:spPr>
        <p:txBody>
          <a:bodyPr spcFirstLastPara="1" wrap="square" lIns="91425" tIns="91425" rIns="91425" bIns="91425" anchor="t" anchorCtr="0">
            <a:normAutofit fontScale="92500" lnSpcReduction="20000"/>
          </a:bodyPr>
          <a:lstStyle/>
          <a:p>
            <a:pPr marL="0" lvl="0" indent="0" algn="l" rtl="0">
              <a:lnSpc>
                <a:spcPct val="133333"/>
              </a:lnSpc>
              <a:spcBef>
                <a:spcPts val="0"/>
              </a:spcBef>
              <a:spcAft>
                <a:spcPts val="0"/>
              </a:spcAft>
              <a:buNone/>
            </a:pPr>
            <a:r>
              <a:rPr lang="es" sz="1300" b="1"/>
              <a:t>Dataset ISIC - 2019</a:t>
            </a:r>
            <a:endParaRPr sz="1300" b="1"/>
          </a:p>
        </p:txBody>
      </p:sp>
      <p:sp>
        <p:nvSpPr>
          <p:cNvPr id="168" name="Google Shape;168;p18"/>
          <p:cNvSpPr txBox="1">
            <a:spLocks noGrp="1"/>
          </p:cNvSpPr>
          <p:nvPr>
            <p:ph type="body" idx="2"/>
          </p:nvPr>
        </p:nvSpPr>
        <p:spPr>
          <a:xfrm>
            <a:off x="5317889" y="4259800"/>
            <a:ext cx="3435900" cy="6003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s"/>
              <a:t>https://www.kaggle.com/datasets/bhanuprasanna/isic-2019</a:t>
            </a:r>
            <a:endParaRPr/>
          </a:p>
        </p:txBody>
      </p:sp>
      <p:pic>
        <p:nvPicPr>
          <p:cNvPr id="169" name="Google Shape;169;p18"/>
          <p:cNvPicPr preferRelativeResize="0"/>
          <p:nvPr/>
        </p:nvPicPr>
        <p:blipFill rotWithShape="1">
          <a:blip r:embed="rId3">
            <a:alphaModFix/>
          </a:blip>
          <a:srcRect l="70756" t="42558"/>
          <a:stretch/>
        </p:blipFill>
        <p:spPr>
          <a:xfrm>
            <a:off x="819150" y="2991575"/>
            <a:ext cx="2673999" cy="1108850"/>
          </a:xfrm>
          <a:prstGeom prst="rect">
            <a:avLst/>
          </a:prstGeom>
          <a:noFill/>
          <a:ln>
            <a:noFill/>
          </a:ln>
        </p:spPr>
      </p:pic>
      <p:pic>
        <p:nvPicPr>
          <p:cNvPr id="170" name="Google Shape;170;p18"/>
          <p:cNvPicPr preferRelativeResize="0"/>
          <p:nvPr/>
        </p:nvPicPr>
        <p:blipFill>
          <a:blip r:embed="rId4">
            <a:alphaModFix/>
          </a:blip>
          <a:stretch>
            <a:fillRect/>
          </a:stretch>
        </p:blipFill>
        <p:spPr>
          <a:xfrm>
            <a:off x="5248348" y="2698355"/>
            <a:ext cx="2786676" cy="14020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2030</TotalTime>
  <Words>1043</Words>
  <Application>Microsoft Office PowerPoint</Application>
  <PresentationFormat>Presentación en pantalla (16:9)</PresentationFormat>
  <Paragraphs>70</Paragraphs>
  <Slides>8</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Georgia</vt:lpstr>
      <vt:lpstr>Calibri</vt:lpstr>
      <vt:lpstr>Arial</vt:lpstr>
      <vt:lpstr>Aptos</vt:lpstr>
      <vt:lpstr>Nunito</vt:lpstr>
      <vt:lpstr>Shift</vt:lpstr>
      <vt:lpstr>Presentación de PowerPoint</vt:lpstr>
      <vt:lpstr>Realidad Problemática</vt:lpstr>
      <vt:lpstr>General</vt:lpstr>
      <vt:lpstr>General</vt:lpstr>
      <vt:lpstr>General</vt:lpstr>
      <vt:lpstr>Matriz de consistencia</vt:lpstr>
      <vt:lpstr>An improved transformer network for skin cancer classification </vt:lpstr>
      <vt:lpstr>Base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Elizabeth</cp:lastModifiedBy>
  <cp:revision>16</cp:revision>
  <dcterms:modified xsi:type="dcterms:W3CDTF">2024-05-06T22:57:33Z</dcterms:modified>
</cp:coreProperties>
</file>