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0"/>
      <p:bold r:id="rId11"/>
      <p:italic r:id="rId12"/>
      <p:boldItalic r:id="rId13"/>
    </p:embeddedFont>
    <p:embeddedFont>
      <p:font typeface="Nunito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99" autoAdjust="0"/>
  </p:normalViewPr>
  <p:slideViewPr>
    <p:cSldViewPr snapToGrid="0">
      <p:cViewPr>
        <p:scale>
          <a:sx n="75" d="100"/>
          <a:sy n="75" d="100"/>
        </p:scale>
        <p:origin x="-149" y="2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772528621000340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wanderdust/skin-lesion-analysis-toward-melanoma-detection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kaggle.com/datasets/bhanuprasanna/isic-2019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a28a8f1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a28a8f1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a28a8f12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a28a8f12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https://www.sciencedirect.com/science/article/pii/S0141933120308723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c393615a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c393615a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u="sng">
                <a:solidFill>
                  <a:schemeClr val="hlink"/>
                </a:solidFill>
                <a:hlinkClick r:id="rId3"/>
              </a:rPr>
              <a:t>https://www.sciencedirect.com/science/article/pii/S2772528621000340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Calibri"/>
              <a:buChar char="●"/>
            </a:pPr>
            <a:r>
              <a:rPr lang="es" sz="12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ruido en la imagen) pelitos que aparece alrededor de la herida</a:t>
            </a:r>
            <a:endParaRPr sz="120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1F1F1F"/>
                </a:solidFill>
                <a:highlight>
                  <a:srgbClr val="FFFFFF"/>
                </a:highlight>
              </a:rPr>
              <a:t>EfficientNet-b0 es una </a:t>
            </a:r>
            <a:r>
              <a:rPr lang="es" sz="1200">
                <a:solidFill>
                  <a:srgbClr val="040C28"/>
                </a:solidFill>
                <a:highlight>
                  <a:srgbClr val="FFFFFF"/>
                </a:highlight>
              </a:rPr>
              <a:t>red neuronal convolucional que está entrenada con más de un millón de imágenes de la base de datos de ImageNet</a:t>
            </a:r>
            <a:r>
              <a:rPr lang="es" sz="1200">
                <a:solidFill>
                  <a:srgbClr val="1F1F1F"/>
                </a:solidFill>
                <a:highlight>
                  <a:srgbClr val="FFFFFF"/>
                </a:highlight>
              </a:rPr>
              <a:t> [1]. Esta red puede clasificar imágenes en 1000 categorías de objetos (por ejemplo, teclado, ratón, lápiz y muchos animales).</a:t>
            </a:r>
            <a:endParaRPr sz="120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a28a8f12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a28a8f12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c7645822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c7645822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https://www.kaggle.com/datasets/wanderdust/skin-lesion-analysis-toward-melanoma-detection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https://www.kaggle.com/datasets/bhanuprasanna/isic-2019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https://www.kaggle.com/datasets/kmader/skin-cancer-mnist-ham10000/data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subTitle" idx="1"/>
          </p:nvPr>
        </p:nvSpPr>
        <p:spPr>
          <a:xfrm>
            <a:off x="596550" y="1913350"/>
            <a:ext cx="7950900" cy="12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2800">
                <a:solidFill>
                  <a:srgbClr val="111A37"/>
                </a:solidFill>
              </a:rPr>
              <a:t>Desarrollo de un sistema de detección haciendo uso de Deep Learning y visión por computadora para el Diagnóstico de Cáncer de Piel melanoma</a:t>
            </a:r>
            <a:endParaRPr sz="2800">
              <a:solidFill>
                <a:srgbClr val="111A3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</a:t>
            </a:r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rgbClr val="111A37"/>
                </a:solidFill>
              </a:rPr>
              <a:t>La detección temprana del cáncer a una persona puede ser la gran diferencia entre la vida y la muerte. Teniendo en cuenta que el cáncer de piel es uno de los más comunes a nivel mundial, es imperativo que reciban un tratamiento a tiempo con el fin de aumentar sus probabilidades de supervivencia. No obstante, los métodos tradicionales de diagnóstico pueden ser ineficientes y necesitar la experiencia de un dermatólogo especialista en el tema debido a que existe un margen de error.</a:t>
            </a:r>
            <a:endParaRPr sz="1400">
              <a:solidFill>
                <a:srgbClr val="111A3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54108E-43E4-BC8C-EA36-A377D44EB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1434" y="1282065"/>
            <a:ext cx="3314700" cy="1141096"/>
          </a:xfrm>
        </p:spPr>
        <p:txBody>
          <a:bodyPr/>
          <a:lstStyle/>
          <a:p>
            <a:pPr marL="146050" indent="0">
              <a:buNone/>
            </a:pPr>
            <a:r>
              <a:rPr lang="es-MX" dirty="0"/>
              <a:t>“en el Perú, hasta el 2020, se han registrado 1,282 nuevos casos de cáncer por melanoma en la piel” </a:t>
            </a:r>
          </a:p>
          <a:p>
            <a:pPr marL="146050" indent="0" algn="r">
              <a:buNone/>
            </a:pPr>
            <a:r>
              <a:rPr lang="es-MX" dirty="0"/>
              <a:t>Global </a:t>
            </a:r>
            <a:r>
              <a:rPr lang="es-MX" dirty="0" err="1"/>
              <a:t>Cancer</a:t>
            </a:r>
            <a:r>
              <a:rPr lang="es-MX" dirty="0"/>
              <a:t> </a:t>
            </a:r>
            <a:r>
              <a:rPr lang="es-MX" dirty="0" err="1"/>
              <a:t>Observatory</a:t>
            </a:r>
            <a:r>
              <a:rPr lang="es-MX" dirty="0"/>
              <a:t> (</a:t>
            </a:r>
            <a:r>
              <a:rPr lang="es-MX" dirty="0" err="1"/>
              <a:t>Globocan</a:t>
            </a:r>
            <a:r>
              <a:rPr lang="es-MX" dirty="0"/>
              <a:t>)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5BD18CF-A409-1E97-7F7E-66D5A15FC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286" y="502920"/>
            <a:ext cx="2601426" cy="4137660"/>
          </a:xfrm>
          <a:prstGeom prst="rect">
            <a:avLst/>
          </a:prstGeom>
        </p:spPr>
      </p:pic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1D041B6B-2D7A-6D39-C3A1-43EC26F0EDCC}"/>
              </a:ext>
            </a:extLst>
          </p:cNvPr>
          <p:cNvSpPr txBox="1">
            <a:spLocks/>
          </p:cNvSpPr>
          <p:nvPr/>
        </p:nvSpPr>
        <p:spPr>
          <a:xfrm>
            <a:off x="4711434" y="2922270"/>
            <a:ext cx="3314700" cy="1141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46050" indent="0">
              <a:buNone/>
            </a:pPr>
            <a:r>
              <a:rPr lang="es-MX" dirty="0"/>
              <a:t>“registró más de 3500 casos de cáncer de piel del 2021 al 2023”</a:t>
            </a:r>
          </a:p>
          <a:p>
            <a:pPr marL="146050" indent="0" algn="r">
              <a:buNone/>
            </a:pPr>
            <a:r>
              <a:rPr lang="es-PE" dirty="0"/>
              <a:t>Minsa </a:t>
            </a:r>
          </a:p>
        </p:txBody>
      </p:sp>
    </p:spTree>
    <p:extLst>
      <p:ext uri="{BB962C8B-B14F-4D97-AF65-F5344CB8AC3E}">
        <p14:creationId xmlns:p14="http://schemas.microsoft.com/office/powerpoint/2010/main" val="84052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668425" y="5432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300" dirty="0">
                <a:solidFill>
                  <a:srgbClr val="1F1F1F"/>
                </a:solidFill>
                <a:latin typeface="Georgia"/>
                <a:ea typeface="Georgia"/>
                <a:cs typeface="Georgia"/>
                <a:sym typeface="Georgia"/>
              </a:rPr>
              <a:t>Diagnosis of skin cancer using machine learning techniques</a:t>
            </a:r>
            <a:endParaRPr dirty="0"/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464100" y="1497825"/>
            <a:ext cx="4260300" cy="33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1F1F1F"/>
                </a:solidFill>
              </a:rPr>
              <a:t>Autor: A. Murugan , Dr. S. Anu H Nair, Dr. A. Angelin Peace Preethi, Dr. K. P. Sanal Kumar</a:t>
            </a:r>
            <a:endParaRPr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1F1F1F"/>
                </a:solidFill>
              </a:rPr>
              <a:t>Año: 2021</a:t>
            </a:r>
            <a:endParaRPr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1F1F1F"/>
                </a:solidFill>
              </a:rPr>
              <a:t>Técnica: </a:t>
            </a:r>
            <a:endParaRPr sz="1200" dirty="0">
              <a:solidFill>
                <a:srgbClr val="1F1F1F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s" sz="1200" dirty="0">
                <a:solidFill>
                  <a:srgbClr val="1F1F1F"/>
                </a:solidFill>
              </a:rPr>
              <a:t>Preprocesamiento: eliminar el ruido	</a:t>
            </a:r>
            <a:endParaRPr sz="1200" dirty="0">
              <a:solidFill>
                <a:srgbClr val="1F1F1F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s" sz="1200" dirty="0">
                <a:solidFill>
                  <a:srgbClr val="1F1F1F"/>
                </a:solidFill>
              </a:rPr>
              <a:t>Extraccion de caracteristicas usando: GLCM, Moment Invariants and GLRLM</a:t>
            </a:r>
            <a:endParaRPr sz="1200" dirty="0">
              <a:solidFill>
                <a:srgbClr val="1F1F1F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s" sz="1200" dirty="0">
                <a:solidFill>
                  <a:srgbClr val="1F1F1F"/>
                </a:solidFill>
              </a:rPr>
              <a:t>Clasificadores usando: PNN, SVM, Random Forest y SVM + RF</a:t>
            </a:r>
            <a:endParaRPr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1F1F1F"/>
                </a:solidFill>
              </a:rPr>
              <a:t>Base de datos: Compuesta por lesiones benignos y malignas que se almacenan en la base de datos junto con la histopatología</a:t>
            </a:r>
            <a:endParaRPr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311700" y="4695225"/>
            <a:ext cx="85206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https://www.sciencedirect.com/science/article/pii/S0141933120308723</a:t>
            </a:r>
            <a:endParaRPr sz="1000">
              <a:solidFill>
                <a:srgbClr val="111A3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000"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638" y="1322513"/>
            <a:ext cx="4267200" cy="1150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975" y="2473129"/>
            <a:ext cx="3715675" cy="2069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668425" y="5432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300" dirty="0">
                <a:solidFill>
                  <a:srgbClr val="1F1F1F"/>
                </a:solidFill>
                <a:latin typeface="Georgia"/>
                <a:ea typeface="Georgia"/>
                <a:cs typeface="Georgia"/>
                <a:sym typeface="Georgia"/>
              </a:rPr>
              <a:t>Multiclass skin cancer classification using EfficientNets – a first step towards preventing skin cancer</a:t>
            </a:r>
            <a:endParaRPr sz="2300" dirty="0">
              <a:solidFill>
                <a:srgbClr val="1F1F1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464100" y="1497825"/>
            <a:ext cx="4260300" cy="33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1F1F1F"/>
                </a:solidFill>
              </a:rPr>
              <a:t>Autor: Karar Ali, Zaffar Ahmed Shaikh, Abdullah Ayub Khan, Asif Ali Laghari</a:t>
            </a:r>
            <a:endParaRPr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1F1F1F"/>
                </a:solidFill>
              </a:rPr>
              <a:t>Año: 2022</a:t>
            </a:r>
            <a:endParaRPr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1F1F1F"/>
                </a:solidFill>
              </a:rPr>
              <a:t>Técnica: </a:t>
            </a:r>
            <a:endParaRPr sz="1200" dirty="0">
              <a:solidFill>
                <a:srgbClr val="1F1F1F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s" sz="1200" dirty="0">
                <a:solidFill>
                  <a:srgbClr val="1F1F1F"/>
                </a:solidFill>
              </a:rPr>
              <a:t>Preprocesamiento (redimensionadas según la variante EfficientNet [24,39])</a:t>
            </a:r>
            <a:endParaRPr sz="1200" dirty="0">
              <a:solidFill>
                <a:srgbClr val="1F1F1F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s" sz="1200" dirty="0">
                <a:solidFill>
                  <a:srgbClr val="1F1F1F"/>
                </a:solidFill>
              </a:rPr>
              <a:t>CNN (eliminación del ruido en la imagen)</a:t>
            </a:r>
            <a:endParaRPr sz="1200" dirty="0">
              <a:solidFill>
                <a:srgbClr val="1F1F1F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s" sz="1200" dirty="0">
                <a:solidFill>
                  <a:srgbClr val="1F1F1F"/>
                </a:solidFill>
              </a:rPr>
              <a:t>EfficientNets B1-B7 (escalando la red de referencia (EfficientNet B0)</a:t>
            </a:r>
            <a:endParaRPr sz="1200" dirty="0">
              <a:solidFill>
                <a:srgbClr val="1F1F1F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endParaRPr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1F1F1F"/>
                </a:solidFill>
              </a:rPr>
              <a:t>Base de datos: Conjunto de datos HAM10000, compuesta de 10015 imágenes dermatoscópicas</a:t>
            </a:r>
            <a:endParaRPr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311700" y="4695225"/>
            <a:ext cx="85206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https://www.sciencedirect.com/science/article/pii/S0141933120308723</a:t>
            </a:r>
            <a:endParaRPr sz="1000">
              <a:solidFill>
                <a:srgbClr val="111A3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000"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575" y="2043300"/>
            <a:ext cx="4099001" cy="17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5396400" y="2094450"/>
            <a:ext cx="32712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300">
                <a:solidFill>
                  <a:srgbClr val="1F1F1F"/>
                </a:solidFill>
                <a:latin typeface="Georgia"/>
                <a:ea typeface="Georgia"/>
                <a:cs typeface="Georgia"/>
                <a:sym typeface="Georgia"/>
              </a:rPr>
              <a:t>Árbol de problemas</a:t>
            </a:r>
            <a:endParaRPr sz="2300">
              <a:solidFill>
                <a:srgbClr val="1F1F1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775" y="911975"/>
            <a:ext cx="4621101" cy="331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body" idx="2"/>
          </p:nvPr>
        </p:nvSpPr>
        <p:spPr>
          <a:xfrm>
            <a:off x="819150" y="1705050"/>
            <a:ext cx="29223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/>
              <a:t>Los casos incluyen una colección representativa de todas las categorías diagnósticas importantes en el ámbito de las lesiones pigmentadas. Contiene más de 10015 imágenes dermatoscópicas.</a:t>
            </a:r>
            <a:endParaRPr sz="1200"/>
          </a:p>
        </p:txBody>
      </p:sp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819150" y="5408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 de Datos</a:t>
            </a:r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subTitle" idx="1"/>
          </p:nvPr>
        </p:nvSpPr>
        <p:spPr>
          <a:xfrm>
            <a:off x="819150" y="1398300"/>
            <a:ext cx="2922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/>
              <a:t>Skin Cancer MNIST: HAM10000</a:t>
            </a:r>
            <a:endParaRPr sz="1300" b="1"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2"/>
          </p:nvPr>
        </p:nvSpPr>
        <p:spPr>
          <a:xfrm>
            <a:off x="390212" y="4259800"/>
            <a:ext cx="34359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https://www.kaggle.com/datasets/kmader/skin-cancer-mnist-ham10000/data</a:t>
            </a: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2"/>
          </p:nvPr>
        </p:nvSpPr>
        <p:spPr>
          <a:xfrm>
            <a:off x="5010150" y="1705050"/>
            <a:ext cx="29223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El conjunto de datos original contiene más de 25.000 imágenes clasificadas en 8 enfermedades de la piel.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/>
          </a:p>
        </p:txBody>
      </p:sp>
      <p:sp>
        <p:nvSpPr>
          <p:cNvPr id="167" name="Google Shape;167;p18"/>
          <p:cNvSpPr txBox="1">
            <a:spLocks noGrp="1"/>
          </p:cNvSpPr>
          <p:nvPr>
            <p:ph type="subTitle" idx="1"/>
          </p:nvPr>
        </p:nvSpPr>
        <p:spPr>
          <a:xfrm>
            <a:off x="5010150" y="1398300"/>
            <a:ext cx="2922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/>
              <a:t>Dataset ISIC - 2019</a:t>
            </a:r>
            <a:endParaRPr sz="1300" b="1"/>
          </a:p>
        </p:txBody>
      </p:sp>
      <p:sp>
        <p:nvSpPr>
          <p:cNvPr id="168" name="Google Shape;168;p18"/>
          <p:cNvSpPr txBox="1">
            <a:spLocks noGrp="1"/>
          </p:cNvSpPr>
          <p:nvPr>
            <p:ph type="body" idx="2"/>
          </p:nvPr>
        </p:nvSpPr>
        <p:spPr>
          <a:xfrm>
            <a:off x="5317889" y="4259800"/>
            <a:ext cx="34359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https://www.kaggle.com/datasets/bhanuprasanna/isic-2019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/>
          </a:blip>
          <a:srcRect l="70756" t="42558"/>
          <a:stretch/>
        </p:blipFill>
        <p:spPr>
          <a:xfrm>
            <a:off x="819150" y="2991575"/>
            <a:ext cx="2673999" cy="11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8348" y="2698355"/>
            <a:ext cx="2786676" cy="14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582</Words>
  <Application>Microsoft Office PowerPoint</Application>
  <PresentationFormat>Presentación en pantalla (16:9)</PresentationFormat>
  <Paragraphs>47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Georgia</vt:lpstr>
      <vt:lpstr>Arial</vt:lpstr>
      <vt:lpstr>Calibri</vt:lpstr>
      <vt:lpstr>Nunito</vt:lpstr>
      <vt:lpstr>Shift</vt:lpstr>
      <vt:lpstr>Presentación de PowerPoint</vt:lpstr>
      <vt:lpstr>Problema</vt:lpstr>
      <vt:lpstr>Presentación de PowerPoint</vt:lpstr>
      <vt:lpstr>Diagnosis of skin cancer using machine learning techniques</vt:lpstr>
      <vt:lpstr>Multiclass skin cancer classification using EfficientNets – a first step towards preventing skin cancer</vt:lpstr>
      <vt:lpstr>Árbol de problemas</vt:lpstr>
      <vt:lpstr>Base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Elizabeth</cp:lastModifiedBy>
  <cp:revision>2</cp:revision>
  <dcterms:modified xsi:type="dcterms:W3CDTF">2024-04-15T23:02:24Z</dcterms:modified>
</cp:coreProperties>
</file>