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9" r:id="rId3"/>
    <p:sldId id="273" r:id="rId4"/>
    <p:sldId id="279" r:id="rId5"/>
    <p:sldId id="280" r:id="rId6"/>
    <p:sldId id="281" r:id="rId7"/>
    <p:sldId id="277" r:id="rId8"/>
    <p:sldId id="257" r:id="rId9"/>
    <p:sldId id="278" r:id="rId10"/>
    <p:sldId id="258" r:id="rId11"/>
    <p:sldId id="259" r:id="rId12"/>
    <p:sldId id="263" r:id="rId13"/>
    <p:sldId id="265" r:id="rId14"/>
    <p:sldId id="264" r:id="rId15"/>
    <p:sldId id="266" r:id="rId16"/>
    <p:sldId id="267" r:id="rId17"/>
    <p:sldId id="268" r:id="rId18"/>
    <p:sldId id="261" r:id="rId1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79043" autoAdjust="0"/>
  </p:normalViewPr>
  <p:slideViewPr>
    <p:cSldViewPr snapToGrid="0">
      <p:cViewPr varScale="1">
        <p:scale>
          <a:sx n="83" d="100"/>
          <a:sy n="83" d="100"/>
        </p:scale>
        <p:origin x="167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anderdust/skin-lesion-analysis-toward-melanoma-dete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datasets/bhanuprasanna/isic-2019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77252862100034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7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510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74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764582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764582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https://www.kaggle.com/datasets/wanderdust/skin-lesion-analysis-toward-melanoma-detection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https://www.kaggle.com/datasets/bhanuprasanna/isic-2019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https://www.kaggle.com/datasets/kmader/skin-cancer-mnist-ham10000/data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¿Cómo dificulta la falta de especialistas dermatológicos en la detección temprana del cáncer de piel en el Perú?</a:t>
            </a:r>
          </a:p>
          <a:p>
            <a:r>
              <a:rPr lang="es-MX" sz="1100" dirty="0"/>
              <a:t>Dificultad de detección temprana de cáncer de piel en el Perú debido a la falta de especialistas en esa área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371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Desarrollar un sistema de detección de cáncer de piel mediante el uso de técnicas de Deep Learning y visión por computadora que permita identificar lesiones a partir de imágenes </a:t>
            </a:r>
            <a:r>
              <a:rPr lang="es-MX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dermatoscópicas</a:t>
            </a:r>
            <a:r>
              <a:rPr lang="es-MX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para realizar una detección temprana.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750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28a8f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28a8f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393615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393615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https://www.sciencedirect.com/science/article/pii/S2772528621000340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ruido en la imagen) pelitos que aparece alrededor de la herida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EfficientNet-b0 es una </a:t>
            </a:r>
            <a:r>
              <a:rPr lang="es" sz="1200">
                <a:solidFill>
                  <a:srgbClr val="040C28"/>
                </a:solidFill>
                <a:highlight>
                  <a:srgbClr val="FFFFFF"/>
                </a:highlight>
              </a:rPr>
              <a:t>red neuronal convolucional que está entrenada con más de un millón de imágenes de la base de datos de ImageNet</a:t>
            </a: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 [1]. Esta red puede clasificar imágenes en 1000 categorías de objetos (por ejemplo, teclado, ratón, lápiz y muchos animales).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393615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393615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u="sng" dirty="0">
                <a:solidFill>
                  <a:schemeClr val="hlink"/>
                </a:solidFill>
              </a:rPr>
              <a:t>https://www.sciencedirect.com/science/article/pii/S266730532300100X</a:t>
            </a:r>
            <a:br>
              <a:rPr lang="es-PE" sz="1200" u="sng" dirty="0">
                <a:solidFill>
                  <a:schemeClr val="hlink"/>
                </a:solidFill>
              </a:rPr>
            </a:br>
            <a:br>
              <a:rPr lang="es-PE" sz="1200" u="sng" dirty="0">
                <a:solidFill>
                  <a:schemeClr val="hlink"/>
                </a:solidFill>
              </a:rPr>
            </a:br>
            <a:r>
              <a:rPr lang="es-PE" sz="1200" u="none" dirty="0">
                <a:solidFill>
                  <a:schemeClr val="hlink"/>
                </a:solidFill>
              </a:rPr>
              <a:t>Base de datos:  200 imágenes(resolución de 768 × 560)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u="none" dirty="0">
                <a:solidFill>
                  <a:schemeClr val="hlink"/>
                </a:solidFill>
              </a:rPr>
              <a:t>Características: </a:t>
            </a:r>
            <a:r>
              <a:rPr lang="es-PE" sz="1200" u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Asimetría, red de pigmeo(</a:t>
            </a:r>
            <a:r>
              <a:rPr lang="es-PE" sz="1200" u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coloracion</a:t>
            </a:r>
            <a:r>
              <a:rPr lang="es-PE" sz="1200" u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y pelos), puntos/glóbulos, estrías,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none" dirty="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075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4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05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596550" y="1913350"/>
            <a:ext cx="79509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MX" sz="2800" dirty="0">
                <a:solidFill>
                  <a:srgbClr val="111A37"/>
                </a:solidFill>
              </a:rPr>
              <a:t>Desarrollo de un sistema de detección haciendo uso de Deep Learning y visión por computadora para el Diagnóstico del Cáncer de Piel melanoma</a:t>
            </a:r>
            <a:endParaRPr sz="2800" dirty="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A. Murugan , Dr. S. Anu H Nair, Dr. A. Angelin Peace Preethi, Dr. K. P. Sanal Kumar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2021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Preprocesamiento: eliminar el ruido	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Extraccion de caracteristicas usando: GLCM, Moment Invariants and GLRLM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Clasificadores usando: PNN, SVM, Random Forest y SVM + RF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 Compuesta por lesiones benignos y malignas que se almacenan en la base de datos junto con la histopatología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38" y="1322513"/>
            <a:ext cx="4267200" cy="115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75" y="2473129"/>
            <a:ext cx="3715675" cy="206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Multiclass skin cancer classification using EfficientNets – a first step towards preventing skin cancer</a:t>
            </a:r>
            <a:endParaRPr sz="2300" dirty="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Karar Ali, Zaffar Ahmed Shaikh, Abdullah Ayub Khan, Asif Ali Laghari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2022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 (redimensionadas según la variante EfficientNet [24,39])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CNN (eliminación del ruido en la imagen)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EfficientNets B1-B7 (escalando la red de referencia (EfficientNet B0)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 Conjunto de datos HAM10000, compuesta de 10015 imágenes dermatoscópicas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75" y="2043300"/>
            <a:ext cx="4099001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100" dirty="0">
                <a:solidFill>
                  <a:srgbClr val="1F1F1F"/>
                </a:solidFill>
                <a:latin typeface="Georgia"/>
              </a:rPr>
              <a:t>Skin cancer classification using explainable artificial intelligence on pre-extracted image features</a:t>
            </a:r>
            <a:endParaRPr lang="en-US" sz="2100" dirty="0">
              <a:solidFill>
                <a:srgbClr val="1F1F1F"/>
              </a:solidFill>
              <a:latin typeface="Georgia"/>
              <a:sym typeface="Georgia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</a:t>
            </a:r>
            <a:r>
              <a:rPr lang="es-PE" sz="1200" dirty="0" err="1">
                <a:solidFill>
                  <a:srgbClr val="1F1F1F"/>
                </a:solidFill>
              </a:rPr>
              <a:t>Tarek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Khater</a:t>
            </a:r>
            <a:r>
              <a:rPr lang="es-PE" sz="1200" dirty="0">
                <a:solidFill>
                  <a:srgbClr val="1F1F1F"/>
                </a:solidFill>
              </a:rPr>
              <a:t>, Sam Ansari, </a:t>
            </a:r>
            <a:r>
              <a:rPr lang="es-PE" sz="1200" dirty="0" err="1">
                <a:solidFill>
                  <a:srgbClr val="1F1F1F"/>
                </a:solidFill>
              </a:rPr>
              <a:t>Soliman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Mahmoud</a:t>
            </a:r>
            <a:r>
              <a:rPr lang="es-PE" sz="1200" dirty="0">
                <a:solidFill>
                  <a:srgbClr val="1F1F1F"/>
                </a:solidFill>
              </a:rPr>
              <a:t>, </a:t>
            </a:r>
            <a:r>
              <a:rPr lang="es-PE" sz="1200" dirty="0" err="1">
                <a:solidFill>
                  <a:srgbClr val="1F1F1F"/>
                </a:solidFill>
              </a:rPr>
              <a:t>Abir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Hussain</a:t>
            </a:r>
            <a:r>
              <a:rPr lang="es-PE" sz="1200" dirty="0">
                <a:solidFill>
                  <a:srgbClr val="1F1F1F"/>
                </a:solidFill>
              </a:rPr>
              <a:t>, </a:t>
            </a:r>
            <a:r>
              <a:rPr lang="es-PE" sz="1200" dirty="0" err="1">
                <a:solidFill>
                  <a:srgbClr val="1F1F1F"/>
                </a:solidFill>
              </a:rPr>
              <a:t>Hissam</a:t>
            </a:r>
            <a:r>
              <a:rPr lang="es-PE" sz="1200" dirty="0">
                <a:solidFill>
                  <a:srgbClr val="1F1F1F"/>
                </a:solidFill>
              </a:rPr>
              <a:t> Tawfik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 de la base de datos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Clasificacion según caracteristicas de las imagenes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Modelo ML: Entrenamiento del modelo aciendo uso de  XGBoost, decision tree, random forest y KNN</a:t>
            </a: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 Conjunto de datos PH2(recopilación de datos en el departamento de dermatología del Hospital Pedro Hispano)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dk1"/>
                </a:solidFill>
              </a:rPr>
              <a:t>https://www.sciencedirect.com/science/article/pii/S0141933120308723</a:t>
            </a:r>
            <a:endParaRPr sz="1000" dirty="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A25884-5AD0-406D-0C8E-3CD05795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62" y="1937208"/>
            <a:ext cx="3662776" cy="24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86597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Año: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59249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Año: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70004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Año: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1508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Autor: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Año: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Técnica: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26463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819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Los casos incluyen una colección representativa de todas las categorías diagnósticas importantes en el ámbito de las lesiones pigmentadas. Contiene más de 10015 imágenes dermatoscópicas.</a:t>
            </a:r>
            <a:endParaRPr sz="1200"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5408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1"/>
          </p:nvPr>
        </p:nvSpPr>
        <p:spPr>
          <a:xfrm>
            <a:off x="819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Skin Cancer MNIST: HAM10000</a:t>
            </a:r>
            <a:endParaRPr sz="1300"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2"/>
          </p:nvPr>
        </p:nvSpPr>
        <p:spPr>
          <a:xfrm>
            <a:off x="390212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https://www.kaggle.com/datasets/kmader/skin-cancer-mnist-ham10000/data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5010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conjunto de datos original contiene más de 25.000 imágenes clasificadas en 8 enfermedades de la piel.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5010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Dataset ISIC - 2019</a:t>
            </a:r>
            <a:endParaRPr sz="1300" b="1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2"/>
          </p:nvPr>
        </p:nvSpPr>
        <p:spPr>
          <a:xfrm>
            <a:off x="5317889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https://www.kaggle.com/datasets/bhanuprasanna/isic-2019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l="70756" t="42558"/>
          <a:stretch/>
        </p:blipFill>
        <p:spPr>
          <a:xfrm>
            <a:off x="819150" y="2991575"/>
            <a:ext cx="2673999" cy="11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48" y="2698355"/>
            <a:ext cx="2786676" cy="1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5A526-77E8-328D-D867-ACA757A4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Realidad Problemática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19B456-52FF-473A-1E48-24D331D2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319050"/>
            <a:ext cx="3709200" cy="2501638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s-MX" dirty="0"/>
              <a:t>Gracias al avance de la medicina se ha podido tratar muchas enfermedades; no obstante, una de estas que ha afectado durante siglos a la humanidad es el cáncer.</a:t>
            </a:r>
          </a:p>
          <a:p>
            <a:pPr marL="146050" indent="0">
              <a:buNone/>
            </a:pPr>
            <a:r>
              <a:rPr lang="es-MX" dirty="0"/>
              <a:t>Según la Organización mundial de la salud (OMS) afirma que el cáncer es la segunda causa muerte más frecuente en América y una las principales a nivel mundial.</a:t>
            </a:r>
          </a:p>
          <a:p>
            <a:pPr marL="146050" indent="0">
              <a:buNone/>
            </a:pPr>
            <a:r>
              <a:rPr lang="es-MX" dirty="0"/>
              <a:t>Entre los tipos más comunes de cáncer se encuentra el que afecta a la piel el cual se puede contraer a cualquier edad y debido al aumento de los rayos UV sus números está en aumento.</a:t>
            </a:r>
            <a:endParaRPr lang="es-PE" dirty="0"/>
          </a:p>
        </p:txBody>
      </p:sp>
      <p:pic>
        <p:nvPicPr>
          <p:cNvPr id="5" name="Imagen 4" descr="Gráfico, Escala de tiempo, Gráfico de barras&#10;&#10;Descripción generada automáticamente">
            <a:extLst>
              <a:ext uri="{FF2B5EF4-FFF2-40B4-BE49-F238E27FC236}">
                <a16:creationId xmlns:a16="http://schemas.microsoft.com/office/drawing/2014/main" id="{1BE4F98C-9A23-CBC7-DD76-3F2B8063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16" y="286281"/>
            <a:ext cx="3709200" cy="2501638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0F231F9-ACBD-208D-2698-8D20066F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16" y="3044142"/>
            <a:ext cx="3623720" cy="16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/>
          <a:lstStyle/>
          <a:p>
            <a:pPr marL="14605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Dificultad de detección temprana de cáncer de piel en el Perú debido a la falta de especialistas en esa área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Problema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¿Cuáles son los algoritmos de Deep Learning que pueden clasificar con precisión los melanomas y no melanomas entre pacientes peruanos?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el desafío principal entre reconocer los tipos de cáncer en los pacientes peruanos?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¿Qué tipo de ruido pude haber en las imágenes que dificulté la clasificación de los melanomas y no melanomas entre pacientes peruanos?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 Qué alternativas se proponen en los trabajos previos para seleccionar características y desarrollar el marco de trabajo de la investigación?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la influencia de las condiciones ambientales y geográficas específicas de Perú en el tratamiento del cáncer de piel?</a:t>
            </a:r>
          </a:p>
        </p:txBody>
      </p:sp>
    </p:spTree>
    <p:extLst>
      <p:ext uri="{BB962C8B-B14F-4D97-AF65-F5344CB8AC3E}">
        <p14:creationId xmlns:p14="http://schemas.microsoft.com/office/powerpoint/2010/main" val="28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2029968"/>
            <a:ext cx="2062971" cy="240888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¿Cómo dificulta la falta de especialistas dermatológicos en la detección temprana del cáncer de piel en el Perú?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Problema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¿Cuáles son los algoritmos de Deep Learning que pueden clasificar con precisión los melanomas y no melanomas entre pacientes peruanos?</a:t>
            </a:r>
          </a:p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el desafío principal entre reconocer los tipos de cáncer en los pacientes peruanos?</a:t>
            </a:r>
          </a:p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¿Qué tipo de ruido pude haber en las imágenes que dificulté la clasificación de los melanomas y no melanomas entre pacientes peruanos?</a:t>
            </a:r>
          </a:p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 Qué alternativas se proponen en los trabajos previos para seleccionar características y desarrollar el marco de trabajo de la investigación?</a:t>
            </a:r>
          </a:p>
          <a:p>
            <a:pPr marL="546100" indent="-400050">
              <a:lnSpc>
                <a:spcPct val="120000"/>
              </a:lnSpc>
              <a:buFont typeface="+mj-lt"/>
              <a:buAutoNum type="romanUcPeriod"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¿Cuál es la influencia de las condiciones ambientales y geográficas específicas de Perú en el tratamiento del cáncer de piel?</a:t>
            </a:r>
          </a:p>
        </p:txBody>
      </p:sp>
    </p:spTree>
    <p:extLst>
      <p:ext uri="{BB962C8B-B14F-4D97-AF65-F5344CB8AC3E}">
        <p14:creationId xmlns:p14="http://schemas.microsoft.com/office/powerpoint/2010/main" val="429026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Desarrollar un sistema de detección de cáncer de piel mediante el uso de técnicas de Deep Learning y visión por computadora que permita identificar lesiones dermatológicas a partir de imágenes, para realizar una detección temprana.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Objetivo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Identificar y comparar los algoritmos de Deep Learning más adecuados para la clasificación de melanomas y no melanomas en imágenes dermatoscopias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Analizar cómo las características dermatoscopias únicas en Perú afectan el reconocimiento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Identificar y evaluar el impacto de estos ruidos en la precisión de la clasificación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Analizar los diferentes enfoques utilizados en investigaciones anteriores con la finalidad de desarrollar marcos de trabajo efectivos para la clasificación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>
                <a:latin typeface="Calibri" panose="020F0502020204030204" pitchFamily="34" charset="0"/>
                <a:cs typeface="Calibri" panose="020F0502020204030204" pitchFamily="34" charset="0"/>
              </a:rPr>
              <a:t>Analizar cómo las condiciones ambientales y geográficas pueden afectar los melanomas y no melanomas de pacientes del Perú.</a:t>
            </a:r>
            <a:endParaRPr lang="es-MX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8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597F2-3B73-E463-3463-3B0E867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0472"/>
            <a:ext cx="3709200" cy="374904"/>
          </a:xfrm>
        </p:spPr>
        <p:txBody>
          <a:bodyPr>
            <a:noAutofit/>
          </a:bodyPr>
          <a:lstStyle/>
          <a:p>
            <a:r>
              <a:rPr lang="es-PE" sz="2000" dirty="0"/>
              <a:t>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181CE-BCF9-8F14-4E0A-756CB816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029968"/>
            <a:ext cx="2062971" cy="2408882"/>
          </a:xfrm>
        </p:spPr>
        <p:txBody>
          <a:bodyPr>
            <a:normAutofit fontScale="85000" lnSpcReduction="10000"/>
          </a:bodyPr>
          <a:lstStyle/>
          <a:p>
            <a:pPr marL="146050" indent="0">
              <a:buNone/>
            </a:pPr>
            <a:r>
              <a:rPr lang="es-PE" dirty="0"/>
              <a:t>La aplicación de técnicas de Deep </a:t>
            </a:r>
            <a:r>
              <a:rPr lang="es-PE" dirty="0" err="1"/>
              <a:t>Learning</a:t>
            </a:r>
            <a:r>
              <a:rPr lang="es-PE" dirty="0"/>
              <a:t> en el análisis de imágenes </a:t>
            </a:r>
            <a:r>
              <a:rPr lang="es-PE" dirty="0" err="1"/>
              <a:t>dermatoscópicas</a:t>
            </a:r>
            <a:r>
              <a:rPr lang="es-PE" dirty="0"/>
              <a:t> permitirá entrenar un modelo capaz de identificar características específicas asociadas con el cáncer de piel con una precisión igual o superior a la de los dermatólogos especializados, facilitando la detección temprana de esta enfermedad</a:t>
            </a:r>
          </a:p>
          <a:p>
            <a:pPr marL="146050" indent="0">
              <a:buNone/>
            </a:pPr>
            <a:endParaRPr lang="es-PE" sz="1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B6AA2D6-6617-A2C9-946B-749BFCCF04C7}"/>
              </a:ext>
            </a:extLst>
          </p:cNvPr>
          <p:cNvSpPr txBox="1">
            <a:spLocks/>
          </p:cNvSpPr>
          <p:nvPr/>
        </p:nvSpPr>
        <p:spPr>
          <a:xfrm>
            <a:off x="3449267" y="1490472"/>
            <a:ext cx="5144435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s-PE" sz="2000" dirty="0"/>
              <a:t>Especifico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0436FA5-9862-CC5D-7179-D5D735E51909}"/>
              </a:ext>
            </a:extLst>
          </p:cNvPr>
          <p:cNvSpPr txBox="1">
            <a:spLocks/>
          </p:cNvSpPr>
          <p:nvPr/>
        </p:nvSpPr>
        <p:spPr>
          <a:xfrm>
            <a:off x="4826628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AC3B1BF-143A-B560-A670-C7B2AB0F1032}"/>
              </a:ext>
            </a:extLst>
          </p:cNvPr>
          <p:cNvSpPr txBox="1">
            <a:spLocks/>
          </p:cNvSpPr>
          <p:nvPr/>
        </p:nvSpPr>
        <p:spPr>
          <a:xfrm>
            <a:off x="819150" y="845600"/>
            <a:ext cx="7505700" cy="6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lnSpc>
                <a:spcPct val="110000"/>
              </a:lnSpc>
            </a:pPr>
            <a:r>
              <a:rPr lang="es-PE" sz="3600" dirty="0"/>
              <a:t>Hipótesis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0DA759D-D344-DB89-4272-9FBDA4418459}"/>
              </a:ext>
            </a:extLst>
          </p:cNvPr>
          <p:cNvSpPr txBox="1">
            <a:spLocks/>
          </p:cNvSpPr>
          <p:nvPr/>
        </p:nvSpPr>
        <p:spPr>
          <a:xfrm>
            <a:off x="3449267" y="2029968"/>
            <a:ext cx="5144435" cy="240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La implementación del algoritmo de Deep Learning adecuado permitirá calcificar con alta precisión los tipos de cáncer de piel </a:t>
            </a:r>
            <a:r>
              <a:rPr lang="es-PE" sz="1200" dirty="0"/>
              <a:t>melanomas y no melanomas</a:t>
            </a:r>
            <a:endParaRPr lang="es-MX" sz="1200" dirty="0"/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Determinar los tipos de características dermatoscopias que afecta el reconocimiento de melanomas y no melanomas de pacientes del Perú.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Identificar los tipos de ruidos en las imágenes dermatológicas permitirá tener un modelo con mayor precisión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Análisis de trabajos previos para el desarrollo de métodos efectivos con la finalidad de mejorar la eficiencia de los modelos.</a:t>
            </a:r>
          </a:p>
          <a:p>
            <a:pPr marL="546100" indent="-400050">
              <a:lnSpc>
                <a:spcPct val="110000"/>
              </a:lnSpc>
              <a:buFont typeface="+mj-lt"/>
              <a:buAutoNum type="romanUcPeriod"/>
            </a:pPr>
            <a:r>
              <a:rPr lang="es-MX" sz="1200" dirty="0"/>
              <a:t>Influencia de las condiciones ambientales y geográficas influye en el cáncer de tipo melanomas y no melanomas de pacientes del Perú.</a:t>
            </a:r>
          </a:p>
        </p:txBody>
      </p:sp>
    </p:spTree>
    <p:extLst>
      <p:ext uri="{BB962C8B-B14F-4D97-AF65-F5344CB8AC3E}">
        <p14:creationId xmlns:p14="http://schemas.microsoft.com/office/powerpoint/2010/main" val="221641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966D8-6051-51C9-3448-16D6FE69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1" y="3760500"/>
            <a:ext cx="3709200" cy="1383000"/>
          </a:xfrm>
        </p:spPr>
        <p:txBody>
          <a:bodyPr/>
          <a:lstStyle/>
          <a:p>
            <a:r>
              <a:rPr lang="es-PE" dirty="0"/>
              <a:t>Matriz de consistencia</a:t>
            </a:r>
          </a:p>
        </p:txBody>
      </p:sp>
    </p:spTree>
    <p:extLst>
      <p:ext uri="{BB962C8B-B14F-4D97-AF65-F5344CB8AC3E}">
        <p14:creationId xmlns:p14="http://schemas.microsoft.com/office/powerpoint/2010/main" val="201274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111A37"/>
                </a:solidFill>
              </a:rPr>
              <a:t>La detección temprana del cáncer a una persona puede ser la gran diferencia entre la vida y la muerte. Teniendo en cuenta que el cáncer de piel es uno de los más comunes a nivel mundial, es imperativo que reciban un tratamiento a tiempo con el fin de aumentar sus probabilidades de supervivencia. No obstante, los métodos tradicionales de diagnóstico pueden ser ineficientes y necesitar la experiencia de un dermatólogo especialista en el tema debido a que existe un margen de error.</a:t>
            </a:r>
            <a:endParaRPr sz="140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B9F2-F5AF-DC0A-48A5-87B87629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50" y="1916287"/>
            <a:ext cx="6372300" cy="1379700"/>
          </a:xfrm>
        </p:spPr>
        <p:txBody>
          <a:bodyPr>
            <a:normAutofit fontScale="90000"/>
          </a:bodyPr>
          <a:lstStyle/>
          <a:p>
            <a:r>
              <a:rPr lang="es-PE" dirty="0"/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404865929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1678</Words>
  <Application>Microsoft Office PowerPoint</Application>
  <PresentationFormat>Presentación en pantalla (16:9)</PresentationFormat>
  <Paragraphs>138</Paragraphs>
  <Slides>18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Söhne</vt:lpstr>
      <vt:lpstr>Georgia</vt:lpstr>
      <vt:lpstr>Nunito</vt:lpstr>
      <vt:lpstr>Calibri</vt:lpstr>
      <vt:lpstr>Arial</vt:lpstr>
      <vt:lpstr>Shift</vt:lpstr>
      <vt:lpstr>Presentación de PowerPoint</vt:lpstr>
      <vt:lpstr>Realidad Problemática</vt:lpstr>
      <vt:lpstr>General</vt:lpstr>
      <vt:lpstr>General</vt:lpstr>
      <vt:lpstr>General</vt:lpstr>
      <vt:lpstr>General</vt:lpstr>
      <vt:lpstr>Matriz de consistencia</vt:lpstr>
      <vt:lpstr>Problema</vt:lpstr>
      <vt:lpstr>Estado del ARTE</vt:lpstr>
      <vt:lpstr>Diagnosis of skin cancer using machine learning techniques</vt:lpstr>
      <vt:lpstr>Multiclass skin cancer classification using EfficientNets – a first step towards preventing skin cancer</vt:lpstr>
      <vt:lpstr>Skin cancer classification using explainable artificial intelligence on pre-extracted image features</vt:lpstr>
      <vt:lpstr>Diagnosis of skin cancer using machine learning techniques</vt:lpstr>
      <vt:lpstr>Diagnosis of skin cancer using machine learning techniques</vt:lpstr>
      <vt:lpstr>Diagnosis of skin cancer using machine learning techniques</vt:lpstr>
      <vt:lpstr>Diagnosis of skin cancer using machine learning techniques</vt:lpstr>
      <vt:lpstr>Diagnosis of skin cancer using machine learning techniques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Elizabeth</cp:lastModifiedBy>
  <cp:revision>8</cp:revision>
  <dcterms:modified xsi:type="dcterms:W3CDTF">2024-04-26T17:31:48Z</dcterms:modified>
</cp:coreProperties>
</file>