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9" r:id="rId3"/>
    <p:sldId id="273" r:id="rId4"/>
    <p:sldId id="280" r:id="rId5"/>
    <p:sldId id="281" r:id="rId6"/>
    <p:sldId id="277" r:id="rId7"/>
    <p:sldId id="290" r:id="rId8"/>
    <p:sldId id="261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4" autoAdjust="0"/>
    <p:restoredTop sz="87097" autoAdjust="0"/>
  </p:normalViewPr>
  <p:slideViewPr>
    <p:cSldViewPr snapToGrid="0">
      <p:cViewPr varScale="1">
        <p:scale>
          <a:sx n="92" d="100"/>
          <a:sy n="92" d="100"/>
        </p:scale>
        <p:origin x="1406" y="6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wanderdust/skin-lesion-analysis-toward-melanoma-detect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ggle.com/datasets/bhanuprasanna/isic-201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Desarrollar un sistema de detección de cáncer de piel mediante el uso de técnicas de Deep Learning y visión por computadora que permita identificar lesiones a partir de imágenes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dermatoscópicas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para realizar una detección temprana.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750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P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4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c7645822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c7645822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https://www.kaggle.com/datasets/wanderdust/skin-lesion-analysis-toward-melanoma-detection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https://www.kaggle.com/datasets/bhanuprasanna/isic-2019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https://www.kaggle.com/datasets/kmader/skin-cancer-mnist-ham10000/data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596550" y="1913350"/>
            <a:ext cx="79509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MX" sz="2800" dirty="0">
                <a:solidFill>
                  <a:srgbClr val="111A37"/>
                </a:solidFill>
              </a:rPr>
              <a:t>Desarrollo de un sistema de detección haciendo uso de Deep Learning y visión por computadora para el Diagnóstico del Cáncer de Piel melanoma</a:t>
            </a:r>
            <a:endParaRPr sz="2800" dirty="0">
              <a:solidFill>
                <a:srgbClr val="111A3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5A526-77E8-328D-D867-ACA757A4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Realidad Problemática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19B456-52FF-473A-1E48-24D331D2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700" y="2319050"/>
            <a:ext cx="3709200" cy="2501638"/>
          </a:xfrm>
        </p:spPr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r>
              <a:rPr lang="es-MX" dirty="0"/>
              <a:t>Gracias al avance de la medicina se ha podido tratar muchas enfermedades; no obstante, una de estas que ha afectado durante siglos a la humanidad es el cáncer.</a:t>
            </a:r>
          </a:p>
          <a:p>
            <a:pPr marL="146050" indent="0">
              <a:buNone/>
            </a:pPr>
            <a:r>
              <a:rPr lang="es-MX" dirty="0"/>
              <a:t>Según la Organización mundial de la salud (OMS) afirma que el cáncer es la segunda causa muerte más frecuente en América y una las principales a nivel mundial.</a:t>
            </a:r>
          </a:p>
          <a:p>
            <a:pPr marL="146050" indent="0">
              <a:buNone/>
            </a:pPr>
            <a:r>
              <a:rPr lang="es-MX" dirty="0"/>
              <a:t>Entre los tipos más comunes de cáncer se encuentra el que afecta a la piel el cual se puede contraer a cualquier edad y debido al aumento de los rayos UV sus números está en aumento.</a:t>
            </a:r>
            <a:endParaRPr lang="es-PE" dirty="0"/>
          </a:p>
        </p:txBody>
      </p:sp>
      <p:pic>
        <p:nvPicPr>
          <p:cNvPr id="5" name="Imagen 4" descr="Gráfico, Escala de tiempo, Gráfico de barras&#10;&#10;Descripción generada automáticamente">
            <a:extLst>
              <a:ext uri="{FF2B5EF4-FFF2-40B4-BE49-F238E27FC236}">
                <a16:creationId xmlns:a16="http://schemas.microsoft.com/office/drawing/2014/main" id="{1BE4F98C-9A23-CBC7-DD76-3F2B8063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16" y="286281"/>
            <a:ext cx="3709200" cy="2501638"/>
          </a:xfrm>
          <a:prstGeom prst="rect">
            <a:avLst/>
          </a:prstGeom>
        </p:spPr>
      </p:pic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B0F231F9-ACBD-208D-2698-8D20066F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16" y="3044142"/>
            <a:ext cx="3623720" cy="16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597F2-3B73-E463-3463-3B0E867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0472"/>
            <a:ext cx="3709200" cy="374904"/>
          </a:xfrm>
        </p:spPr>
        <p:txBody>
          <a:bodyPr>
            <a:noAutofit/>
          </a:bodyPr>
          <a:lstStyle/>
          <a:p>
            <a:r>
              <a:rPr lang="es-PE" sz="2000" dirty="0"/>
              <a:t>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181CE-BCF9-8F14-4E0A-756CB816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700" y="2029968"/>
            <a:ext cx="2062971" cy="2408882"/>
          </a:xfrm>
        </p:spPr>
        <p:txBody>
          <a:bodyPr/>
          <a:lstStyle/>
          <a:p>
            <a:pPr marL="146050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¿Es posible realizar una detección temprana de cáncer de piel en el Perú  haciendo uso de técnicas de Deep Learning y visión por computadora que permita identificar lesiones dermatológicas a partir de imágenes?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B6AA2D6-6617-A2C9-946B-749BFCCF04C7}"/>
              </a:ext>
            </a:extLst>
          </p:cNvPr>
          <p:cNvSpPr txBox="1">
            <a:spLocks/>
          </p:cNvSpPr>
          <p:nvPr/>
        </p:nvSpPr>
        <p:spPr>
          <a:xfrm>
            <a:off x="3449267" y="1490472"/>
            <a:ext cx="5144435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PE" sz="2000" dirty="0"/>
              <a:t>Especifico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0436FA5-9862-CC5D-7179-D5D735E51909}"/>
              </a:ext>
            </a:extLst>
          </p:cNvPr>
          <p:cNvSpPr txBox="1">
            <a:spLocks/>
          </p:cNvSpPr>
          <p:nvPr/>
        </p:nvSpPr>
        <p:spPr>
          <a:xfrm>
            <a:off x="4826628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AC3B1BF-143A-B560-A670-C7B2AB0F1032}"/>
              </a:ext>
            </a:extLst>
          </p:cNvPr>
          <p:cNvSpPr txBox="1">
            <a:spLocks/>
          </p:cNvSpPr>
          <p:nvPr/>
        </p:nvSpPr>
        <p:spPr>
          <a:xfrm>
            <a:off x="819150" y="845600"/>
            <a:ext cx="7505700" cy="6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10000"/>
              </a:lnSpc>
            </a:pPr>
            <a:r>
              <a:rPr lang="es-PE" sz="3600" dirty="0"/>
              <a:t>Problema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0DA759D-D344-DB89-4272-9FBDA4418459}"/>
              </a:ext>
            </a:extLst>
          </p:cNvPr>
          <p:cNvSpPr txBox="1">
            <a:spLocks/>
          </p:cNvSpPr>
          <p:nvPr/>
        </p:nvSpPr>
        <p:spPr>
          <a:xfrm>
            <a:off x="3449267" y="2029968"/>
            <a:ext cx="5144435" cy="240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88950" indent="-342900">
              <a:buFont typeface="+mj-lt"/>
              <a:buAutoNum type="arabi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¿Cuáles son los algoritmos de Deep Learning que pueden clasificar con precisión los melanomas y no melanomas entre pacientes peruanos?</a:t>
            </a:r>
          </a:p>
          <a:p>
            <a:pPr marL="488950" indent="-342900">
              <a:buFont typeface="+mj-lt"/>
              <a:buAutoNum type="arabi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¿Cómo evaluar y medir la precisión de los modelos de Deep Learning en la detección de cáncer de piel de tipo melanomas y no melanomas entre pacientes peruanos? </a:t>
            </a:r>
          </a:p>
          <a:p>
            <a:pPr marL="488950" indent="-342900">
              <a:buFont typeface="+mj-lt"/>
              <a:buAutoNum type="arabi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¿Qué tipo de ruido pude haber en las imágenes que dificulté la clasificación de los melanomas y no melanomas entre pacientes peruanos?</a:t>
            </a:r>
          </a:p>
          <a:p>
            <a:pPr marL="488950" indent="-342900">
              <a:buFont typeface="+mj-lt"/>
              <a:buAutoNum type="arabi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 Qué alternativas se proponen en los trabajos previos para seleccionar características y desarrollar el marco de trabajo de la investigación?</a:t>
            </a:r>
          </a:p>
          <a:p>
            <a:pPr marL="488950" indent="-342900">
              <a:buFont typeface="+mj-lt"/>
              <a:buAutoNum type="arabi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 es la influencia de las condiciones ambientales y geográficas específicas de Perú en el tratamiento del cáncer de piel?</a:t>
            </a:r>
          </a:p>
        </p:txBody>
      </p:sp>
    </p:spTree>
    <p:extLst>
      <p:ext uri="{BB962C8B-B14F-4D97-AF65-F5344CB8AC3E}">
        <p14:creationId xmlns:p14="http://schemas.microsoft.com/office/powerpoint/2010/main" val="287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597F2-3B73-E463-3463-3B0E867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0472"/>
            <a:ext cx="3709200" cy="374904"/>
          </a:xfrm>
        </p:spPr>
        <p:txBody>
          <a:bodyPr>
            <a:noAutofit/>
          </a:bodyPr>
          <a:lstStyle/>
          <a:p>
            <a:r>
              <a:rPr lang="es-PE" sz="2000" dirty="0"/>
              <a:t>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181CE-BCF9-8F14-4E0A-756CB816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700" y="2029968"/>
            <a:ext cx="2062971" cy="240888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Desarrollar un sistema de detección de cáncer de piel mediante el uso de técnicas de Deep Learning y visión por computadora que permita identificar lesiones dermatológicas a partir de imágenes, para realizar una detección temprana.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B6AA2D6-6617-A2C9-946B-749BFCCF04C7}"/>
              </a:ext>
            </a:extLst>
          </p:cNvPr>
          <p:cNvSpPr txBox="1">
            <a:spLocks/>
          </p:cNvSpPr>
          <p:nvPr/>
        </p:nvSpPr>
        <p:spPr>
          <a:xfrm>
            <a:off x="3449267" y="1490472"/>
            <a:ext cx="5144435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PE" sz="2000" dirty="0"/>
              <a:t>Especifico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0436FA5-9862-CC5D-7179-D5D735E51909}"/>
              </a:ext>
            </a:extLst>
          </p:cNvPr>
          <p:cNvSpPr txBox="1">
            <a:spLocks/>
          </p:cNvSpPr>
          <p:nvPr/>
        </p:nvSpPr>
        <p:spPr>
          <a:xfrm>
            <a:off x="4826628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AC3B1BF-143A-B560-A670-C7B2AB0F1032}"/>
              </a:ext>
            </a:extLst>
          </p:cNvPr>
          <p:cNvSpPr txBox="1">
            <a:spLocks/>
          </p:cNvSpPr>
          <p:nvPr/>
        </p:nvSpPr>
        <p:spPr>
          <a:xfrm>
            <a:off x="819150" y="845600"/>
            <a:ext cx="7505700" cy="6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10000"/>
              </a:lnSpc>
            </a:pPr>
            <a:r>
              <a:rPr lang="es-PE" sz="3600" dirty="0"/>
              <a:t>Objetivo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0DA759D-D344-DB89-4272-9FBDA4418459}"/>
              </a:ext>
            </a:extLst>
          </p:cNvPr>
          <p:cNvSpPr txBox="1">
            <a:spLocks/>
          </p:cNvSpPr>
          <p:nvPr/>
        </p:nvSpPr>
        <p:spPr>
          <a:xfrm>
            <a:off x="3449267" y="2029967"/>
            <a:ext cx="5144435" cy="2761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46100" indent="-400050">
              <a:lnSpc>
                <a:spcPct val="110000"/>
              </a:lnSpc>
              <a:buFont typeface="+mj-lt"/>
              <a:buAutoNum type="arabicPeriod"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Identificar y comparar los algoritmos de Deep Learning más adecuados para la clasificación de melanomas y no melanomas en imágenes </a:t>
            </a:r>
            <a:r>
              <a:rPr lang="es-MX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dermatoscópicas</a:t>
            </a: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arabicPeriod"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Desarrollar un marco de evaluación que incluya métricas como precisión, sensibilidad, especificidad, valor predictivo positivo(VPP), </a:t>
            </a:r>
            <a:r>
              <a:rPr lang="es-MX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acurancy</a:t>
            </a: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 y curvas ROC, con la finalidad de evaluar el rendimiento de los modelos de Deep Learning en la detección de melanoma y no melanoma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arabicPeriod"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Identificar y evaluar el impacto de estos ruidos en la precisión de la clasificación de melanomas y no melanomas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arabicPeriod"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Analizar los diferentes enfoques utilizados en investigaciones anteriores con la finalidad de desarrollar marcos de trabajo efectivos para la clasificación de melanomas y no melanomas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arabicPeriod"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Analizar cómo las condiciones ambientales y geográficas pueden afectar los melanomas y no melanomas de pacientes del Perú.</a:t>
            </a:r>
          </a:p>
        </p:txBody>
      </p:sp>
    </p:spTree>
    <p:extLst>
      <p:ext uri="{BB962C8B-B14F-4D97-AF65-F5344CB8AC3E}">
        <p14:creationId xmlns:p14="http://schemas.microsoft.com/office/powerpoint/2010/main" val="68078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597F2-3B73-E463-3463-3B0E867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0472"/>
            <a:ext cx="3709200" cy="374904"/>
          </a:xfrm>
        </p:spPr>
        <p:txBody>
          <a:bodyPr>
            <a:noAutofit/>
          </a:bodyPr>
          <a:lstStyle/>
          <a:p>
            <a:r>
              <a:rPr lang="es-PE" sz="2000" dirty="0"/>
              <a:t>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181CE-BCF9-8F14-4E0A-756CB816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700" y="2029968"/>
            <a:ext cx="2062971" cy="2408882"/>
          </a:xfrm>
        </p:spPr>
        <p:txBody>
          <a:bodyPr>
            <a:normAutofit fontScale="85000" lnSpcReduction="10000"/>
          </a:bodyPr>
          <a:lstStyle/>
          <a:p>
            <a:pPr marL="146050" indent="0">
              <a:buNone/>
            </a:pPr>
            <a:r>
              <a:rPr lang="es-MX" dirty="0"/>
              <a:t>La aplicación de técnicas de Deep Learning en el análisis de imágenes </a:t>
            </a:r>
            <a:r>
              <a:rPr lang="es-MX" dirty="0" err="1"/>
              <a:t>dermatoscópicas</a:t>
            </a:r>
            <a:r>
              <a:rPr lang="es-MX" dirty="0"/>
              <a:t> permitirá entrenar un modelo capaz de identificar características específicas asociadas con el cáncer de piel con una precisión igual o superior a la de los dermatólogos especializados, facilitando la detección temprana de esta enfermedad</a:t>
            </a:r>
            <a:endParaRPr lang="es-PE" sz="1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B6AA2D6-6617-A2C9-946B-749BFCCF04C7}"/>
              </a:ext>
            </a:extLst>
          </p:cNvPr>
          <p:cNvSpPr txBox="1">
            <a:spLocks/>
          </p:cNvSpPr>
          <p:nvPr/>
        </p:nvSpPr>
        <p:spPr>
          <a:xfrm>
            <a:off x="3449267" y="1490472"/>
            <a:ext cx="5144435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PE" sz="2000" dirty="0"/>
              <a:t>Especifico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0436FA5-9862-CC5D-7179-D5D735E51909}"/>
              </a:ext>
            </a:extLst>
          </p:cNvPr>
          <p:cNvSpPr txBox="1">
            <a:spLocks/>
          </p:cNvSpPr>
          <p:nvPr/>
        </p:nvSpPr>
        <p:spPr>
          <a:xfrm>
            <a:off x="4826628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AC3B1BF-143A-B560-A670-C7B2AB0F1032}"/>
              </a:ext>
            </a:extLst>
          </p:cNvPr>
          <p:cNvSpPr txBox="1">
            <a:spLocks/>
          </p:cNvSpPr>
          <p:nvPr/>
        </p:nvSpPr>
        <p:spPr>
          <a:xfrm>
            <a:off x="819150" y="845600"/>
            <a:ext cx="7505700" cy="6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10000"/>
              </a:lnSpc>
            </a:pPr>
            <a:r>
              <a:rPr lang="es-PE" sz="3600" dirty="0"/>
              <a:t>Hipótesis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0DA759D-D344-DB89-4272-9FBDA4418459}"/>
              </a:ext>
            </a:extLst>
          </p:cNvPr>
          <p:cNvSpPr txBox="1">
            <a:spLocks/>
          </p:cNvSpPr>
          <p:nvPr/>
        </p:nvSpPr>
        <p:spPr>
          <a:xfrm>
            <a:off x="3449267" y="2029968"/>
            <a:ext cx="5144435" cy="240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La implementación del algoritmo de Deep Learning adecuado permitirá calcificar con alta precisión los tipos de cáncer de piel </a:t>
            </a:r>
            <a:r>
              <a:rPr lang="es-PE" sz="1200" dirty="0"/>
              <a:t>melanomas y no melanomas</a:t>
            </a:r>
            <a:endParaRPr lang="es-MX" sz="1200" dirty="0"/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Realizar una evaluación drástica haciendo uso de las métricas nos proporcionara una mejor comprensión de los modelos de Deep Learning en la detección de cáncer de piel melanoma y no melanoma.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Identificar los tipos de ruidos en las imágenes dermatológicas permitirá tener un modelo con mayor precisión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Análisis de trabajos previos para el desarrollo de métodos efectivos con la finalidad de mejorar la eficiencia de los modelos.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Influencia de las condiciones ambientales y geográficas influye en el cáncer de tipo melanomas y no melanomas de pacientes del Perú.</a:t>
            </a:r>
          </a:p>
        </p:txBody>
      </p:sp>
    </p:spTree>
    <p:extLst>
      <p:ext uri="{BB962C8B-B14F-4D97-AF65-F5344CB8AC3E}">
        <p14:creationId xmlns:p14="http://schemas.microsoft.com/office/powerpoint/2010/main" val="221641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966D8-6051-51C9-3448-16D6FE69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0" y="4297680"/>
            <a:ext cx="5666671" cy="845820"/>
          </a:xfrm>
        </p:spPr>
        <p:txBody>
          <a:bodyPr/>
          <a:lstStyle/>
          <a:p>
            <a:r>
              <a:rPr lang="es-PE" dirty="0"/>
              <a:t>Matriz de consistencia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12E8D5A-4763-C622-F4BF-75F92A26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691"/>
            <a:ext cx="9144000" cy="287575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1897F8F-0D48-813B-47BE-9EEB23F6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13" y="3054446"/>
            <a:ext cx="9144000" cy="13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1F1F1F"/>
                </a:solidFill>
                <a:latin typeface="Georgia"/>
              </a:rPr>
              <a:t>An improved transformer network for skin cancer classification </a:t>
            </a:r>
            <a:endParaRPr sz="1800" dirty="0">
              <a:solidFill>
                <a:srgbClr val="1F1F1F"/>
              </a:solidFill>
              <a:latin typeface="Georgia"/>
            </a:endParaRPr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545732" y="1552767"/>
            <a:ext cx="2558003" cy="1358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</a:pPr>
            <a:r>
              <a:rPr lang="es-PE" sz="1200" b="1" dirty="0">
                <a:solidFill>
                  <a:srgbClr val="1F1F1F"/>
                </a:solidFill>
              </a:rPr>
              <a:t>Objetivo: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200" dirty="0">
                <a:solidFill>
                  <a:srgbClr val="1F1F1F"/>
                </a:solidFill>
              </a:rPr>
              <a:t>Proponer y validar un enfoque mejorado para la clasificación del cáncer de piel utilizando una red de transformadores de visión (VIT)</a:t>
            </a:r>
          </a:p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rgbClr val="1F1F1F"/>
              </a:solidFill>
            </a:endParaRPr>
          </a:p>
        </p:txBody>
      </p:sp>
      <p:sp>
        <p:nvSpPr>
          <p:cNvPr id="4" name="Google Shape;140;p15">
            <a:extLst>
              <a:ext uri="{FF2B5EF4-FFF2-40B4-BE49-F238E27FC236}">
                <a16:creationId xmlns:a16="http://schemas.microsoft.com/office/drawing/2014/main" id="{FC757CC3-49F2-C3B1-B82C-8D18582E6DB9}"/>
              </a:ext>
            </a:extLst>
          </p:cNvPr>
          <p:cNvSpPr txBox="1">
            <a:spLocks/>
          </p:cNvSpPr>
          <p:nvPr/>
        </p:nvSpPr>
        <p:spPr>
          <a:xfrm>
            <a:off x="170968" y="2649270"/>
            <a:ext cx="8834136" cy="229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lnSpc>
                <a:spcPct val="100000"/>
              </a:lnSpc>
            </a:pPr>
            <a:r>
              <a:rPr lang="es-MX" sz="1200" b="1" dirty="0">
                <a:solidFill>
                  <a:srgbClr val="1F1F1F"/>
                </a:solidFill>
              </a:rPr>
              <a:t>Metodología:</a:t>
            </a:r>
          </a:p>
          <a:p>
            <a:pPr marL="628650" lvl="1" indent="-171450">
              <a:lnSpc>
                <a:spcPct val="100000"/>
              </a:lnSpc>
            </a:pPr>
            <a:r>
              <a:rPr lang="es-PE" sz="1200" b="1" dirty="0">
                <a:solidFill>
                  <a:srgbClr val="1F1F1F"/>
                </a:solidFill>
              </a:rPr>
              <a:t>Recopilación </a:t>
            </a:r>
            <a:r>
              <a:rPr lang="es-PE" sz="1200" dirty="0">
                <a:solidFill>
                  <a:srgbClr val="1F1F1F"/>
                </a:solidFill>
              </a:rPr>
              <a:t>de </a:t>
            </a:r>
            <a:r>
              <a:rPr lang="es-MX" sz="1200" dirty="0">
                <a:solidFill>
                  <a:srgbClr val="1F1F1F"/>
                </a:solidFill>
              </a:rPr>
              <a:t>Base de datos: </a:t>
            </a:r>
            <a:r>
              <a:rPr lang="es-PE" sz="1200" dirty="0">
                <a:solidFill>
                  <a:srgbClr val="1F1F1F"/>
                </a:solidFill>
              </a:rPr>
              <a:t>conjunto de datos HAM1000 y </a:t>
            </a:r>
            <a:r>
              <a:rPr lang="es-MX" sz="1200" dirty="0">
                <a:solidFill>
                  <a:srgbClr val="1F1F1F"/>
                </a:solidFill>
              </a:rPr>
              <a:t> </a:t>
            </a:r>
            <a:r>
              <a:rPr lang="es-PE" sz="1200" dirty="0">
                <a:solidFill>
                  <a:srgbClr val="1F1F1F"/>
                </a:solidFill>
              </a:rPr>
              <a:t>conjunto de datos clínicos recopilados a través de dermatoscopia de pacientes hospitalarios</a:t>
            </a:r>
          </a:p>
          <a:p>
            <a:pPr marL="628650" lvl="1" indent="-171450">
              <a:lnSpc>
                <a:spcPct val="100000"/>
              </a:lnSpc>
            </a:pPr>
            <a:r>
              <a:rPr lang="es-PE" sz="1200" dirty="0">
                <a:solidFill>
                  <a:srgbClr val="1F1F1F"/>
                </a:solidFill>
              </a:rPr>
              <a:t>Normalización de datos: aumento y muestreo equilibrado de datos para abordar el problema de datos insuficientes y desequilibrio de datos.</a:t>
            </a:r>
          </a:p>
          <a:p>
            <a:pPr marL="628650" lvl="1" indent="-171450">
              <a:lnSpc>
                <a:spcPct val="100000"/>
              </a:lnSpc>
            </a:pPr>
            <a:r>
              <a:rPr lang="es-PE" sz="1200" b="1" dirty="0">
                <a:solidFill>
                  <a:srgbClr val="1F1F1F"/>
                </a:solidFill>
              </a:rPr>
              <a:t>Extracción de características</a:t>
            </a:r>
            <a:r>
              <a:rPr lang="es-PE" sz="1200" dirty="0">
                <a:solidFill>
                  <a:srgbClr val="1F1F1F"/>
                </a:solidFill>
              </a:rPr>
              <a:t>: Uso de un transformador de visión </a:t>
            </a:r>
            <a:r>
              <a:rPr lang="es-PE" sz="1200" dirty="0" err="1">
                <a:solidFill>
                  <a:srgbClr val="1F1F1F"/>
                </a:solidFill>
              </a:rPr>
              <a:t>multi-escala</a:t>
            </a:r>
            <a:r>
              <a:rPr lang="es-PE" sz="1200" dirty="0">
                <a:solidFill>
                  <a:srgbClr val="1F1F1F"/>
                </a:solidFill>
              </a:rPr>
              <a:t>.</a:t>
            </a:r>
          </a:p>
          <a:p>
            <a:pPr marL="628650" lvl="1" indent="-171450">
              <a:lnSpc>
                <a:spcPct val="100000"/>
              </a:lnSpc>
            </a:pPr>
            <a:r>
              <a:rPr lang="es-PE" sz="1200" dirty="0" err="1">
                <a:solidFill>
                  <a:srgbClr val="1F1F1F"/>
                </a:solidFill>
              </a:rPr>
              <a:t>Implemenacion</a:t>
            </a:r>
            <a:r>
              <a:rPr lang="es-PE" sz="1200" dirty="0">
                <a:solidFill>
                  <a:srgbClr val="1F1F1F"/>
                </a:solidFill>
              </a:rPr>
              <a:t> de modelos: </a:t>
            </a:r>
            <a:r>
              <a:rPr lang="es-PE" dirty="0"/>
              <a:t>Modelo VIT (</a:t>
            </a:r>
            <a:r>
              <a:rPr lang="es-PE" dirty="0" err="1"/>
              <a:t>Vision</a:t>
            </a:r>
            <a:r>
              <a:rPr lang="es-PE" dirty="0"/>
              <a:t> </a:t>
            </a:r>
            <a:r>
              <a:rPr lang="es-PE" dirty="0" err="1"/>
              <a:t>Transformer</a:t>
            </a:r>
            <a:r>
              <a:rPr lang="es-PE" dirty="0"/>
              <a:t>) y otros modelos para compararlos, </a:t>
            </a:r>
            <a:r>
              <a:rPr lang="es-PE" dirty="0" err="1"/>
              <a:t>Soft</a:t>
            </a:r>
            <a:r>
              <a:rPr lang="es-PE" dirty="0"/>
              <a:t> </a:t>
            </a:r>
            <a:r>
              <a:rPr lang="es-PE" dirty="0" err="1"/>
              <a:t>attention</a:t>
            </a:r>
            <a:r>
              <a:rPr lang="es-PE" dirty="0"/>
              <a:t> </a:t>
            </a:r>
            <a:r>
              <a:rPr lang="es-PE" dirty="0" err="1"/>
              <a:t>network</a:t>
            </a:r>
            <a:r>
              <a:rPr lang="es-PE" dirty="0"/>
              <a:t>, </a:t>
            </a:r>
            <a:r>
              <a:rPr lang="es-PE" dirty="0" err="1"/>
              <a:t>Ensembles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multi-resolution</a:t>
            </a:r>
            <a:r>
              <a:rPr lang="es-PE" dirty="0"/>
              <a:t> (</a:t>
            </a:r>
            <a:r>
              <a:rPr lang="es-PE" dirty="0" err="1"/>
              <a:t>EfficientNets</a:t>
            </a:r>
            <a:r>
              <a:rPr lang="es-PE" dirty="0"/>
              <a:t>), Single </a:t>
            </a:r>
            <a:r>
              <a:rPr lang="es-PE" dirty="0" err="1"/>
              <a:t>model</a:t>
            </a:r>
            <a:r>
              <a:rPr lang="es-PE" dirty="0"/>
              <a:t> </a:t>
            </a:r>
            <a:r>
              <a:rPr lang="es-PE" dirty="0" err="1"/>
              <a:t>deep</a:t>
            </a:r>
            <a:r>
              <a:rPr lang="es-PE" dirty="0"/>
              <a:t> </a:t>
            </a:r>
            <a:r>
              <a:rPr lang="es-PE" dirty="0" err="1"/>
              <a:t>learning</a:t>
            </a:r>
            <a:r>
              <a:rPr lang="es-PE" dirty="0"/>
              <a:t>, Data </a:t>
            </a:r>
            <a:r>
              <a:rPr lang="es-PE" dirty="0" err="1"/>
              <a:t>augmentation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skin </a:t>
            </a:r>
            <a:r>
              <a:rPr lang="es-PE" dirty="0" err="1"/>
              <a:t>classification</a:t>
            </a:r>
            <a:r>
              <a:rPr lang="es-PE" dirty="0"/>
              <a:t>, </a:t>
            </a:r>
            <a:r>
              <a:rPr lang="es-PE" dirty="0" err="1"/>
              <a:t>Two</a:t>
            </a:r>
            <a:r>
              <a:rPr lang="es-PE" dirty="0"/>
              <a:t> </a:t>
            </a:r>
            <a:r>
              <a:rPr lang="es-PE" dirty="0" err="1"/>
              <a:t>path</a:t>
            </a:r>
            <a:r>
              <a:rPr lang="es-PE" dirty="0"/>
              <a:t> CNN </a:t>
            </a:r>
            <a:r>
              <a:rPr lang="es-PE" dirty="0" err="1"/>
              <a:t>model</a:t>
            </a:r>
            <a:r>
              <a:rPr lang="es-PE" dirty="0"/>
              <a:t>, Deep CNN (</a:t>
            </a:r>
            <a:r>
              <a:rPr lang="es-PE" dirty="0" err="1"/>
              <a:t>Baseline</a:t>
            </a:r>
            <a:r>
              <a:rPr lang="es-PE" dirty="0"/>
              <a:t>), MobileNetV2, ResNet50, InceptionV2</a:t>
            </a:r>
            <a:endParaRPr lang="es-PE" sz="1200" b="1" dirty="0">
              <a:solidFill>
                <a:srgbClr val="1F1F1F"/>
              </a:solidFill>
            </a:endParaRPr>
          </a:p>
          <a:p>
            <a:pPr marL="171450" indent="-171450">
              <a:lnSpc>
                <a:spcPct val="100000"/>
              </a:lnSpc>
            </a:pPr>
            <a:r>
              <a:rPr lang="es-MX" sz="1200" b="1" dirty="0">
                <a:solidFill>
                  <a:srgbClr val="1F1F1F"/>
                </a:solidFill>
              </a:rPr>
              <a:t>Resultados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sz="1200" dirty="0">
                <a:solidFill>
                  <a:srgbClr val="1F1F1F"/>
                </a:solidFill>
              </a:rPr>
              <a:t>El </a:t>
            </a:r>
            <a:r>
              <a:rPr lang="es-MX" sz="1200" dirty="0">
                <a:solidFill>
                  <a:srgbClr val="1F1F1F"/>
                </a:solidFill>
              </a:rPr>
              <a:t>modelo VIT logró un AUC de 0.987, una precisión de 0.941 y una precisión de 0.943, superando en 0.3%, 4.6%, 1.3%, 1.2% y 0.8% respectivamente a otros modelos.</a:t>
            </a:r>
            <a:endParaRPr lang="es-PE" sz="1200" dirty="0">
              <a:solidFill>
                <a:srgbClr val="1F1F1F"/>
              </a:solidFill>
            </a:endParaRPr>
          </a:p>
        </p:txBody>
      </p:sp>
      <p:sp>
        <p:nvSpPr>
          <p:cNvPr id="8" name="Google Shape;140;p15">
            <a:extLst>
              <a:ext uri="{FF2B5EF4-FFF2-40B4-BE49-F238E27FC236}">
                <a16:creationId xmlns:a16="http://schemas.microsoft.com/office/drawing/2014/main" id="{1A77EE3C-BC67-3993-1959-FEBBE21663CE}"/>
              </a:ext>
            </a:extLst>
          </p:cNvPr>
          <p:cNvSpPr txBox="1">
            <a:spLocks/>
          </p:cNvSpPr>
          <p:nvPr/>
        </p:nvSpPr>
        <p:spPr>
          <a:xfrm>
            <a:off x="0" y="4877194"/>
            <a:ext cx="9144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900" u="sng" dirty="0">
                <a:solidFill>
                  <a:schemeClr val="hlink"/>
                </a:solidFill>
              </a:rPr>
              <a:t>https://www.sciencedirect.com/science/article/pii/S0010482522006746</a:t>
            </a:r>
            <a:endParaRPr lang="es-PE" sz="900" dirty="0"/>
          </a:p>
        </p:txBody>
      </p:sp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8D73870-A594-AF36-3F18-94A4D0E9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18" y="1261561"/>
            <a:ext cx="4550339" cy="16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0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819150" y="1705050"/>
            <a:ext cx="29223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Los casos incluyen una colección representativa de todas las categorías diagnósticas importantes en el ámbito de las lesiones pigmentadas. Contiene más de 10015 imágenes dermatoscópicas.</a:t>
            </a:r>
            <a:endParaRPr sz="1200"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5408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1"/>
          </p:nvPr>
        </p:nvSpPr>
        <p:spPr>
          <a:xfrm>
            <a:off x="819150" y="1398300"/>
            <a:ext cx="2922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Skin Cancer MNIST: HAM10000</a:t>
            </a:r>
            <a:endParaRPr sz="1300"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2"/>
          </p:nvPr>
        </p:nvSpPr>
        <p:spPr>
          <a:xfrm>
            <a:off x="390212" y="4259800"/>
            <a:ext cx="34359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https://www.kaggle.com/datasets/kmader/skin-cancer-mnist-ham10000/data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2"/>
          </p:nvPr>
        </p:nvSpPr>
        <p:spPr>
          <a:xfrm>
            <a:off x="5010150" y="1705050"/>
            <a:ext cx="29223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conjunto de datos original contiene más de 25.000 imágenes clasificadas en 8 enfermedades de la piel.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5010150" y="1398300"/>
            <a:ext cx="292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Dataset ISIC - 2019</a:t>
            </a:r>
            <a:endParaRPr sz="1300" b="1"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2"/>
          </p:nvPr>
        </p:nvSpPr>
        <p:spPr>
          <a:xfrm>
            <a:off x="5317889" y="4259800"/>
            <a:ext cx="34359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https://www.kaggle.com/datasets/bhanuprasanna/isic-2019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l="70756" t="42558"/>
          <a:stretch/>
        </p:blipFill>
        <p:spPr>
          <a:xfrm>
            <a:off x="819150" y="2991575"/>
            <a:ext cx="2673999" cy="11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348" y="2698355"/>
            <a:ext cx="2786676" cy="14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1001</Words>
  <Application>Microsoft Office PowerPoint</Application>
  <PresentationFormat>Presentación en pantalla (16:9)</PresentationFormat>
  <Paragraphs>59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Calibri</vt:lpstr>
      <vt:lpstr>Arial</vt:lpstr>
      <vt:lpstr>Söhne</vt:lpstr>
      <vt:lpstr>Aptos</vt:lpstr>
      <vt:lpstr>Nunito</vt:lpstr>
      <vt:lpstr>Georgia</vt:lpstr>
      <vt:lpstr>Shift</vt:lpstr>
      <vt:lpstr>Presentación de PowerPoint</vt:lpstr>
      <vt:lpstr>Realidad Problemática</vt:lpstr>
      <vt:lpstr>General</vt:lpstr>
      <vt:lpstr>General</vt:lpstr>
      <vt:lpstr>General</vt:lpstr>
      <vt:lpstr>Matriz de consistencia</vt:lpstr>
      <vt:lpstr>An improved transformer network for skin cancer classification </vt:lpstr>
      <vt:lpstr>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Elizabeth</cp:lastModifiedBy>
  <cp:revision>12</cp:revision>
  <dcterms:modified xsi:type="dcterms:W3CDTF">2024-04-29T23:19:07Z</dcterms:modified>
</cp:coreProperties>
</file>