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3" r:id="rId7"/>
    <p:sldId id="265" r:id="rId8"/>
    <p:sldId id="300" r:id="rId9"/>
    <p:sldId id="260" r:id="rId10"/>
    <p:sldId id="269" r:id="rId11"/>
    <p:sldId id="261" r:id="rId12"/>
    <p:sldId id="271" r:id="rId13"/>
    <p:sldId id="262" r:id="rId14"/>
    <p:sldId id="273" r:id="rId15"/>
    <p:sldId id="298" r:id="rId16"/>
    <p:sldId id="270" r:id="rId17"/>
    <p:sldId id="326" r:id="rId18"/>
    <p:sldId id="325" r:id="rId19"/>
    <p:sldId id="299" r:id="rId20"/>
    <p:sldId id="327" r:id="rId21"/>
    <p:sldId id="283" r:id="rId22"/>
    <p:sldId id="288" r:id="rId23"/>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b17137-cf04-4afa-b86f-a3dd5942ff3a}">
          <p14:sldIdLst>
            <p14:sldId id="257"/>
            <p14:sldId id="258"/>
            <p14:sldId id="259"/>
            <p14:sldId id="263"/>
            <p14:sldId id="265"/>
            <p14:sldId id="300"/>
            <p14:sldId id="260"/>
            <p14:sldId id="269"/>
            <p14:sldId id="261"/>
            <p14:sldId id="271"/>
            <p14:sldId id="262"/>
            <p14:sldId id="273"/>
            <p14:sldId id="298"/>
            <p14:sldId id="270"/>
            <p14:sldId id="326"/>
            <p14:sldId id="325"/>
            <p14:sldId id="299"/>
            <p14:sldId id="327"/>
          </p14:sldIdLst>
        </p14:section>
        <p14:section name="无标题节" id="{8c410f43-b069-4d13-82fc-4efe4d6a2b9d}">
          <p14:sldIdLst>
            <p14:sldId id="283"/>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01A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4" autoAdjust="0"/>
    <p:restoredTop sz="94475" autoAdjust="0"/>
  </p:normalViewPr>
  <p:slideViewPr>
    <p:cSldViewPr>
      <p:cViewPr varScale="1">
        <p:scale>
          <a:sx n="102" d="100"/>
          <a:sy n="102" d="100"/>
        </p:scale>
        <p:origin x="162" y="546"/>
      </p:cViewPr>
      <p:guideLst>
        <p:guide orient="horz" pos="1663"/>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CC685-86A8-4B97-A9A3-4D12BB0ADFA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101DD-9C4B-450B-80AA-0999134950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hyperlink" Target="http://www.shangwuppt.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
            <a:ext cx="9144000" cy="3993448"/>
          </a:xfrm>
          <a:custGeom>
            <a:avLst/>
            <a:gdLst/>
            <a:ahLst/>
            <a:cxnLst/>
            <a:rect l="l" t="t" r="r" b="b"/>
            <a:pathLst>
              <a:path w="9144000" h="3672043">
                <a:moveTo>
                  <a:pt x="0" y="0"/>
                </a:moveTo>
                <a:lnTo>
                  <a:pt x="9144000" y="0"/>
                </a:lnTo>
                <a:lnTo>
                  <a:pt x="9144000" y="75613"/>
                </a:lnTo>
                <a:lnTo>
                  <a:pt x="9144000" y="2787774"/>
                </a:lnTo>
                <a:lnTo>
                  <a:pt x="9144000" y="2863387"/>
                </a:lnTo>
                <a:cubicBezTo>
                  <a:pt x="7913914" y="3298815"/>
                  <a:pt x="4376056" y="4441816"/>
                  <a:pt x="0" y="2863387"/>
                </a:cubicBezTo>
                <a:lnTo>
                  <a:pt x="0" y="2787774"/>
                </a:lnTo>
                <a:lnTo>
                  <a:pt x="0" y="756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p:cNvSpPr/>
          <p:nvPr/>
        </p:nvSpPr>
        <p:spPr>
          <a:xfrm>
            <a:off x="0" y="-1"/>
            <a:ext cx="9144000" cy="3889279"/>
          </a:xfrm>
          <a:custGeom>
            <a:avLst/>
            <a:gdLst>
              <a:gd name="connsiteX0" fmla="*/ 0 w 9144000"/>
              <a:gd name="connsiteY0" fmla="*/ 0 h 2787774"/>
              <a:gd name="connsiteX1" fmla="*/ 9144000 w 9144000"/>
              <a:gd name="connsiteY1" fmla="*/ 0 h 2787774"/>
              <a:gd name="connsiteX2" fmla="*/ 9144000 w 9144000"/>
              <a:gd name="connsiteY2" fmla="*/ 2787774 h 2787774"/>
              <a:gd name="connsiteX3" fmla="*/ 0 w 9144000"/>
              <a:gd name="connsiteY3" fmla="*/ 2787774 h 2787774"/>
              <a:gd name="connsiteX4" fmla="*/ 0 w 9144000"/>
              <a:gd name="connsiteY4" fmla="*/ 0 h 2787774"/>
              <a:gd name="connsiteX0-1" fmla="*/ 0 w 9144000"/>
              <a:gd name="connsiteY0-2" fmla="*/ 0 h 3474783"/>
              <a:gd name="connsiteX1-3" fmla="*/ 9144000 w 9144000"/>
              <a:gd name="connsiteY1-4" fmla="*/ 0 h 3474783"/>
              <a:gd name="connsiteX2-5" fmla="*/ 9144000 w 9144000"/>
              <a:gd name="connsiteY2-6" fmla="*/ 2787774 h 3474783"/>
              <a:gd name="connsiteX3-7" fmla="*/ 0 w 9144000"/>
              <a:gd name="connsiteY3-8" fmla="*/ 2787774 h 3474783"/>
              <a:gd name="connsiteX4-9" fmla="*/ 0 w 9144000"/>
              <a:gd name="connsiteY4-10" fmla="*/ 0 h 3474783"/>
              <a:gd name="connsiteX0-11" fmla="*/ 0 w 9144000"/>
              <a:gd name="connsiteY0-12" fmla="*/ 0 h 3576258"/>
              <a:gd name="connsiteX1-13" fmla="*/ 9144000 w 9144000"/>
              <a:gd name="connsiteY1-14" fmla="*/ 0 h 3576258"/>
              <a:gd name="connsiteX2-15" fmla="*/ 9144000 w 9144000"/>
              <a:gd name="connsiteY2-16" fmla="*/ 2787774 h 3576258"/>
              <a:gd name="connsiteX3-17" fmla="*/ 0 w 9144000"/>
              <a:gd name="connsiteY3-18" fmla="*/ 2787774 h 3576258"/>
              <a:gd name="connsiteX4-19" fmla="*/ 0 w 9144000"/>
              <a:gd name="connsiteY4-20" fmla="*/ 0 h 3576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576258">
                <a:moveTo>
                  <a:pt x="0" y="0"/>
                </a:moveTo>
                <a:lnTo>
                  <a:pt x="9144000" y="0"/>
                </a:lnTo>
                <a:lnTo>
                  <a:pt x="9144000" y="2787774"/>
                </a:lnTo>
                <a:cubicBezTo>
                  <a:pt x="7685315" y="3201431"/>
                  <a:pt x="4593771" y="4333546"/>
                  <a:pt x="0" y="2787774"/>
                </a:cubicBez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23970" y="396121"/>
            <a:ext cx="1296060" cy="1296060"/>
          </a:xfrm>
          <a:prstGeom prst="rect">
            <a:avLst/>
          </a:prstGeom>
        </p:spPr>
      </p:pic>
      <p:sp>
        <p:nvSpPr>
          <p:cNvPr id="14" name="TextBox 13"/>
          <p:cNvSpPr txBox="1"/>
          <p:nvPr/>
        </p:nvSpPr>
        <p:spPr>
          <a:xfrm>
            <a:off x="160020" y="1991360"/>
            <a:ext cx="8895080" cy="621030"/>
          </a:xfrm>
          <a:prstGeom prst="rect">
            <a:avLst/>
          </a:prstGeom>
          <a:noFill/>
        </p:spPr>
        <p:txBody>
          <a:bodyPr wrap="square" lIns="68562" tIns="34281" rIns="68562" bIns="34281" rtlCol="0">
            <a:spAutoFit/>
          </a:bodyPr>
          <a:lstStyle>
            <a:defPPr>
              <a:defRPr lang="zh-CN"/>
            </a:defPPr>
            <a:lvl1pPr>
              <a:defRPr sz="5000" b="1">
                <a:solidFill>
                  <a:schemeClr val="bg1"/>
                </a:solidFill>
                <a:latin typeface="+mn-ea"/>
                <a:ea typeface="+mn-ea"/>
              </a:defRPr>
            </a:lvl1pPr>
          </a:lstStyle>
          <a:p>
            <a:pPr algn="ctr"/>
            <a:r>
              <a:rPr lang="zh-CN" altLang="zh-CN" sz="3600" dirty="0">
                <a:latin typeface="微软雅黑" panose="020B0503020204020204" pitchFamily="34" charset="-122"/>
                <a:ea typeface="微软雅黑" panose="020B0503020204020204" pitchFamily="34" charset="-122"/>
              </a:rPr>
              <a:t>基于</a:t>
            </a:r>
            <a:r>
              <a:rPr lang="en-US" altLang="zh-CN" sz="3600" dirty="0">
                <a:latin typeface="微软雅黑" panose="020B0503020204020204" pitchFamily="34" charset="-122"/>
                <a:ea typeface="微软雅黑" panose="020B0503020204020204" pitchFamily="34" charset="-122"/>
              </a:rPr>
              <a:t>web</a:t>
            </a:r>
            <a:r>
              <a:rPr lang="zh-CN" altLang="en-US" sz="3600" dirty="0">
                <a:latin typeface="微软雅黑" panose="020B0503020204020204" pitchFamily="34" charset="-122"/>
                <a:ea typeface="微软雅黑" panose="020B0503020204020204" pitchFamily="34" charset="-122"/>
              </a:rPr>
              <a:t>的大学生预录取系统的设计与实现</a:t>
            </a:r>
            <a:endParaRPr lang="zh-CN" altLang="en-US" sz="36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1757045" y="2894965"/>
            <a:ext cx="5630545" cy="374650"/>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b="1" dirty="0">
                <a:latin typeface="华文细黑" panose="02010600040101010101" pitchFamily="2" charset="-122"/>
                <a:ea typeface="华文细黑" panose="02010600040101010101" pitchFamily="2" charset="-122"/>
              </a:rPr>
              <a:t>西安交通大学城市学院计算机科学与信息管理系</a:t>
            </a:r>
            <a:endParaRPr lang="en-US" altLang="zh-CN" b="1" dirty="0">
              <a:latin typeface="华文细黑" panose="02010600040101010101" pitchFamily="2" charset="-122"/>
              <a:ea typeface="华文细黑" panose="02010600040101010101" pitchFamily="2" charset="-122"/>
            </a:endParaRPr>
          </a:p>
        </p:txBody>
      </p:sp>
      <p:sp>
        <p:nvSpPr>
          <p:cNvPr id="18" name="TextBox 17"/>
          <p:cNvSpPr txBox="1"/>
          <p:nvPr/>
        </p:nvSpPr>
        <p:spPr>
          <a:xfrm>
            <a:off x="2847340" y="3376930"/>
            <a:ext cx="3449955" cy="344170"/>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1800" dirty="0">
                <a:latin typeface="微软雅黑" panose="020B0503020204020204" pitchFamily="34" charset="-122"/>
                <a:ea typeface="微软雅黑" panose="020B0503020204020204" pitchFamily="34" charset="-122"/>
              </a:rPr>
              <a:t>专业：计算机科学与技术专业</a:t>
            </a:r>
            <a:endParaRPr lang="en-US" altLang="zh-CN" sz="1800" dirty="0">
              <a:latin typeface="微软雅黑" panose="020B0503020204020204" pitchFamily="34" charset="-122"/>
              <a:ea typeface="微软雅黑" panose="020B0503020204020204" pitchFamily="34" charset="-122"/>
            </a:endParaRPr>
          </a:p>
        </p:txBody>
      </p:sp>
      <p:sp>
        <p:nvSpPr>
          <p:cNvPr id="13" name="Freeform 7"/>
          <p:cNvSpPr>
            <a:spLocks noChangeAspect="1" noEditPoints="1"/>
          </p:cNvSpPr>
          <p:nvPr/>
        </p:nvSpPr>
        <p:spPr bwMode="auto">
          <a:xfrm>
            <a:off x="5150201" y="4388567"/>
            <a:ext cx="356238" cy="358812"/>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459610" y="4394858"/>
            <a:ext cx="150749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答辩人：王倩</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2258664" y="4394858"/>
            <a:ext cx="2168525" cy="344170"/>
          </a:xfrm>
          <a:prstGeom prst="rect">
            <a:avLst/>
          </a:prstGeom>
          <a:noFill/>
        </p:spPr>
        <p:txBody>
          <a:bodyPr wrap="none" lIns="68562" tIns="34281" rIns="68562" bIns="34281"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指导老师：   李联宁 </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Freeform 8"/>
          <p:cNvSpPr>
            <a:spLocks noChangeAspect="1" noEditPoints="1"/>
          </p:cNvSpPr>
          <p:nvPr/>
        </p:nvSpPr>
        <p:spPr bwMode="auto">
          <a:xfrm>
            <a:off x="1930101" y="4388567"/>
            <a:ext cx="357308" cy="358812"/>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9" name="图片 8" descr="logo1"/>
          <p:cNvPicPr>
            <a:picLocks noChangeAspect="1"/>
          </p:cNvPicPr>
          <p:nvPr/>
        </p:nvPicPr>
        <p:blipFill>
          <a:blip r:embed="rId2"/>
          <a:srcRect l="2633" t="1800" r="1991" b="3011"/>
          <a:stretch>
            <a:fillRect/>
          </a:stretch>
        </p:blipFill>
        <p:spPr>
          <a:xfrm>
            <a:off x="3737610" y="144780"/>
            <a:ext cx="1885950" cy="1846580"/>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 by="(-#ppt_w*2)" calcmode="lin" valueType="num">
                                      <p:cBhvr rctx="PPT">
                                        <p:cTn id="22" dur="500" autoRev="1" fill="hold">
                                          <p:stCondLst>
                                            <p:cond delay="0"/>
                                          </p:stCondLst>
                                        </p:cTn>
                                        <p:tgtEl>
                                          <p:spTgt spid="14"/>
                                        </p:tgtEl>
                                        <p:attrNameLst>
                                          <p:attrName>ppt_w</p:attrName>
                                        </p:attrNameLst>
                                      </p:cBhvr>
                                    </p:anim>
                                    <p:anim by="(#ppt_w*0.50)" calcmode="lin" valueType="num">
                                      <p:cBhvr>
                                        <p:cTn id="23" dur="500" decel="50000" autoRev="1" fill="hold">
                                          <p:stCondLst>
                                            <p:cond delay="0"/>
                                          </p:stCondLst>
                                        </p:cTn>
                                        <p:tgtEl>
                                          <p:spTgt spid="14"/>
                                        </p:tgtEl>
                                        <p:attrNameLst>
                                          <p:attrName>ppt_x</p:attrName>
                                        </p:attrNameLst>
                                      </p:cBhvr>
                                    </p:anim>
                                    <p:anim from="(-#ppt_h/2)" to="(#ppt_y)" calcmode="lin" valueType="num">
                                      <p:cBhvr>
                                        <p:cTn id="24" dur="1000" fill="hold">
                                          <p:stCondLst>
                                            <p:cond delay="0"/>
                                          </p:stCondLst>
                                        </p:cTn>
                                        <p:tgtEl>
                                          <p:spTgt spid="14"/>
                                        </p:tgtEl>
                                        <p:attrNameLst>
                                          <p:attrName>ppt_y</p:attrName>
                                        </p:attrNameLst>
                                      </p:cBhvr>
                                    </p:anim>
                                    <p:animRot by="21600000">
                                      <p:cBhvr>
                                        <p:cTn id="25" dur="1000" fill="hold">
                                          <p:stCondLst>
                                            <p:cond delay="0"/>
                                          </p:stCondLst>
                                        </p:cTn>
                                        <p:tgtEl>
                                          <p:spTgt spid="14"/>
                                        </p:tgtEl>
                                        <p:attrNameLst>
                                          <p:attrName>r</p:attrName>
                                        </p:attrNameLst>
                                      </p:cBhvr>
                                    </p:animRot>
                                  </p:childTnLst>
                                </p:cTn>
                              </p:par>
                            </p:childTnLst>
                          </p:cTn>
                        </p:par>
                        <p:par>
                          <p:cTn id="26" fill="hold">
                            <p:stCondLst>
                              <p:cond delay="4400"/>
                            </p:stCondLst>
                            <p:childTnLst>
                              <p:par>
                                <p:cTn id="27" presetID="31" presetClass="entr" presetSubtype="0" fill="hold" grpId="0" nodeType="afterEffect">
                                  <p:stCondLst>
                                    <p:cond delay="0"/>
                                  </p:stCondLst>
                                  <p:iterate type="lt">
                                    <p:tmPct val="15000"/>
                                  </p:iterate>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 calcmode="lin" valueType="num">
                                      <p:cBhvr>
                                        <p:cTn id="31" dur="500" fill="hold"/>
                                        <p:tgtEl>
                                          <p:spTgt spid="17"/>
                                        </p:tgtEl>
                                        <p:attrNameLst>
                                          <p:attrName>style.rotation</p:attrName>
                                        </p:attrNameLst>
                                      </p:cBhvr>
                                      <p:tavLst>
                                        <p:tav tm="0">
                                          <p:val>
                                            <p:fltVal val="90"/>
                                          </p:val>
                                        </p:tav>
                                        <p:tav tm="100000">
                                          <p:val>
                                            <p:fltVal val="0"/>
                                          </p:val>
                                        </p:tav>
                                      </p:tavLst>
                                    </p:anim>
                                    <p:animEffect transition="in" filter="fade">
                                      <p:cBhvr>
                                        <p:cTn id="32" dur="500"/>
                                        <p:tgtEl>
                                          <p:spTgt spid="17"/>
                                        </p:tgtEl>
                                      </p:cBhvr>
                                    </p:animEffect>
                                  </p:childTnLst>
                                </p:cTn>
                              </p:par>
                            </p:childTnLst>
                          </p:cTn>
                        </p:par>
                        <p:par>
                          <p:cTn id="33" fill="hold">
                            <p:stCondLst>
                              <p:cond delay="6400"/>
                            </p:stCondLst>
                            <p:childTnLst>
                              <p:par>
                                <p:cTn id="34" presetID="31"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 calcmode="lin" valueType="num">
                                      <p:cBhvr>
                                        <p:cTn id="38" dur="500" fill="hold"/>
                                        <p:tgtEl>
                                          <p:spTgt spid="18"/>
                                        </p:tgtEl>
                                        <p:attrNameLst>
                                          <p:attrName>style.rotation</p:attrName>
                                        </p:attrNameLst>
                                      </p:cBhvr>
                                      <p:tavLst>
                                        <p:tav tm="0">
                                          <p:val>
                                            <p:fltVal val="90"/>
                                          </p:val>
                                        </p:tav>
                                        <p:tav tm="100000">
                                          <p:val>
                                            <p:fltVal val="0"/>
                                          </p:val>
                                        </p:tav>
                                      </p:tavLst>
                                    </p:anim>
                                    <p:animEffect transition="in" filter="fade">
                                      <p:cBhvr>
                                        <p:cTn id="39" dur="500"/>
                                        <p:tgtEl>
                                          <p:spTgt spid="18"/>
                                        </p:tgtEl>
                                      </p:cBhvr>
                                    </p:animEffect>
                                  </p:childTnLst>
                                </p:cTn>
                              </p:par>
                            </p:childTnLst>
                          </p:cTn>
                        </p:par>
                        <p:par>
                          <p:cTn id="40" fill="hold">
                            <p:stCondLst>
                              <p:cond delay="69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7400"/>
                            </p:stCondLst>
                            <p:childTnLst>
                              <p:par>
                                <p:cTn id="47" presetID="53" presetClass="entr" presetSubtype="16"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7900"/>
                            </p:stCondLst>
                            <p:childTnLst>
                              <p:par>
                                <p:cTn id="53" presetID="2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4" grpId="0"/>
      <p:bldP spid="17" grpId="0"/>
      <p:bldP spid="18" grpId="0"/>
      <p:bldP spid="13" grpId="0" animBg="1"/>
      <p:bldP spid="15" grpId="0"/>
      <p:bldP spid="16" grpId="0"/>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系统分析</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5" name="矩形 24"/>
          <p:cNvSpPr/>
          <p:nvPr/>
        </p:nvSpPr>
        <p:spPr>
          <a:xfrm>
            <a:off x="683568" y="1286698"/>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可行性分析</a:t>
            </a:r>
            <a:endParaRPr lang="zh-CN" altLang="en-US" dirty="0">
              <a:latin typeface="微软雅黑" panose="020B0503020204020204" pitchFamily="34" charset="-122"/>
              <a:ea typeface="微软雅黑" panose="020B0503020204020204" pitchFamily="34" charset="-122"/>
            </a:endParaRPr>
          </a:p>
        </p:txBody>
      </p:sp>
      <p:sp>
        <p:nvSpPr>
          <p:cNvPr id="27" name="等腰三角形 26"/>
          <p:cNvSpPr/>
          <p:nvPr/>
        </p:nvSpPr>
        <p:spPr>
          <a:xfrm rot="19800000" flipH="1">
            <a:off x="3617195" y="1574731"/>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7"/>
          <p:cNvSpPr txBox="1">
            <a:spLocks noChangeArrowheads="1"/>
          </p:cNvSpPr>
          <p:nvPr/>
        </p:nvSpPr>
        <p:spPr bwMode="auto">
          <a:xfrm>
            <a:off x="4000939" y="1415801"/>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在一般情况下，我们在进行可行性分析时，都同时能检测自己对这个项目的把握程度。只有真正的了解所使用的工具、涉及到的技术、项目的业务逻辑，去开始自己的项目才是现实的。</a:t>
            </a:r>
            <a:endParaRPr lang="zh-CN" altLang="en-US" sz="1200" dirty="0">
              <a:solidFill>
                <a:schemeClr val="tx1">
                  <a:lumMod val="85000"/>
                  <a:lumOff val="15000"/>
                </a:schemeClr>
              </a:solidFill>
              <a:latin typeface="微软雅黑" panose="020B0503020204020204" pitchFamily="34" charset="-122"/>
            </a:endParaRPr>
          </a:p>
        </p:txBody>
      </p:sp>
      <p:sp>
        <p:nvSpPr>
          <p:cNvPr id="40" name="矩形 39"/>
          <p:cNvSpPr/>
          <p:nvPr/>
        </p:nvSpPr>
        <p:spPr>
          <a:xfrm>
            <a:off x="683568" y="2195728"/>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性能需求分析</a:t>
            </a:r>
            <a:endParaRPr lang="zh-CN" altLang="en-US" dirty="0">
              <a:latin typeface="微软雅黑" panose="020B0503020204020204" pitchFamily="34" charset="-122"/>
              <a:ea typeface="微软雅黑" panose="020B0503020204020204" pitchFamily="34" charset="-122"/>
            </a:endParaRPr>
          </a:p>
        </p:txBody>
      </p:sp>
      <p:sp>
        <p:nvSpPr>
          <p:cNvPr id="41" name="等腰三角形 40"/>
          <p:cNvSpPr/>
          <p:nvPr/>
        </p:nvSpPr>
        <p:spPr>
          <a:xfrm rot="19800000" flipH="1">
            <a:off x="3617195" y="2483761"/>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7"/>
          <p:cNvSpPr txBox="1">
            <a:spLocks noChangeArrowheads="1"/>
          </p:cNvSpPr>
          <p:nvPr/>
        </p:nvSpPr>
        <p:spPr bwMode="auto">
          <a:xfrm>
            <a:off x="4000939" y="2324831"/>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为了保证大学新生预录取系统能够长期、稳定、高效的运行，必须要保证系统开发的性能。我们要充分考虑安全性、先进性、可扩展性、有效性</a:t>
            </a:r>
            <a:endParaRPr lang="zh-CN" altLang="en-US" sz="1200" dirty="0">
              <a:solidFill>
                <a:schemeClr val="tx1">
                  <a:lumMod val="85000"/>
                  <a:lumOff val="15000"/>
                </a:schemeClr>
              </a:solidFill>
              <a:latin typeface="微软雅黑" panose="020B0503020204020204" pitchFamily="34" charset="-122"/>
            </a:endParaRPr>
          </a:p>
        </p:txBody>
      </p:sp>
      <p:sp>
        <p:nvSpPr>
          <p:cNvPr id="43" name="矩形 42"/>
          <p:cNvSpPr/>
          <p:nvPr/>
        </p:nvSpPr>
        <p:spPr>
          <a:xfrm>
            <a:off x="683568" y="3102880"/>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系统流程分析</a:t>
            </a:r>
            <a:endParaRPr lang="zh-CN" altLang="en-US" dirty="0">
              <a:latin typeface="微软雅黑" panose="020B0503020204020204" pitchFamily="34" charset="-122"/>
              <a:ea typeface="微软雅黑" panose="020B0503020204020204" pitchFamily="34" charset="-122"/>
            </a:endParaRPr>
          </a:p>
        </p:txBody>
      </p:sp>
      <p:sp>
        <p:nvSpPr>
          <p:cNvPr id="44" name="等腰三角形 43"/>
          <p:cNvSpPr/>
          <p:nvPr/>
        </p:nvSpPr>
        <p:spPr>
          <a:xfrm rot="19800000" flipH="1">
            <a:off x="3617195" y="3390913"/>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7"/>
          <p:cNvSpPr txBox="1">
            <a:spLocks noChangeArrowheads="1"/>
          </p:cNvSpPr>
          <p:nvPr/>
        </p:nvSpPr>
        <p:spPr bwMode="auto">
          <a:xfrm>
            <a:off x="4000939" y="3231983"/>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包括业务流程和系统流程。</a:t>
            </a:r>
            <a:endParaRPr lang="zh-CN" altLang="en-US" sz="1200" dirty="0">
              <a:solidFill>
                <a:schemeClr val="tx1">
                  <a:lumMod val="85000"/>
                  <a:lumOff val="15000"/>
                </a:schemeClr>
              </a:solidFill>
              <a:latin typeface="微软雅黑" panose="020B0503020204020204" pitchFamily="34" charset="-122"/>
            </a:endParaRPr>
          </a:p>
        </p:txBody>
      </p:sp>
      <p:sp>
        <p:nvSpPr>
          <p:cNvPr id="3" name="矩形 2"/>
          <p:cNvSpPr/>
          <p:nvPr/>
        </p:nvSpPr>
        <p:spPr>
          <a:xfrm>
            <a:off x="687378" y="4033155"/>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latin typeface="微软雅黑" panose="020B0503020204020204" pitchFamily="34" charset="-122"/>
                <a:ea typeface="微软雅黑" panose="020B0503020204020204" pitchFamily="34" charset="-122"/>
              </a:rPr>
              <a:t>功能需求分析</a:t>
            </a:r>
            <a:endParaRPr lang="zh-CN" altLang="en-US" dirty="0">
              <a:latin typeface="微软雅黑" panose="020B0503020204020204" pitchFamily="34" charset="-122"/>
              <a:ea typeface="微软雅黑" panose="020B0503020204020204" pitchFamily="34" charset="-122"/>
            </a:endParaRPr>
          </a:p>
        </p:txBody>
      </p:sp>
      <p:sp>
        <p:nvSpPr>
          <p:cNvPr id="4" name="文本框 7"/>
          <p:cNvSpPr txBox="1">
            <a:spLocks noChangeArrowheads="1"/>
          </p:cNvSpPr>
          <p:nvPr/>
        </p:nvSpPr>
        <p:spPr bwMode="auto">
          <a:xfrm>
            <a:off x="4113334" y="4144478"/>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从头到尾认真彻底的分析了自己做的系统到底分为几个模块，每个模块有哪些具体的功能，在编写代码的同时，也在完善着这些分析。</a:t>
            </a:r>
            <a:endParaRPr lang="zh-CN" altLang="en-US" sz="1200" dirty="0">
              <a:solidFill>
                <a:schemeClr val="tx1">
                  <a:lumMod val="85000"/>
                  <a:lumOff val="15000"/>
                </a:schemeClr>
              </a:solidFill>
              <a:latin typeface="微软雅黑" panose="020B0503020204020204" pitchFamily="34" charset="-122"/>
            </a:endParaRPr>
          </a:p>
        </p:txBody>
      </p:sp>
      <p:sp>
        <p:nvSpPr>
          <p:cNvPr id="6" name="等腰三角形 5"/>
          <p:cNvSpPr/>
          <p:nvPr/>
        </p:nvSpPr>
        <p:spPr>
          <a:xfrm rot="19800000" flipH="1">
            <a:off x="3617830" y="4320553"/>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 presetClass="entr" presetSubtype="4"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400" fill="hold"/>
                                        <p:tgtEl>
                                          <p:spTgt spid="25"/>
                                        </p:tgtEl>
                                        <p:attrNameLst>
                                          <p:attrName>ppt_x</p:attrName>
                                        </p:attrNameLst>
                                      </p:cBhvr>
                                      <p:tavLst>
                                        <p:tav tm="0">
                                          <p:val>
                                            <p:strVal val="#ppt_x"/>
                                          </p:val>
                                        </p:tav>
                                        <p:tav tm="100000">
                                          <p:val>
                                            <p:strVal val="#ppt_x"/>
                                          </p:val>
                                        </p:tav>
                                      </p:tavLst>
                                    </p:anim>
                                    <p:anim calcmode="lin" valueType="num">
                                      <p:cBhvr additive="base">
                                        <p:cTn id="25" dur="4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2974"/>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par>
                          <p:cTn id="30" fill="hold">
                            <p:stCondLst>
                              <p:cond delay="3474"/>
                            </p:stCondLst>
                            <p:childTnLst>
                              <p:par>
                                <p:cTn id="31" presetID="22" presetClass="entr" presetSubtype="8"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p:stCondLst>
                              <p:cond delay="3974"/>
                            </p:stCondLst>
                            <p:childTnLst>
                              <p:par>
                                <p:cTn id="35" presetID="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400" fill="hold"/>
                                        <p:tgtEl>
                                          <p:spTgt spid="40"/>
                                        </p:tgtEl>
                                        <p:attrNameLst>
                                          <p:attrName>ppt_x</p:attrName>
                                        </p:attrNameLst>
                                      </p:cBhvr>
                                      <p:tavLst>
                                        <p:tav tm="0">
                                          <p:val>
                                            <p:strVal val="#ppt_x"/>
                                          </p:val>
                                        </p:tav>
                                        <p:tav tm="100000">
                                          <p:val>
                                            <p:strVal val="#ppt_x"/>
                                          </p:val>
                                        </p:tav>
                                      </p:tavLst>
                                    </p:anim>
                                    <p:anim calcmode="lin" valueType="num">
                                      <p:cBhvr additive="base">
                                        <p:cTn id="38" dur="400" fill="hold"/>
                                        <p:tgtEl>
                                          <p:spTgt spid="40"/>
                                        </p:tgtEl>
                                        <p:attrNameLst>
                                          <p:attrName>ppt_y</p:attrName>
                                        </p:attrNameLst>
                                      </p:cBhvr>
                                      <p:tavLst>
                                        <p:tav tm="0">
                                          <p:val>
                                            <p:strVal val="1+#ppt_h/2"/>
                                          </p:val>
                                        </p:tav>
                                        <p:tav tm="100000">
                                          <p:val>
                                            <p:strVal val="#ppt_y"/>
                                          </p:val>
                                        </p:tav>
                                      </p:tavLst>
                                    </p:anim>
                                  </p:childTnLst>
                                </p:cTn>
                              </p:par>
                            </p:childTnLst>
                          </p:cTn>
                        </p:par>
                        <p:par>
                          <p:cTn id="39" fill="hold">
                            <p:stCondLst>
                              <p:cond delay="4474"/>
                            </p:stCondLst>
                            <p:childTnLst>
                              <p:par>
                                <p:cTn id="40" presetID="22" presetClass="entr" presetSubtype="8"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par>
                          <p:cTn id="43" fill="hold">
                            <p:stCondLst>
                              <p:cond delay="4974"/>
                            </p:stCondLst>
                            <p:childTnLst>
                              <p:par>
                                <p:cTn id="44" presetID="22" presetClass="entr" presetSubtype="8"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left)">
                                      <p:cBhvr>
                                        <p:cTn id="46" dur="500"/>
                                        <p:tgtEl>
                                          <p:spTgt spid="42"/>
                                        </p:tgtEl>
                                      </p:cBhvr>
                                    </p:animEffect>
                                  </p:childTnLst>
                                </p:cTn>
                              </p:par>
                            </p:childTnLst>
                          </p:cTn>
                        </p:par>
                        <p:par>
                          <p:cTn id="47" fill="hold">
                            <p:stCondLst>
                              <p:cond delay="5474"/>
                            </p:stCondLst>
                            <p:childTnLst>
                              <p:par>
                                <p:cTn id="48" presetID="2" presetClass="entr" presetSubtype="4"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400" fill="hold"/>
                                        <p:tgtEl>
                                          <p:spTgt spid="43"/>
                                        </p:tgtEl>
                                        <p:attrNameLst>
                                          <p:attrName>ppt_x</p:attrName>
                                        </p:attrNameLst>
                                      </p:cBhvr>
                                      <p:tavLst>
                                        <p:tav tm="0">
                                          <p:val>
                                            <p:strVal val="#ppt_x"/>
                                          </p:val>
                                        </p:tav>
                                        <p:tav tm="100000">
                                          <p:val>
                                            <p:strVal val="#ppt_x"/>
                                          </p:val>
                                        </p:tav>
                                      </p:tavLst>
                                    </p:anim>
                                    <p:anim calcmode="lin" valueType="num">
                                      <p:cBhvr additive="base">
                                        <p:cTn id="51" dur="4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5974"/>
                            </p:stCondLst>
                            <p:childTnLst>
                              <p:par>
                                <p:cTn id="53" presetID="22" presetClass="entr" presetSubtype="8"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par>
                          <p:cTn id="56" fill="hold">
                            <p:stCondLst>
                              <p:cond delay="6474"/>
                            </p:stCondLst>
                            <p:childTnLst>
                              <p:par>
                                <p:cTn id="57" presetID="22" presetClass="entr" presetSubtype="8"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6974"/>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400" fill="hold"/>
                                        <p:tgtEl>
                                          <p:spTgt spid="3"/>
                                        </p:tgtEl>
                                        <p:attrNameLst>
                                          <p:attrName>ppt_x</p:attrName>
                                        </p:attrNameLst>
                                      </p:cBhvr>
                                      <p:tavLst>
                                        <p:tav tm="0">
                                          <p:val>
                                            <p:strVal val="#ppt_x"/>
                                          </p:val>
                                        </p:tav>
                                        <p:tav tm="100000">
                                          <p:val>
                                            <p:strVal val="#ppt_x"/>
                                          </p:val>
                                        </p:tav>
                                      </p:tavLst>
                                    </p:anim>
                                    <p:anim calcmode="lin" valueType="num">
                                      <p:cBhvr additive="base">
                                        <p:cTn id="64" dur="400" fill="hold"/>
                                        <p:tgtEl>
                                          <p:spTgt spid="3"/>
                                        </p:tgtEl>
                                        <p:attrNameLst>
                                          <p:attrName>ppt_y</p:attrName>
                                        </p:attrNameLst>
                                      </p:cBhvr>
                                      <p:tavLst>
                                        <p:tav tm="0">
                                          <p:val>
                                            <p:strVal val="1+#ppt_h/2"/>
                                          </p:val>
                                        </p:tav>
                                        <p:tav tm="100000">
                                          <p:val>
                                            <p:strVal val="#ppt_y"/>
                                          </p:val>
                                        </p:tav>
                                      </p:tavLst>
                                    </p:anim>
                                  </p:childTnLst>
                                </p:cTn>
                              </p:par>
                            </p:childTnLst>
                          </p:cTn>
                        </p:par>
                        <p:par>
                          <p:cTn id="65" fill="hold">
                            <p:stCondLst>
                              <p:cond delay="7474"/>
                            </p:stCondLst>
                            <p:childTnLst>
                              <p:par>
                                <p:cTn id="66" presetID="22" presetClass="entr" presetSubtype="8" fill="hold" grpId="0" nodeType="after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left)">
                                      <p:cBhvr>
                                        <p:cTn id="68" dur="500"/>
                                        <p:tgtEl>
                                          <p:spTgt spid="4"/>
                                        </p:tgtEl>
                                      </p:cBhvr>
                                    </p:animEffect>
                                  </p:childTnLst>
                                </p:cTn>
                              </p:par>
                            </p:childTnLst>
                          </p:cTn>
                        </p:par>
                        <p:par>
                          <p:cTn id="69" fill="hold">
                            <p:stCondLst>
                              <p:cond delay="7974"/>
                            </p:stCondLst>
                            <p:childTnLst>
                              <p:par>
                                <p:cTn id="70" presetID="22" presetClass="entr" presetSubtype="8"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25" grpId="0" animBg="1"/>
      <p:bldP spid="27" grpId="0" animBg="1"/>
      <p:bldP spid="29" grpId="0"/>
      <p:bldP spid="40" grpId="0" animBg="1"/>
      <p:bldP spid="41" grpId="0" animBg="1"/>
      <p:bldP spid="42" grpId="0"/>
      <p:bldP spid="43" grpId="0" animBg="1"/>
      <p:bldP spid="44" grpId="0" animBg="1"/>
      <p:bldP spid="45" grpId="0"/>
      <p:bldP spid="3" grpId="0" bldLvl="0" animBg="1"/>
      <p:bldP spid="4" grpId="0"/>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04</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系统设计</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系统设计</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0" name="Freeform 6"/>
          <p:cNvSpPr/>
          <p:nvPr/>
        </p:nvSpPr>
        <p:spPr bwMode="auto">
          <a:xfrm>
            <a:off x="4463101" y="1631156"/>
            <a:ext cx="1192540" cy="3512344"/>
          </a:xfrm>
          <a:custGeom>
            <a:avLst/>
            <a:gdLst>
              <a:gd name="T0" fmla="*/ 469 w 2278"/>
              <a:gd name="T1" fmla="*/ 132 h 6709"/>
              <a:gd name="T2" fmla="*/ 1800 w 2278"/>
              <a:gd name="T3" fmla="*/ 132 h 6709"/>
              <a:gd name="T4" fmla="*/ 1800 w 2278"/>
              <a:gd name="T5" fmla="*/ 0 h 6709"/>
              <a:gd name="T6" fmla="*/ 2039 w 2278"/>
              <a:gd name="T7" fmla="*/ 190 h 6709"/>
              <a:gd name="T8" fmla="*/ 2278 w 2278"/>
              <a:gd name="T9" fmla="*/ 379 h 6709"/>
              <a:gd name="T10" fmla="*/ 2039 w 2278"/>
              <a:gd name="T11" fmla="*/ 569 h 6709"/>
              <a:gd name="T12" fmla="*/ 1800 w 2278"/>
              <a:gd name="T13" fmla="*/ 758 h 6709"/>
              <a:gd name="T14" fmla="*/ 1800 w 2278"/>
              <a:gd name="T15" fmla="*/ 621 h 6709"/>
              <a:gd name="T16" fmla="*/ 797 w 2278"/>
              <a:gd name="T17" fmla="*/ 621 h 6709"/>
              <a:gd name="T18" fmla="*/ 489 w 2278"/>
              <a:gd name="T19" fmla="*/ 868 h 6709"/>
              <a:gd name="T20" fmla="*/ 489 w 2278"/>
              <a:gd name="T21" fmla="*/ 6709 h 6709"/>
              <a:gd name="T22" fmla="*/ 0 w 2278"/>
              <a:gd name="T23" fmla="*/ 6709 h 6709"/>
              <a:gd name="T24" fmla="*/ 0 w 2278"/>
              <a:gd name="T25" fmla="*/ 601 h 6709"/>
              <a:gd name="T26" fmla="*/ 469 w 2278"/>
              <a:gd name="T27" fmla="*/ 132 h 6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6709">
                <a:moveTo>
                  <a:pt x="469" y="132"/>
                </a:moveTo>
                <a:lnTo>
                  <a:pt x="1800" y="132"/>
                </a:lnTo>
                <a:lnTo>
                  <a:pt x="1800" y="0"/>
                </a:lnTo>
                <a:lnTo>
                  <a:pt x="2039" y="190"/>
                </a:lnTo>
                <a:lnTo>
                  <a:pt x="2278" y="379"/>
                </a:lnTo>
                <a:lnTo>
                  <a:pt x="2039" y="569"/>
                </a:lnTo>
                <a:lnTo>
                  <a:pt x="1800" y="758"/>
                </a:lnTo>
                <a:lnTo>
                  <a:pt x="1800" y="621"/>
                </a:lnTo>
                <a:lnTo>
                  <a:pt x="797" y="621"/>
                </a:lnTo>
                <a:cubicBezTo>
                  <a:pt x="600" y="621"/>
                  <a:pt x="489" y="670"/>
                  <a:pt x="489" y="868"/>
                </a:cubicBezTo>
                <a:lnTo>
                  <a:pt x="489" y="6709"/>
                </a:lnTo>
                <a:lnTo>
                  <a:pt x="0" y="6709"/>
                </a:lnTo>
                <a:lnTo>
                  <a:pt x="0" y="601"/>
                </a:lnTo>
                <a:cubicBezTo>
                  <a:pt x="0" y="343"/>
                  <a:pt x="211" y="132"/>
                  <a:pt x="469" y="132"/>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1" name="Freeform 7"/>
          <p:cNvSpPr/>
          <p:nvPr/>
        </p:nvSpPr>
        <p:spPr bwMode="auto">
          <a:xfrm>
            <a:off x="4799916" y="2686050"/>
            <a:ext cx="840253" cy="2457450"/>
          </a:xfrm>
          <a:custGeom>
            <a:avLst/>
            <a:gdLst>
              <a:gd name="T0" fmla="*/ 468 w 1605"/>
              <a:gd name="T1" fmla="*/ 132 h 4693"/>
              <a:gd name="T2" fmla="*/ 1127 w 1605"/>
              <a:gd name="T3" fmla="*/ 132 h 4693"/>
              <a:gd name="T4" fmla="*/ 1127 w 1605"/>
              <a:gd name="T5" fmla="*/ 0 h 4693"/>
              <a:gd name="T6" fmla="*/ 1366 w 1605"/>
              <a:gd name="T7" fmla="*/ 189 h 4693"/>
              <a:gd name="T8" fmla="*/ 1605 w 1605"/>
              <a:gd name="T9" fmla="*/ 379 h 4693"/>
              <a:gd name="T10" fmla="*/ 1366 w 1605"/>
              <a:gd name="T11" fmla="*/ 568 h 4693"/>
              <a:gd name="T12" fmla="*/ 1127 w 1605"/>
              <a:gd name="T13" fmla="*/ 758 h 4693"/>
              <a:gd name="T14" fmla="*/ 1127 w 1605"/>
              <a:gd name="T15" fmla="*/ 620 h 4693"/>
              <a:gd name="T16" fmla="*/ 796 w 1605"/>
              <a:gd name="T17" fmla="*/ 620 h 4693"/>
              <a:gd name="T18" fmla="*/ 488 w 1605"/>
              <a:gd name="T19" fmla="*/ 867 h 4693"/>
              <a:gd name="T20" fmla="*/ 488 w 1605"/>
              <a:gd name="T21" fmla="*/ 4693 h 4693"/>
              <a:gd name="T22" fmla="*/ 0 w 1605"/>
              <a:gd name="T23" fmla="*/ 4693 h 4693"/>
              <a:gd name="T24" fmla="*/ 0 w 1605"/>
              <a:gd name="T25" fmla="*/ 600 h 4693"/>
              <a:gd name="T26" fmla="*/ 468 w 1605"/>
              <a:gd name="T27" fmla="*/ 132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4693">
                <a:moveTo>
                  <a:pt x="468" y="132"/>
                </a:moveTo>
                <a:lnTo>
                  <a:pt x="1127" y="132"/>
                </a:lnTo>
                <a:lnTo>
                  <a:pt x="1127" y="0"/>
                </a:lnTo>
                <a:lnTo>
                  <a:pt x="1366" y="189"/>
                </a:lnTo>
                <a:lnTo>
                  <a:pt x="1605" y="379"/>
                </a:lnTo>
                <a:lnTo>
                  <a:pt x="1366" y="568"/>
                </a:lnTo>
                <a:lnTo>
                  <a:pt x="1127" y="758"/>
                </a:lnTo>
                <a:lnTo>
                  <a:pt x="1127" y="620"/>
                </a:lnTo>
                <a:lnTo>
                  <a:pt x="796" y="620"/>
                </a:lnTo>
                <a:cubicBezTo>
                  <a:pt x="599" y="620"/>
                  <a:pt x="488" y="670"/>
                  <a:pt x="488" y="867"/>
                </a:cubicBezTo>
                <a:lnTo>
                  <a:pt x="488" y="4693"/>
                </a:lnTo>
                <a:lnTo>
                  <a:pt x="0" y="4693"/>
                </a:lnTo>
                <a:lnTo>
                  <a:pt x="0" y="600"/>
                </a:lnTo>
                <a:cubicBezTo>
                  <a:pt x="0" y="343"/>
                  <a:pt x="210" y="132"/>
                  <a:pt x="468" y="132"/>
                </a:cubicBezTo>
                <a:close/>
              </a:path>
            </a:pathLst>
          </a:custGeom>
          <a:solidFill>
            <a:srgbClr val="92D050"/>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2" name="Freeform 8"/>
          <p:cNvSpPr/>
          <p:nvPr/>
        </p:nvSpPr>
        <p:spPr bwMode="auto">
          <a:xfrm>
            <a:off x="3178918" y="2345532"/>
            <a:ext cx="1192540" cy="2797969"/>
          </a:xfrm>
          <a:custGeom>
            <a:avLst/>
            <a:gdLst>
              <a:gd name="T0" fmla="*/ 1809 w 2278"/>
              <a:gd name="T1" fmla="*/ 132 h 5345"/>
              <a:gd name="T2" fmla="*/ 478 w 2278"/>
              <a:gd name="T3" fmla="*/ 132 h 5345"/>
              <a:gd name="T4" fmla="*/ 478 w 2278"/>
              <a:gd name="T5" fmla="*/ 0 h 5345"/>
              <a:gd name="T6" fmla="*/ 239 w 2278"/>
              <a:gd name="T7" fmla="*/ 190 h 5345"/>
              <a:gd name="T8" fmla="*/ 0 w 2278"/>
              <a:gd name="T9" fmla="*/ 379 h 5345"/>
              <a:gd name="T10" fmla="*/ 239 w 2278"/>
              <a:gd name="T11" fmla="*/ 569 h 5345"/>
              <a:gd name="T12" fmla="*/ 478 w 2278"/>
              <a:gd name="T13" fmla="*/ 758 h 5345"/>
              <a:gd name="T14" fmla="*/ 478 w 2278"/>
              <a:gd name="T15" fmla="*/ 621 h 5345"/>
              <a:gd name="T16" fmla="*/ 1481 w 2278"/>
              <a:gd name="T17" fmla="*/ 621 h 5345"/>
              <a:gd name="T18" fmla="*/ 1789 w 2278"/>
              <a:gd name="T19" fmla="*/ 868 h 5345"/>
              <a:gd name="T20" fmla="*/ 1789 w 2278"/>
              <a:gd name="T21" fmla="*/ 5345 h 5345"/>
              <a:gd name="T22" fmla="*/ 2278 w 2278"/>
              <a:gd name="T23" fmla="*/ 5345 h 5345"/>
              <a:gd name="T24" fmla="*/ 2278 w 2278"/>
              <a:gd name="T25" fmla="*/ 601 h 5345"/>
              <a:gd name="T26" fmla="*/ 1809 w 2278"/>
              <a:gd name="T27" fmla="*/ 132 h 5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5345">
                <a:moveTo>
                  <a:pt x="1809" y="132"/>
                </a:moveTo>
                <a:lnTo>
                  <a:pt x="478" y="132"/>
                </a:lnTo>
                <a:lnTo>
                  <a:pt x="478" y="0"/>
                </a:lnTo>
                <a:lnTo>
                  <a:pt x="239" y="190"/>
                </a:lnTo>
                <a:lnTo>
                  <a:pt x="0" y="379"/>
                </a:lnTo>
                <a:lnTo>
                  <a:pt x="239" y="569"/>
                </a:lnTo>
                <a:lnTo>
                  <a:pt x="478" y="758"/>
                </a:lnTo>
                <a:lnTo>
                  <a:pt x="478" y="621"/>
                </a:lnTo>
                <a:lnTo>
                  <a:pt x="1481" y="621"/>
                </a:lnTo>
                <a:cubicBezTo>
                  <a:pt x="1678" y="621"/>
                  <a:pt x="1789" y="670"/>
                  <a:pt x="1789" y="868"/>
                </a:cubicBezTo>
                <a:lnTo>
                  <a:pt x="1789" y="5345"/>
                </a:lnTo>
                <a:lnTo>
                  <a:pt x="2278" y="5345"/>
                </a:lnTo>
                <a:lnTo>
                  <a:pt x="2278" y="601"/>
                </a:lnTo>
                <a:cubicBezTo>
                  <a:pt x="2278" y="343"/>
                  <a:pt x="2067" y="132"/>
                  <a:pt x="1809" y="132"/>
                </a:cubicBezTo>
                <a:close/>
              </a:path>
            </a:pathLst>
          </a:custGeom>
          <a:solidFill>
            <a:srgbClr val="92D050"/>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3" name="Freeform 9"/>
          <p:cNvSpPr/>
          <p:nvPr/>
        </p:nvSpPr>
        <p:spPr bwMode="auto">
          <a:xfrm>
            <a:off x="3195580" y="3378994"/>
            <a:ext cx="840253" cy="1764506"/>
          </a:xfrm>
          <a:custGeom>
            <a:avLst/>
            <a:gdLst>
              <a:gd name="T0" fmla="*/ 1137 w 1605"/>
              <a:gd name="T1" fmla="*/ 132 h 3370"/>
              <a:gd name="T2" fmla="*/ 478 w 1605"/>
              <a:gd name="T3" fmla="*/ 132 h 3370"/>
              <a:gd name="T4" fmla="*/ 478 w 1605"/>
              <a:gd name="T5" fmla="*/ 0 h 3370"/>
              <a:gd name="T6" fmla="*/ 239 w 1605"/>
              <a:gd name="T7" fmla="*/ 190 h 3370"/>
              <a:gd name="T8" fmla="*/ 0 w 1605"/>
              <a:gd name="T9" fmla="*/ 379 h 3370"/>
              <a:gd name="T10" fmla="*/ 239 w 1605"/>
              <a:gd name="T11" fmla="*/ 569 h 3370"/>
              <a:gd name="T12" fmla="*/ 478 w 1605"/>
              <a:gd name="T13" fmla="*/ 758 h 3370"/>
              <a:gd name="T14" fmla="*/ 478 w 1605"/>
              <a:gd name="T15" fmla="*/ 621 h 3370"/>
              <a:gd name="T16" fmla="*/ 809 w 1605"/>
              <a:gd name="T17" fmla="*/ 621 h 3370"/>
              <a:gd name="T18" fmla="*/ 1117 w 1605"/>
              <a:gd name="T19" fmla="*/ 868 h 3370"/>
              <a:gd name="T20" fmla="*/ 1117 w 1605"/>
              <a:gd name="T21" fmla="*/ 3370 h 3370"/>
              <a:gd name="T22" fmla="*/ 1605 w 1605"/>
              <a:gd name="T23" fmla="*/ 3370 h 3370"/>
              <a:gd name="T24" fmla="*/ 1605 w 1605"/>
              <a:gd name="T25" fmla="*/ 601 h 3370"/>
              <a:gd name="T26" fmla="*/ 1137 w 1605"/>
              <a:gd name="T27" fmla="*/ 132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3370">
                <a:moveTo>
                  <a:pt x="1137" y="132"/>
                </a:moveTo>
                <a:lnTo>
                  <a:pt x="478" y="132"/>
                </a:lnTo>
                <a:lnTo>
                  <a:pt x="478" y="0"/>
                </a:lnTo>
                <a:lnTo>
                  <a:pt x="239" y="190"/>
                </a:lnTo>
                <a:lnTo>
                  <a:pt x="0" y="379"/>
                </a:lnTo>
                <a:lnTo>
                  <a:pt x="239" y="569"/>
                </a:lnTo>
                <a:lnTo>
                  <a:pt x="478" y="758"/>
                </a:lnTo>
                <a:lnTo>
                  <a:pt x="478" y="621"/>
                </a:lnTo>
                <a:lnTo>
                  <a:pt x="809" y="621"/>
                </a:lnTo>
                <a:cubicBezTo>
                  <a:pt x="1006" y="621"/>
                  <a:pt x="1117" y="670"/>
                  <a:pt x="1117" y="868"/>
                </a:cubicBezTo>
                <a:lnTo>
                  <a:pt x="1117" y="3370"/>
                </a:lnTo>
                <a:lnTo>
                  <a:pt x="1605" y="3370"/>
                </a:lnTo>
                <a:lnTo>
                  <a:pt x="1605" y="601"/>
                </a:lnTo>
                <a:cubicBezTo>
                  <a:pt x="1605" y="343"/>
                  <a:pt x="1395" y="132"/>
                  <a:pt x="1137" y="132"/>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6" name="TextBox 7"/>
          <p:cNvSpPr txBox="1"/>
          <p:nvPr/>
        </p:nvSpPr>
        <p:spPr>
          <a:xfrm>
            <a:off x="5862525" y="1422019"/>
            <a:ext cx="1497425" cy="297815"/>
          </a:xfrm>
          <a:prstGeom prst="rect">
            <a:avLst/>
          </a:prstGeom>
          <a:noFill/>
        </p:spPr>
        <p:txBody>
          <a:bodyPr wrap="square" lIns="68562" tIns="34281" rIns="68562" bIns="34281" rtlCol="0">
            <a:spAutoFit/>
          </a:bodyPr>
          <a:lstStyle/>
          <a:p>
            <a:r>
              <a:rPr lang="zh-CN" altLang="en-US" sz="1500" b="1" dirty="0">
                <a:solidFill>
                  <a:schemeClr val="accent5">
                    <a:lumMod val="75000"/>
                  </a:schemeClr>
                </a:solidFill>
                <a:latin typeface="微软雅黑" panose="020B0503020204020204" pitchFamily="34" charset="-122"/>
                <a:ea typeface="微软雅黑" panose="020B0503020204020204" pitchFamily="34" charset="-122"/>
              </a:rPr>
              <a:t>数据库表设计</a:t>
            </a:r>
            <a:endParaRPr lang="zh-CN" altLang="en-US" sz="15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5849710" y="1635646"/>
            <a:ext cx="2970762" cy="713105"/>
          </a:xfrm>
          <a:prstGeom prst="rect">
            <a:avLst/>
          </a:prstGeom>
          <a:noFill/>
        </p:spPr>
        <p:txBody>
          <a:bodyPr wrap="square" lIns="68562" tIns="34281" rIns="68562" bIns="34281" rtlCol="0">
            <a:spAutoFit/>
          </a:bodyPr>
          <a:lstStyle/>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收集相关资料，整理数据，反复修改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TextBox 9"/>
          <p:cNvSpPr txBox="1"/>
          <p:nvPr/>
        </p:nvSpPr>
        <p:spPr>
          <a:xfrm>
            <a:off x="1664057" y="2050461"/>
            <a:ext cx="1497425" cy="297815"/>
          </a:xfrm>
          <a:prstGeom prst="rect">
            <a:avLst/>
          </a:prstGeom>
          <a:noFill/>
        </p:spPr>
        <p:txBody>
          <a:bodyPr wrap="square" lIns="68562" tIns="34281" rIns="68562" bIns="34281" rtlCol="0">
            <a:spAutoFit/>
          </a:bodyPr>
          <a:lstStyle/>
          <a:p>
            <a:pPr algn="r"/>
            <a:r>
              <a:rPr lang="zh-CN" altLang="en-US" sz="1500" b="1" dirty="0">
                <a:solidFill>
                  <a:srgbClr val="92D050"/>
                </a:solidFill>
                <a:latin typeface="微软雅黑" panose="020B0503020204020204" pitchFamily="34" charset="-122"/>
                <a:ea typeface="微软雅黑" panose="020B0503020204020204" pitchFamily="34" charset="-122"/>
              </a:rPr>
              <a:t>系统结构设计</a:t>
            </a:r>
            <a:endParaRPr lang="zh-CN" altLang="en-US" sz="1500" b="1" dirty="0">
              <a:solidFill>
                <a:srgbClr val="92D050"/>
              </a:solidFill>
              <a:latin typeface="微软雅黑" panose="020B0503020204020204" pitchFamily="34" charset="-122"/>
              <a:ea typeface="微软雅黑" panose="020B0503020204020204" pitchFamily="34" charset="-122"/>
            </a:endParaRPr>
          </a:p>
        </p:txBody>
      </p:sp>
      <p:sp>
        <p:nvSpPr>
          <p:cNvPr id="61" name="TextBox 10"/>
          <p:cNvSpPr txBox="1"/>
          <p:nvPr/>
        </p:nvSpPr>
        <p:spPr>
          <a:xfrm>
            <a:off x="107504" y="2283718"/>
            <a:ext cx="3053978" cy="713105"/>
          </a:xfrm>
          <a:prstGeom prst="rect">
            <a:avLst/>
          </a:prstGeom>
          <a:noFill/>
        </p:spPr>
        <p:txBody>
          <a:bodyPr wrap="square" lIns="68562" tIns="34281" rIns="68562" bIns="34281" rtlCol="0">
            <a:spAutoFit/>
          </a:bodyPr>
          <a:lstStyle/>
          <a:p>
            <a:pPr algn="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系统设计时，首先进行大体的结构设计</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TextBox 11"/>
          <p:cNvSpPr txBox="1"/>
          <p:nvPr/>
        </p:nvSpPr>
        <p:spPr>
          <a:xfrm>
            <a:off x="1664057" y="3256523"/>
            <a:ext cx="1497425" cy="297815"/>
          </a:xfrm>
          <a:prstGeom prst="rect">
            <a:avLst/>
          </a:prstGeom>
          <a:noFill/>
        </p:spPr>
        <p:txBody>
          <a:bodyPr wrap="square" lIns="68562" tIns="34281" rIns="68562" bIns="34281" rtlCol="0">
            <a:spAutoFit/>
          </a:bodyPr>
          <a:lstStyle/>
          <a:p>
            <a:pPr algn="r"/>
            <a:r>
              <a:rPr lang="zh-CN" altLang="en-US" sz="1500" b="1" dirty="0">
                <a:solidFill>
                  <a:schemeClr val="accent5">
                    <a:lumMod val="75000"/>
                  </a:schemeClr>
                </a:solidFill>
                <a:latin typeface="微软雅黑" panose="020B0503020204020204" pitchFamily="34" charset="-122"/>
                <a:ea typeface="微软雅黑" panose="020B0503020204020204" pitchFamily="34" charset="-122"/>
              </a:rPr>
              <a:t>系统流程设计</a:t>
            </a:r>
            <a:endParaRPr lang="zh-CN" altLang="en-US" sz="15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63" name="TextBox 12"/>
          <p:cNvSpPr txBox="1"/>
          <p:nvPr/>
        </p:nvSpPr>
        <p:spPr>
          <a:xfrm>
            <a:off x="107504" y="3478451"/>
            <a:ext cx="3053978" cy="713105"/>
          </a:xfrm>
          <a:prstGeom prst="rect">
            <a:avLst/>
          </a:prstGeom>
          <a:noFill/>
        </p:spPr>
        <p:txBody>
          <a:bodyPr wrap="square" lIns="68562" tIns="34281" rIns="68562" bIns="34281" rtlCol="0">
            <a:spAutoFit/>
          </a:bodyPr>
          <a:lstStyle/>
          <a:p>
            <a:pPr algn="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理清思路，设计各个操作的流程，比如说登录流程和退出流程等</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147482617"/>
          <p:cNvPicPr>
            <a:picLocks noChangeAspect="1"/>
          </p:cNvPicPr>
          <p:nvPr/>
        </p:nvPicPr>
        <p:blipFill>
          <a:blip r:embed="rId1"/>
          <a:stretch>
            <a:fillRect/>
          </a:stretch>
        </p:blipFill>
        <p:spPr>
          <a:xfrm>
            <a:off x="5191760" y="3107055"/>
            <a:ext cx="3841750" cy="1861820"/>
          </a:xfrm>
          <a:prstGeom prst="rect">
            <a:avLst/>
          </a:prstGeom>
          <a:noFill/>
          <a:ln w="9525">
            <a:noFill/>
          </a:ln>
        </p:spPr>
      </p:pic>
      <p:sp>
        <p:nvSpPr>
          <p:cNvPr id="4" name="TextBox 9"/>
          <p:cNvSpPr txBox="1"/>
          <p:nvPr/>
        </p:nvSpPr>
        <p:spPr>
          <a:xfrm>
            <a:off x="5862320" y="2809240"/>
            <a:ext cx="1924685" cy="297815"/>
          </a:xfrm>
          <a:prstGeom prst="rect">
            <a:avLst/>
          </a:prstGeom>
          <a:noFill/>
        </p:spPr>
        <p:txBody>
          <a:bodyPr wrap="square" lIns="68562" tIns="34281" rIns="68562" bIns="34281" rtlCol="0">
            <a:spAutoFit/>
          </a:bodyPr>
          <a:p>
            <a:pPr algn="l"/>
            <a:r>
              <a:rPr lang="zh-CN" altLang="en-US" sz="1500" b="1" dirty="0">
                <a:solidFill>
                  <a:srgbClr val="92D050"/>
                </a:solidFill>
                <a:latin typeface="微软雅黑" panose="020B0503020204020204" pitchFamily="34" charset="-122"/>
                <a:ea typeface="微软雅黑" panose="020B0503020204020204" pitchFamily="34" charset="-122"/>
              </a:rPr>
              <a:t>学生实体信息</a:t>
            </a:r>
            <a:r>
              <a:rPr lang="en-US" altLang="zh-CN" sz="1500" b="1" dirty="0">
                <a:solidFill>
                  <a:srgbClr val="92D050"/>
                </a:solidFill>
                <a:latin typeface="微软雅黑" panose="020B0503020204020204" pitchFamily="34" charset="-122"/>
                <a:ea typeface="微软雅黑" panose="020B0503020204020204" pitchFamily="34" charset="-122"/>
              </a:rPr>
              <a:t>E-R</a:t>
            </a:r>
            <a:r>
              <a:rPr lang="zh-CN" altLang="en-US" sz="1500" b="1" dirty="0">
                <a:solidFill>
                  <a:srgbClr val="92D050"/>
                </a:solidFill>
                <a:latin typeface="微软雅黑" panose="020B0503020204020204" pitchFamily="34" charset="-122"/>
                <a:ea typeface="微软雅黑" panose="020B0503020204020204" pitchFamily="34" charset="-122"/>
              </a:rPr>
              <a:t>图</a:t>
            </a:r>
            <a:endParaRPr lang="zh-CN" altLang="en-US" sz="1500" b="1" dirty="0">
              <a:solidFill>
                <a:srgbClr val="92D05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4"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childTnLst>
                          </p:cTn>
                        </p:par>
                        <p:par>
                          <p:cTn id="25" fill="hold">
                            <p:stCondLst>
                              <p:cond delay="2974"/>
                            </p:stCondLst>
                            <p:childTnLst>
                              <p:par>
                                <p:cTn id="26" presetID="31" presetClass="entr" presetSubtype="0"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 calcmode="lin" valueType="num">
                                      <p:cBhvr>
                                        <p:cTn id="28" dur="300" fill="hold"/>
                                        <p:tgtEl>
                                          <p:spTgt spid="62"/>
                                        </p:tgtEl>
                                        <p:attrNameLst>
                                          <p:attrName>ppt_w</p:attrName>
                                        </p:attrNameLst>
                                      </p:cBhvr>
                                      <p:tavLst>
                                        <p:tav tm="0">
                                          <p:val>
                                            <p:fltVal val="0"/>
                                          </p:val>
                                        </p:tav>
                                        <p:tav tm="100000">
                                          <p:val>
                                            <p:strVal val="#ppt_w"/>
                                          </p:val>
                                        </p:tav>
                                      </p:tavLst>
                                    </p:anim>
                                    <p:anim calcmode="lin" valueType="num">
                                      <p:cBhvr>
                                        <p:cTn id="29" dur="300" fill="hold"/>
                                        <p:tgtEl>
                                          <p:spTgt spid="62"/>
                                        </p:tgtEl>
                                        <p:attrNameLst>
                                          <p:attrName>ppt_h</p:attrName>
                                        </p:attrNameLst>
                                      </p:cBhvr>
                                      <p:tavLst>
                                        <p:tav tm="0">
                                          <p:val>
                                            <p:fltVal val="0"/>
                                          </p:val>
                                        </p:tav>
                                        <p:tav tm="100000">
                                          <p:val>
                                            <p:strVal val="#ppt_h"/>
                                          </p:val>
                                        </p:tav>
                                      </p:tavLst>
                                    </p:anim>
                                    <p:anim calcmode="lin" valueType="num">
                                      <p:cBhvr>
                                        <p:cTn id="30" dur="300" fill="hold"/>
                                        <p:tgtEl>
                                          <p:spTgt spid="62"/>
                                        </p:tgtEl>
                                        <p:attrNameLst>
                                          <p:attrName>style.rotation</p:attrName>
                                        </p:attrNameLst>
                                      </p:cBhvr>
                                      <p:tavLst>
                                        <p:tav tm="0">
                                          <p:val>
                                            <p:fltVal val="90"/>
                                          </p:val>
                                        </p:tav>
                                        <p:tav tm="100000">
                                          <p:val>
                                            <p:fltVal val="0"/>
                                          </p:val>
                                        </p:tav>
                                      </p:tavLst>
                                    </p:anim>
                                    <p:animEffect transition="in" filter="fade">
                                      <p:cBhvr>
                                        <p:cTn id="31" dur="300"/>
                                        <p:tgtEl>
                                          <p:spTgt spid="62"/>
                                        </p:tgtEl>
                                      </p:cBhvr>
                                    </p:animEffect>
                                  </p:childTnLst>
                                </p:cTn>
                              </p:par>
                            </p:childTnLst>
                          </p:cTn>
                        </p:par>
                        <p:par>
                          <p:cTn id="32" fill="hold">
                            <p:stCondLst>
                              <p:cond delay="3474"/>
                            </p:stCondLst>
                            <p:childTnLst>
                              <p:par>
                                <p:cTn id="33" presetID="22" presetClass="entr" presetSubtype="1"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up)">
                                      <p:cBhvr>
                                        <p:cTn id="35" dur="500"/>
                                        <p:tgtEl>
                                          <p:spTgt spid="63"/>
                                        </p:tgtEl>
                                      </p:cBhvr>
                                    </p:animEffect>
                                  </p:childTnLst>
                                </p:cTn>
                              </p:par>
                            </p:childTnLst>
                          </p:cTn>
                        </p:par>
                        <p:par>
                          <p:cTn id="36" fill="hold">
                            <p:stCondLst>
                              <p:cond delay="3974"/>
                            </p:stCondLst>
                            <p:childTnLst>
                              <p:par>
                                <p:cTn id="37" presetID="22" presetClass="entr" presetSubtype="4"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down)">
                                      <p:cBhvr>
                                        <p:cTn id="39" dur="500"/>
                                        <p:tgtEl>
                                          <p:spTgt spid="41"/>
                                        </p:tgtEl>
                                      </p:cBhvr>
                                    </p:animEffect>
                                  </p:childTnLst>
                                </p:cTn>
                              </p:par>
                            </p:childTnLst>
                          </p:cTn>
                        </p:par>
                        <p:par>
                          <p:cTn id="40" fill="hold">
                            <p:stCondLst>
                              <p:cond delay="4474"/>
                            </p:stCondLst>
                            <p:childTnLst>
                              <p:par>
                                <p:cTn id="41" presetID="22" presetClass="entr" presetSubtype="4"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down)">
                                      <p:cBhvr>
                                        <p:cTn id="43" dur="500"/>
                                        <p:tgtEl>
                                          <p:spTgt spid="42"/>
                                        </p:tgtEl>
                                      </p:cBhvr>
                                    </p:animEffect>
                                  </p:childTnLst>
                                </p:cTn>
                              </p:par>
                            </p:childTnLst>
                          </p:cTn>
                        </p:par>
                        <p:par>
                          <p:cTn id="44" fill="hold">
                            <p:stCondLst>
                              <p:cond delay="4974"/>
                            </p:stCondLst>
                            <p:childTnLst>
                              <p:par>
                                <p:cTn id="45" presetID="31" presetClass="entr" presetSubtype="0"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300" fill="hold"/>
                                        <p:tgtEl>
                                          <p:spTgt spid="48"/>
                                        </p:tgtEl>
                                        <p:attrNameLst>
                                          <p:attrName>ppt_w</p:attrName>
                                        </p:attrNameLst>
                                      </p:cBhvr>
                                      <p:tavLst>
                                        <p:tav tm="0">
                                          <p:val>
                                            <p:fltVal val="0"/>
                                          </p:val>
                                        </p:tav>
                                        <p:tav tm="100000">
                                          <p:val>
                                            <p:strVal val="#ppt_w"/>
                                          </p:val>
                                        </p:tav>
                                      </p:tavLst>
                                    </p:anim>
                                    <p:anim calcmode="lin" valueType="num">
                                      <p:cBhvr>
                                        <p:cTn id="48" dur="300" fill="hold"/>
                                        <p:tgtEl>
                                          <p:spTgt spid="48"/>
                                        </p:tgtEl>
                                        <p:attrNameLst>
                                          <p:attrName>ppt_h</p:attrName>
                                        </p:attrNameLst>
                                      </p:cBhvr>
                                      <p:tavLst>
                                        <p:tav tm="0">
                                          <p:val>
                                            <p:fltVal val="0"/>
                                          </p:val>
                                        </p:tav>
                                        <p:tav tm="100000">
                                          <p:val>
                                            <p:strVal val="#ppt_h"/>
                                          </p:val>
                                        </p:tav>
                                      </p:tavLst>
                                    </p:anim>
                                    <p:anim calcmode="lin" valueType="num">
                                      <p:cBhvr>
                                        <p:cTn id="49" dur="300" fill="hold"/>
                                        <p:tgtEl>
                                          <p:spTgt spid="48"/>
                                        </p:tgtEl>
                                        <p:attrNameLst>
                                          <p:attrName>style.rotation</p:attrName>
                                        </p:attrNameLst>
                                      </p:cBhvr>
                                      <p:tavLst>
                                        <p:tav tm="0">
                                          <p:val>
                                            <p:fltVal val="90"/>
                                          </p:val>
                                        </p:tav>
                                        <p:tav tm="100000">
                                          <p:val>
                                            <p:fltVal val="0"/>
                                          </p:val>
                                        </p:tav>
                                      </p:tavLst>
                                    </p:anim>
                                    <p:animEffect transition="in" filter="fade">
                                      <p:cBhvr>
                                        <p:cTn id="50" dur="300"/>
                                        <p:tgtEl>
                                          <p:spTgt spid="48"/>
                                        </p:tgtEl>
                                      </p:cBhvr>
                                    </p:animEffect>
                                  </p:childTnLst>
                                </p:cTn>
                              </p:par>
                            </p:childTnLst>
                          </p:cTn>
                        </p:par>
                        <p:par>
                          <p:cTn id="51" fill="hold">
                            <p:stCondLst>
                              <p:cond delay="5474"/>
                            </p:stCondLst>
                            <p:childTnLst>
                              <p:par>
                                <p:cTn id="52" presetID="22" presetClass="entr" presetSubtype="1" fill="hold" grpId="0" nodeType="after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wipe(up)">
                                      <p:cBhvr>
                                        <p:cTn id="54" dur="500"/>
                                        <p:tgtEl>
                                          <p:spTgt spid="61"/>
                                        </p:tgtEl>
                                      </p:cBhvr>
                                    </p:animEffect>
                                  </p:childTnLst>
                                </p:cTn>
                              </p:par>
                            </p:childTnLst>
                          </p:cTn>
                        </p:par>
                        <p:par>
                          <p:cTn id="55" fill="hold">
                            <p:stCondLst>
                              <p:cond delay="5974"/>
                            </p:stCondLst>
                            <p:childTnLst>
                              <p:par>
                                <p:cTn id="56" presetID="22" presetClass="entr" presetSubtype="4"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down)">
                                      <p:cBhvr>
                                        <p:cTn id="58" dur="500"/>
                                        <p:tgtEl>
                                          <p:spTgt spid="40"/>
                                        </p:tgtEl>
                                      </p:cBhvr>
                                    </p:animEffect>
                                  </p:childTnLst>
                                </p:cTn>
                              </p:par>
                            </p:childTnLst>
                          </p:cTn>
                        </p:par>
                        <p:par>
                          <p:cTn id="59" fill="hold">
                            <p:stCondLst>
                              <p:cond delay="6474"/>
                            </p:stCondLst>
                            <p:childTnLst>
                              <p:par>
                                <p:cTn id="60" presetID="31" presetClass="entr" presetSubtype="0"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 calcmode="lin" valueType="num">
                                      <p:cBhvr>
                                        <p:cTn id="62" dur="300" fill="hold"/>
                                        <p:tgtEl>
                                          <p:spTgt spid="46"/>
                                        </p:tgtEl>
                                        <p:attrNameLst>
                                          <p:attrName>ppt_w</p:attrName>
                                        </p:attrNameLst>
                                      </p:cBhvr>
                                      <p:tavLst>
                                        <p:tav tm="0">
                                          <p:val>
                                            <p:fltVal val="0"/>
                                          </p:val>
                                        </p:tav>
                                        <p:tav tm="100000">
                                          <p:val>
                                            <p:strVal val="#ppt_w"/>
                                          </p:val>
                                        </p:tav>
                                      </p:tavLst>
                                    </p:anim>
                                    <p:anim calcmode="lin" valueType="num">
                                      <p:cBhvr>
                                        <p:cTn id="63" dur="300" fill="hold"/>
                                        <p:tgtEl>
                                          <p:spTgt spid="46"/>
                                        </p:tgtEl>
                                        <p:attrNameLst>
                                          <p:attrName>ppt_h</p:attrName>
                                        </p:attrNameLst>
                                      </p:cBhvr>
                                      <p:tavLst>
                                        <p:tav tm="0">
                                          <p:val>
                                            <p:fltVal val="0"/>
                                          </p:val>
                                        </p:tav>
                                        <p:tav tm="100000">
                                          <p:val>
                                            <p:strVal val="#ppt_h"/>
                                          </p:val>
                                        </p:tav>
                                      </p:tavLst>
                                    </p:anim>
                                    <p:anim calcmode="lin" valueType="num">
                                      <p:cBhvr>
                                        <p:cTn id="64" dur="300" fill="hold"/>
                                        <p:tgtEl>
                                          <p:spTgt spid="46"/>
                                        </p:tgtEl>
                                        <p:attrNameLst>
                                          <p:attrName>style.rotation</p:attrName>
                                        </p:attrNameLst>
                                      </p:cBhvr>
                                      <p:tavLst>
                                        <p:tav tm="0">
                                          <p:val>
                                            <p:fltVal val="90"/>
                                          </p:val>
                                        </p:tav>
                                        <p:tav tm="100000">
                                          <p:val>
                                            <p:fltVal val="0"/>
                                          </p:val>
                                        </p:tav>
                                      </p:tavLst>
                                    </p:anim>
                                    <p:animEffect transition="in" filter="fade">
                                      <p:cBhvr>
                                        <p:cTn id="65" dur="300"/>
                                        <p:tgtEl>
                                          <p:spTgt spid="46"/>
                                        </p:tgtEl>
                                      </p:cBhvr>
                                    </p:animEffect>
                                  </p:childTnLst>
                                </p:cTn>
                              </p:par>
                            </p:childTnLst>
                          </p:cTn>
                        </p:par>
                        <p:par>
                          <p:cTn id="66" fill="hold">
                            <p:stCondLst>
                              <p:cond delay="6974"/>
                            </p:stCondLst>
                            <p:childTnLst>
                              <p:par>
                                <p:cTn id="67" presetID="22" presetClass="entr" presetSubtype="1" fill="hold" grpId="0" nodeType="after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up)">
                                      <p:cBhvr>
                                        <p:cTn id="69" dur="500"/>
                                        <p:tgtEl>
                                          <p:spTgt spid="47"/>
                                        </p:tgtEl>
                                      </p:cBhvr>
                                    </p:animEffect>
                                  </p:childTnLst>
                                </p:cTn>
                              </p:par>
                            </p:childTnLst>
                          </p:cTn>
                        </p:par>
                        <p:par>
                          <p:cTn id="70" fill="hold">
                            <p:stCondLst>
                              <p:cond delay="7474"/>
                            </p:stCondLst>
                            <p:childTnLst>
                              <p:par>
                                <p:cTn id="71" presetID="31" presetClass="entr" presetSubtype="0" fill="hold" grpId="0" nodeType="after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300" fill="hold"/>
                                        <p:tgtEl>
                                          <p:spTgt spid="3"/>
                                        </p:tgtEl>
                                        <p:attrNameLst>
                                          <p:attrName>ppt_w</p:attrName>
                                        </p:attrNameLst>
                                      </p:cBhvr>
                                      <p:tavLst>
                                        <p:tav tm="0">
                                          <p:val>
                                            <p:fltVal val="0"/>
                                          </p:val>
                                        </p:tav>
                                        <p:tav tm="100000">
                                          <p:val>
                                            <p:strVal val="#ppt_w"/>
                                          </p:val>
                                        </p:tav>
                                      </p:tavLst>
                                    </p:anim>
                                    <p:anim calcmode="lin" valueType="num">
                                      <p:cBhvr>
                                        <p:cTn id="74" dur="300" fill="hold"/>
                                        <p:tgtEl>
                                          <p:spTgt spid="3"/>
                                        </p:tgtEl>
                                        <p:attrNameLst>
                                          <p:attrName>ppt_h</p:attrName>
                                        </p:attrNameLst>
                                      </p:cBhvr>
                                      <p:tavLst>
                                        <p:tav tm="0">
                                          <p:val>
                                            <p:fltVal val="0"/>
                                          </p:val>
                                        </p:tav>
                                        <p:tav tm="100000">
                                          <p:val>
                                            <p:strVal val="#ppt_h"/>
                                          </p:val>
                                        </p:tav>
                                      </p:tavLst>
                                    </p:anim>
                                    <p:anim calcmode="lin" valueType="num">
                                      <p:cBhvr>
                                        <p:cTn id="75" dur="300" fill="hold"/>
                                        <p:tgtEl>
                                          <p:spTgt spid="3"/>
                                        </p:tgtEl>
                                        <p:attrNameLst>
                                          <p:attrName>style.rotation</p:attrName>
                                        </p:attrNameLst>
                                      </p:cBhvr>
                                      <p:tavLst>
                                        <p:tav tm="0">
                                          <p:val>
                                            <p:fltVal val="90"/>
                                          </p:val>
                                        </p:tav>
                                        <p:tav tm="100000">
                                          <p:val>
                                            <p:fltVal val="0"/>
                                          </p:val>
                                        </p:tav>
                                      </p:tavLst>
                                    </p:anim>
                                    <p:animEffect transition="in" filter="fade">
                                      <p:cBhvr>
                                        <p:cTn id="76"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0" grpId="0" animBg="1"/>
      <p:bldP spid="41" grpId="0" animBg="1"/>
      <p:bldP spid="42" grpId="0" animBg="1"/>
      <p:bldP spid="43" grpId="0" animBg="1"/>
      <p:bldP spid="46" grpId="0"/>
      <p:bldP spid="47" grpId="0"/>
      <p:bldP spid="48" grpId="0"/>
      <p:bldP spid="61" grpId="0"/>
      <p:bldP spid="62" grpId="0"/>
      <p:bldP spid="63"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05</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系统实现</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系统实现</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12" name="组合 11"/>
          <p:cNvGrpSpPr/>
          <p:nvPr/>
        </p:nvGrpSpPr>
        <p:grpSpPr>
          <a:xfrm>
            <a:off x="3872245" y="3213823"/>
            <a:ext cx="927659" cy="601905"/>
            <a:chOff x="3872245" y="3329940"/>
            <a:chExt cx="927659" cy="601905"/>
          </a:xfrm>
        </p:grpSpPr>
        <p:sp>
          <p:nvSpPr>
            <p:cNvPr id="13" name="任意多边形 12"/>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4" name="矩形 13"/>
            <p:cNvSpPr/>
            <p:nvPr/>
          </p:nvSpPr>
          <p:spPr>
            <a:xfrm>
              <a:off x="3908568" y="3446003"/>
              <a:ext cx="761748" cy="438582"/>
            </a:xfrm>
            <a:prstGeom prst="rect">
              <a:avLst/>
            </a:prstGeom>
          </p:spPr>
          <p:txBody>
            <a:bodyPr wrap="none">
              <a:spAutoFit/>
            </a:bodyPr>
            <a:lstStyle/>
            <a:p>
              <a:pPr algn="ctr"/>
              <a:r>
                <a:rPr lang="zh-CN" altLang="en-US" sz="2250" dirty="0">
                  <a:solidFill>
                    <a:srgbClr val="FFFDFB"/>
                  </a:solidFill>
                  <a:latin typeface="微软雅黑" panose="020B0503020204020204" pitchFamily="34" charset="-122"/>
                  <a:ea typeface="微软雅黑" panose="020B0503020204020204" pitchFamily="34" charset="-122"/>
                </a:rPr>
                <a:t>说明</a:t>
              </a:r>
              <a:endParaRPr lang="zh-CN" altLang="en-US" sz="2250" dirty="0">
                <a:solidFill>
                  <a:srgbClr val="FFFDFB"/>
                </a:solidFill>
                <a:latin typeface="微软雅黑" panose="020B0503020204020204" pitchFamily="34" charset="-122"/>
                <a:ea typeface="微软雅黑" panose="020B0503020204020204" pitchFamily="34" charset="-122"/>
              </a:endParaRPr>
            </a:p>
          </p:txBody>
        </p:sp>
      </p:grpSp>
      <p:sp>
        <p:nvSpPr>
          <p:cNvPr id="18" name="矩形 17"/>
          <p:cNvSpPr/>
          <p:nvPr/>
        </p:nvSpPr>
        <p:spPr>
          <a:xfrm>
            <a:off x="2963545" y="241300"/>
            <a:ext cx="501650" cy="314325"/>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4910455" y="3335655"/>
            <a:ext cx="349885" cy="367030"/>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147482585"/>
          <p:cNvPicPr>
            <a:picLocks noChangeAspect="1"/>
          </p:cNvPicPr>
          <p:nvPr/>
        </p:nvPicPr>
        <p:blipFill>
          <a:blip r:embed="rId1"/>
          <a:stretch>
            <a:fillRect/>
          </a:stretch>
        </p:blipFill>
        <p:spPr>
          <a:xfrm>
            <a:off x="0" y="771525"/>
            <a:ext cx="6082665" cy="2997200"/>
          </a:xfrm>
          <a:prstGeom prst="rect">
            <a:avLst/>
          </a:prstGeom>
          <a:noFill/>
          <a:ln w="9525">
            <a:noFill/>
          </a:ln>
        </p:spPr>
      </p:pic>
      <p:sp>
        <p:nvSpPr>
          <p:cNvPr id="4" name="矩形 3"/>
          <p:cNvSpPr/>
          <p:nvPr/>
        </p:nvSpPr>
        <p:spPr>
          <a:xfrm>
            <a:off x="3771900" y="71755"/>
            <a:ext cx="4044315" cy="553085"/>
          </a:xfrm>
          <a:prstGeom prst="rect">
            <a:avLst/>
          </a:prstGeom>
        </p:spPr>
        <p:txBody>
          <a:bodyPr wrap="square">
            <a:spAutoFit/>
          </a:bodyPr>
          <a:p>
            <a:pPr lvl="0">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新生预录取确认功能</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6294135" y="927823"/>
            <a:ext cx="927659" cy="601905"/>
            <a:chOff x="3872245" y="3329940"/>
            <a:chExt cx="927659" cy="601905"/>
          </a:xfrm>
        </p:grpSpPr>
        <p:sp>
          <p:nvSpPr>
            <p:cNvPr id="9" name="任意多边形 8"/>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015"/>
            </a:p>
          </p:txBody>
        </p:sp>
        <p:sp>
          <p:nvSpPr>
            <p:cNvPr id="10" name="矩形 9"/>
            <p:cNvSpPr/>
            <p:nvPr/>
          </p:nvSpPr>
          <p:spPr>
            <a:xfrm>
              <a:off x="3908568" y="3446003"/>
              <a:ext cx="761748" cy="438582"/>
            </a:xfrm>
            <a:prstGeom prst="rect">
              <a:avLst/>
            </a:prstGeom>
          </p:spPr>
          <p:txBody>
            <a:bodyPr wrap="none">
              <a:spAutoFit/>
            </a:bodyPr>
            <a:p>
              <a:pPr algn="ctr"/>
              <a:r>
                <a:rPr lang="zh-CN" altLang="en-US" sz="2250" dirty="0">
                  <a:solidFill>
                    <a:srgbClr val="FFFDFB"/>
                  </a:solidFill>
                  <a:latin typeface="微软雅黑" panose="020B0503020204020204" pitchFamily="34" charset="-122"/>
                  <a:ea typeface="微软雅黑" panose="020B0503020204020204" pitchFamily="34" charset="-122"/>
                </a:rPr>
                <a:t>说明</a:t>
              </a:r>
              <a:endParaRPr lang="zh-CN" altLang="en-US" sz="2250" dirty="0">
                <a:solidFill>
                  <a:srgbClr val="FFFDFB"/>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2974"/>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系统实现</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12" name="组合 11"/>
          <p:cNvGrpSpPr/>
          <p:nvPr/>
        </p:nvGrpSpPr>
        <p:grpSpPr>
          <a:xfrm>
            <a:off x="5395610" y="863053"/>
            <a:ext cx="927659" cy="601905"/>
            <a:chOff x="3872245" y="3329940"/>
            <a:chExt cx="927659" cy="601905"/>
          </a:xfrm>
        </p:grpSpPr>
        <p:sp>
          <p:nvSpPr>
            <p:cNvPr id="13" name="任意多边形 12"/>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4" name="矩形 13"/>
            <p:cNvSpPr/>
            <p:nvPr/>
          </p:nvSpPr>
          <p:spPr>
            <a:xfrm>
              <a:off x="3908568" y="3446003"/>
              <a:ext cx="761748" cy="438582"/>
            </a:xfrm>
            <a:prstGeom prst="rect">
              <a:avLst/>
            </a:prstGeom>
          </p:spPr>
          <p:txBody>
            <a:bodyPr wrap="none">
              <a:spAutoFit/>
            </a:bodyPr>
            <a:lstStyle/>
            <a:p>
              <a:pPr algn="ctr"/>
              <a:r>
                <a:rPr lang="zh-CN" altLang="en-US" sz="2250" dirty="0">
                  <a:solidFill>
                    <a:srgbClr val="FFFDFB"/>
                  </a:solidFill>
                  <a:latin typeface="微软雅黑" panose="020B0503020204020204" pitchFamily="34" charset="-122"/>
                  <a:ea typeface="微软雅黑" panose="020B0503020204020204" pitchFamily="34" charset="-122"/>
                </a:rPr>
                <a:t>说明</a:t>
              </a:r>
              <a:endParaRPr lang="zh-CN" altLang="en-US" sz="2250" dirty="0">
                <a:solidFill>
                  <a:srgbClr val="FFFDFB"/>
                </a:solidFill>
                <a:latin typeface="微软雅黑" panose="020B0503020204020204" pitchFamily="34" charset="-122"/>
                <a:ea typeface="微软雅黑" panose="020B0503020204020204" pitchFamily="34" charset="-122"/>
              </a:endParaRPr>
            </a:p>
          </p:txBody>
        </p:sp>
      </p:grpSp>
      <p:sp>
        <p:nvSpPr>
          <p:cNvPr id="18" name="矩形 17"/>
          <p:cNvSpPr/>
          <p:nvPr/>
        </p:nvSpPr>
        <p:spPr>
          <a:xfrm>
            <a:off x="2963545" y="241300"/>
            <a:ext cx="501650" cy="314325"/>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771900" y="71755"/>
            <a:ext cx="4742815" cy="553085"/>
          </a:xfrm>
          <a:prstGeom prst="rect">
            <a:avLst/>
          </a:prstGeom>
        </p:spPr>
        <p:txBody>
          <a:bodyPr wrap="square">
            <a:spAutoFit/>
          </a:bodyPr>
          <a:p>
            <a:pPr lvl="0">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新生个人所在宿舍班级信息的查询</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147482567"/>
          <p:cNvPicPr>
            <a:picLocks noChangeAspect="1"/>
          </p:cNvPicPr>
          <p:nvPr/>
        </p:nvPicPr>
        <p:blipFill>
          <a:blip r:embed="rId1"/>
          <a:stretch>
            <a:fillRect/>
          </a:stretch>
        </p:blipFill>
        <p:spPr>
          <a:xfrm>
            <a:off x="0" y="771525"/>
            <a:ext cx="5219700" cy="266700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系统实现</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12" name="组合 11"/>
          <p:cNvGrpSpPr/>
          <p:nvPr/>
        </p:nvGrpSpPr>
        <p:grpSpPr>
          <a:xfrm>
            <a:off x="6053470" y="1092288"/>
            <a:ext cx="927659" cy="601905"/>
            <a:chOff x="3872245" y="3329940"/>
            <a:chExt cx="927659" cy="601905"/>
          </a:xfrm>
        </p:grpSpPr>
        <p:sp>
          <p:nvSpPr>
            <p:cNvPr id="13" name="任意多边形 12"/>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4" name="矩形 13"/>
            <p:cNvSpPr/>
            <p:nvPr/>
          </p:nvSpPr>
          <p:spPr>
            <a:xfrm>
              <a:off x="3908568" y="3446003"/>
              <a:ext cx="761748" cy="438582"/>
            </a:xfrm>
            <a:prstGeom prst="rect">
              <a:avLst/>
            </a:prstGeom>
          </p:spPr>
          <p:txBody>
            <a:bodyPr wrap="none">
              <a:spAutoFit/>
            </a:bodyPr>
            <a:lstStyle/>
            <a:p>
              <a:pPr algn="ctr"/>
              <a:r>
                <a:rPr lang="zh-CN" altLang="en-US" sz="2250" dirty="0">
                  <a:solidFill>
                    <a:srgbClr val="FFFDFB"/>
                  </a:solidFill>
                  <a:latin typeface="微软雅黑" panose="020B0503020204020204" pitchFamily="34" charset="-122"/>
                  <a:ea typeface="微软雅黑" panose="020B0503020204020204" pitchFamily="34" charset="-122"/>
                </a:rPr>
                <a:t>说明</a:t>
              </a:r>
              <a:endParaRPr lang="zh-CN" altLang="en-US" sz="2250" dirty="0">
                <a:solidFill>
                  <a:srgbClr val="FFFDFB"/>
                </a:solidFill>
                <a:latin typeface="微软雅黑" panose="020B0503020204020204" pitchFamily="34" charset="-122"/>
                <a:ea typeface="微软雅黑" panose="020B0503020204020204" pitchFamily="34" charset="-122"/>
              </a:endParaRPr>
            </a:p>
          </p:txBody>
        </p:sp>
      </p:grpSp>
      <p:sp>
        <p:nvSpPr>
          <p:cNvPr id="18" name="矩形 17"/>
          <p:cNvSpPr/>
          <p:nvPr/>
        </p:nvSpPr>
        <p:spPr>
          <a:xfrm>
            <a:off x="2963545" y="241300"/>
            <a:ext cx="501650" cy="314325"/>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771900" y="71755"/>
            <a:ext cx="4742815" cy="553085"/>
          </a:xfrm>
          <a:prstGeom prst="rect">
            <a:avLst/>
          </a:prstGeom>
        </p:spPr>
        <p:txBody>
          <a:bodyPr wrap="square">
            <a:spAutoFit/>
          </a:bodyPr>
          <a:p>
            <a:pPr lvl="0">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教师模块新生信息录入功能</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147482569"/>
          <p:cNvPicPr>
            <a:picLocks noChangeAspect="1"/>
          </p:cNvPicPr>
          <p:nvPr/>
        </p:nvPicPr>
        <p:blipFill>
          <a:blip r:embed="rId1"/>
          <a:stretch>
            <a:fillRect/>
          </a:stretch>
        </p:blipFill>
        <p:spPr>
          <a:xfrm>
            <a:off x="-317" y="771525"/>
            <a:ext cx="4932045" cy="231648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06</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系统测试</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系统测试</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13"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9" name="Oval 6"/>
          <p:cNvSpPr>
            <a:spLocks noChangeArrowheads="1"/>
          </p:cNvSpPr>
          <p:nvPr/>
        </p:nvSpPr>
        <p:spPr bwMode="auto">
          <a:xfrm>
            <a:off x="2043771" y="1220078"/>
            <a:ext cx="623725" cy="623888"/>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0" name="Oval 7"/>
          <p:cNvSpPr>
            <a:spLocks noChangeArrowheads="1"/>
          </p:cNvSpPr>
          <p:nvPr/>
        </p:nvSpPr>
        <p:spPr bwMode="auto">
          <a:xfrm>
            <a:off x="2430623" y="2115428"/>
            <a:ext cx="623725" cy="622697"/>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658245" y="2316643"/>
            <a:ext cx="1454565" cy="1454944"/>
            <a:chOff x="877888" y="2946400"/>
            <a:chExt cx="1939925" cy="1939925"/>
          </a:xfrm>
          <a:solidFill>
            <a:srgbClr val="005E3C"/>
          </a:solidFill>
        </p:grpSpPr>
        <p:sp>
          <p:nvSpPr>
            <p:cNvPr id="34" name="Oval 5"/>
            <p:cNvSpPr>
              <a:spLocks noChangeArrowheads="1"/>
            </p:cNvSpPr>
            <p:nvPr/>
          </p:nvSpPr>
          <p:spPr bwMode="auto">
            <a:xfrm>
              <a:off x="877888" y="2946400"/>
              <a:ext cx="1939925" cy="1939925"/>
            </a:xfrm>
            <a:prstGeom prst="ellipse">
              <a:avLst/>
            </a:prstGeom>
            <a:solidFill>
              <a:schemeClr val="accent5">
                <a:lumMod val="7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5" name="TextBox 25"/>
            <p:cNvSpPr txBox="1"/>
            <p:nvPr/>
          </p:nvSpPr>
          <p:spPr>
            <a:xfrm>
              <a:off x="1079531" y="3366796"/>
              <a:ext cx="1538332" cy="1270846"/>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系统测试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36" name="TextBox 26"/>
          <p:cNvSpPr txBox="1"/>
          <p:nvPr/>
        </p:nvSpPr>
        <p:spPr>
          <a:xfrm>
            <a:off x="2682877" y="982404"/>
            <a:ext cx="2072298" cy="313055"/>
          </a:xfrm>
          <a:prstGeom prst="rect">
            <a:avLst/>
          </a:prstGeom>
          <a:noFill/>
        </p:spPr>
        <p:txBody>
          <a:bodyPr wrap="square" lIns="68562" tIns="34281" rIns="68562" bIns="34281" rtlCol="0">
            <a:spAutoFit/>
          </a:bodyPr>
          <a:lstStyle/>
          <a:p>
            <a:r>
              <a:rPr lang="zh-CN" altLang="en-US" sz="1600" b="1" dirty="0">
                <a:solidFill>
                  <a:srgbClr val="2C3637"/>
                </a:solidFill>
                <a:latin typeface="微软雅黑" panose="020B0503020204020204" pitchFamily="34" charset="-122"/>
                <a:ea typeface="微软雅黑" panose="020B0503020204020204" pitchFamily="34" charset="-122"/>
              </a:rPr>
              <a:t>性能测试</a:t>
            </a:r>
            <a:endParaRPr lang="zh-CN" altLang="en-US" sz="1600" b="1" dirty="0">
              <a:solidFill>
                <a:srgbClr val="2C3637"/>
              </a:solidFill>
              <a:latin typeface="微软雅黑" panose="020B0503020204020204" pitchFamily="34" charset="-122"/>
              <a:ea typeface="微软雅黑" panose="020B0503020204020204" pitchFamily="34" charset="-122"/>
            </a:endParaRPr>
          </a:p>
        </p:txBody>
      </p:sp>
      <p:sp>
        <p:nvSpPr>
          <p:cNvPr id="37" name="TextBox 27"/>
          <p:cNvSpPr txBox="1"/>
          <p:nvPr/>
        </p:nvSpPr>
        <p:spPr>
          <a:xfrm>
            <a:off x="2729669" y="1251168"/>
            <a:ext cx="5512425" cy="344170"/>
          </a:xfrm>
          <a:prstGeom prst="rect">
            <a:avLst/>
          </a:prstGeom>
          <a:noFill/>
        </p:spPr>
        <p:txBody>
          <a:bodyPr wrap="square" lIns="68562" tIns="34281" rIns="68562" bIns="34281" rtlCol="0">
            <a:spAutoFit/>
          </a:bodyPr>
          <a:lstStyle/>
          <a:p>
            <a:pPr>
              <a:lnSpc>
                <a:spcPct val="150000"/>
              </a:lnSpc>
            </a:pPr>
            <a:r>
              <a:rPr sz="1200" dirty="0">
                <a:solidFill>
                  <a:prstClr val="black">
                    <a:lumMod val="75000"/>
                    <a:lumOff val="25000"/>
                  </a:prstClr>
                </a:solidFill>
                <a:latin typeface="微软雅黑" panose="020B0503020204020204" pitchFamily="34" charset="-122"/>
                <a:ea typeface="微软雅黑" panose="020B0503020204020204" pitchFamily="34" charset="-122"/>
              </a:rPr>
              <a:t>经过测试，</a:t>
            </a:r>
            <a:r>
              <a:rPr lang="zh-CN" sz="1200" dirty="0">
                <a:solidFill>
                  <a:prstClr val="black">
                    <a:lumMod val="75000"/>
                    <a:lumOff val="25000"/>
                  </a:prstClr>
                </a:solidFill>
                <a:latin typeface="微软雅黑" panose="020B0503020204020204" pitchFamily="34" charset="-122"/>
                <a:ea typeface="微软雅黑" panose="020B0503020204020204" pitchFamily="34" charset="-122"/>
              </a:rPr>
              <a:t>各种功能的操作和文件的加载</a:t>
            </a:r>
            <a:r>
              <a:rPr sz="1200" dirty="0">
                <a:solidFill>
                  <a:prstClr val="black">
                    <a:lumMod val="75000"/>
                    <a:lumOff val="25000"/>
                  </a:prstClr>
                </a:solidFill>
                <a:latin typeface="微软雅黑" panose="020B0503020204020204" pitchFamily="34" charset="-122"/>
                <a:ea typeface="微软雅黑" panose="020B0503020204020204" pitchFamily="34" charset="-122"/>
              </a:rPr>
              <a:t>响应良好。</a:t>
            </a:r>
            <a:endParaRPr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2" name="TextBox 32"/>
          <p:cNvSpPr txBox="1"/>
          <p:nvPr/>
        </p:nvSpPr>
        <p:spPr>
          <a:xfrm>
            <a:off x="3061504" y="1975423"/>
            <a:ext cx="1870536" cy="313055"/>
          </a:xfrm>
          <a:prstGeom prst="rect">
            <a:avLst/>
          </a:prstGeom>
          <a:noFill/>
        </p:spPr>
        <p:txBody>
          <a:bodyPr wrap="square" lIns="68562" tIns="34281" rIns="68562" bIns="34281" rtlCol="0">
            <a:spAutoFit/>
          </a:bodyPr>
          <a:lstStyle/>
          <a:p>
            <a:r>
              <a:rPr lang="zh-CN" altLang="en-US" sz="1600" b="1" dirty="0">
                <a:solidFill>
                  <a:srgbClr val="2C3637"/>
                </a:solidFill>
                <a:latin typeface="微软雅黑" panose="020B0503020204020204" pitchFamily="34" charset="-122"/>
                <a:ea typeface="微软雅黑" panose="020B0503020204020204" pitchFamily="34" charset="-122"/>
              </a:rPr>
              <a:t>功能测试</a:t>
            </a:r>
            <a:endParaRPr lang="zh-CN" altLang="en-US" sz="1600" b="1" dirty="0">
              <a:solidFill>
                <a:srgbClr val="2C3637"/>
              </a:solidFill>
              <a:latin typeface="微软雅黑" panose="020B0503020204020204" pitchFamily="34" charset="-122"/>
              <a:ea typeface="微软雅黑" panose="020B0503020204020204" pitchFamily="34" charset="-122"/>
            </a:endParaRPr>
          </a:p>
        </p:txBody>
      </p:sp>
      <p:sp>
        <p:nvSpPr>
          <p:cNvPr id="43" name="TextBox 33"/>
          <p:cNvSpPr txBox="1"/>
          <p:nvPr/>
        </p:nvSpPr>
        <p:spPr>
          <a:xfrm>
            <a:off x="3108295" y="2209508"/>
            <a:ext cx="5512425" cy="344170"/>
          </a:xfrm>
          <a:prstGeom prst="rect">
            <a:avLst/>
          </a:prstGeom>
          <a:noFill/>
        </p:spPr>
        <p:txBody>
          <a:bodyPr wrap="square" lIns="68562" tIns="34281" rIns="68562" bIns="34281" rtlCol="0">
            <a:spAutoFit/>
          </a:bodyPr>
          <a:lstStyle/>
          <a:p>
            <a:pPr>
              <a:lnSpc>
                <a:spcPct val="150000"/>
              </a:lnSpc>
            </a:pPr>
            <a:r>
              <a:rPr lang="zh-CN" altLang="en-US" sz="1200" dirty="0">
                <a:solidFill>
                  <a:srgbClr val="2C3637"/>
                </a:solidFill>
                <a:latin typeface="微软雅黑" panose="020B0503020204020204" pitchFamily="34" charset="-122"/>
                <a:ea typeface="微软雅黑" panose="020B0503020204020204" pitchFamily="34" charset="-122"/>
              </a:rPr>
              <a:t>大部分的功能都得以实现。</a:t>
            </a:r>
            <a:endParaRPr lang="zh-CN" altLang="en-US" sz="1200" dirty="0">
              <a:solidFill>
                <a:srgbClr val="2C3637"/>
              </a:solidFill>
              <a:latin typeface="微软雅黑" panose="020B0503020204020204" pitchFamily="34" charset="-122"/>
              <a:ea typeface="微软雅黑" panose="020B0503020204020204" pitchFamily="34" charset="-122"/>
            </a:endParaRPr>
          </a:p>
        </p:txBody>
      </p:sp>
      <p:sp>
        <p:nvSpPr>
          <p:cNvPr id="3" name="TextBox 33"/>
          <p:cNvSpPr txBox="1"/>
          <p:nvPr/>
        </p:nvSpPr>
        <p:spPr>
          <a:xfrm>
            <a:off x="2667605" y="3671278"/>
            <a:ext cx="5512425" cy="805815"/>
          </a:xfrm>
          <a:prstGeom prst="rect">
            <a:avLst/>
          </a:prstGeom>
          <a:noFill/>
        </p:spPr>
        <p:txBody>
          <a:bodyPr wrap="square" lIns="68562" tIns="34281" rIns="68562" bIns="34281" rtlCol="0">
            <a:spAutoFit/>
          </a:bodyPr>
          <a:p>
            <a:pPr>
              <a:lnSpc>
                <a:spcPct val="150000"/>
              </a:lnSpc>
            </a:pPr>
            <a:r>
              <a:rPr lang="zh-CN" altLang="en-US" sz="1600" dirty="0">
                <a:solidFill>
                  <a:srgbClr val="2C3637"/>
                </a:solidFill>
                <a:latin typeface="微软雅黑" panose="020B0503020204020204" pitchFamily="34" charset="-122"/>
                <a:ea typeface="微软雅黑" panose="020B0503020204020204" pitchFamily="34" charset="-122"/>
              </a:rPr>
              <a:t>经过测试，修改，测试，发现了很多</a:t>
            </a:r>
            <a:r>
              <a:rPr lang="en-US" altLang="zh-CN" sz="1600" dirty="0">
                <a:solidFill>
                  <a:srgbClr val="2C3637"/>
                </a:solidFill>
                <a:latin typeface="微软雅黑" panose="020B0503020204020204" pitchFamily="34" charset="-122"/>
                <a:ea typeface="微软雅黑" panose="020B0503020204020204" pitchFamily="34" charset="-122"/>
              </a:rPr>
              <a:t>bug</a:t>
            </a:r>
            <a:r>
              <a:rPr lang="zh-CN" altLang="en-US" sz="1600" dirty="0">
                <a:solidFill>
                  <a:srgbClr val="2C3637"/>
                </a:solidFill>
                <a:latin typeface="微软雅黑" panose="020B0503020204020204" pitchFamily="34" charset="-122"/>
                <a:ea typeface="微软雅黑" panose="020B0503020204020204" pitchFamily="34" charset="-122"/>
              </a:rPr>
              <a:t>，也修复了</a:t>
            </a:r>
            <a:r>
              <a:rPr lang="zh-CN" altLang="en-US" sz="1400" dirty="0">
                <a:solidFill>
                  <a:srgbClr val="2C3637"/>
                </a:solidFill>
                <a:latin typeface="微软雅黑" panose="020B0503020204020204" pitchFamily="34" charset="-122"/>
                <a:ea typeface="微软雅黑" panose="020B0503020204020204" pitchFamily="34" charset="-122"/>
              </a:rPr>
              <a:t>。</a:t>
            </a:r>
            <a:endParaRPr lang="zh-CN" altLang="en-US" sz="1400" dirty="0">
              <a:solidFill>
                <a:srgbClr val="2C3637"/>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2C3637"/>
                </a:solidFill>
                <a:latin typeface="微软雅黑" panose="020B0503020204020204" pitchFamily="34" charset="-122"/>
                <a:ea typeface="微软雅黑" panose="020B0503020204020204" pitchFamily="34" charset="-122"/>
              </a:rPr>
              <a:t>这样看来，系统测试算是软件开发不可或缺的一部分吧。</a:t>
            </a:r>
            <a:endParaRPr lang="zh-CN" altLang="en-US" sz="1600" dirty="0">
              <a:solidFill>
                <a:srgbClr val="2C3637"/>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52"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Scale>
                                      <p:cBhvr>
                                        <p:cTn id="24"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3"/>
                                        </p:tgtEl>
                                        <p:attrNameLst>
                                          <p:attrName>ppt_x</p:attrName>
                                          <p:attrName>ppt_y</p:attrName>
                                        </p:attrNameLst>
                                      </p:cBhvr>
                                    </p:animMotion>
                                    <p:animEffect transition="in" filter="fade">
                                      <p:cBhvr>
                                        <p:cTn id="26" dur="1000"/>
                                        <p:tgtEl>
                                          <p:spTgt spid="33"/>
                                        </p:tgtEl>
                                      </p:cBhvr>
                                    </p:animEffect>
                                  </p:childTnLst>
                                </p:cTn>
                              </p:par>
                            </p:childTnLst>
                          </p:cTn>
                        </p:par>
                        <p:par>
                          <p:cTn id="27" fill="hold">
                            <p:stCondLst>
                              <p:cond delay="3474"/>
                            </p:stCondLst>
                            <p:childTnLst>
                              <p:par>
                                <p:cTn id="28" presetID="1" presetClass="entr" presetSubtype="0"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56" presetClass="path" presetSubtype="0" accel="50000" decel="50000" fill="hold" grpId="1" nodeType="withEffect">
                                  <p:stCondLst>
                                    <p:cond delay="0"/>
                                  </p:stCondLst>
                                  <p:childTnLst>
                                    <p:animMotion origin="layout" path="M 3.61111E-6 -1.97531E-6 L -0.14636 0.11142 " pathEditMode="relative" rAng="0" ptsTypes="AA">
                                      <p:cBhvr>
                                        <p:cTn id="31" dur="500" spd="-100000" fill="hold"/>
                                        <p:tgtEl>
                                          <p:spTgt spid="30"/>
                                        </p:tgtEl>
                                        <p:attrNameLst>
                                          <p:attrName>ppt_x</p:attrName>
                                          <p:attrName>ppt_y</p:attrName>
                                        </p:attrNameLst>
                                      </p:cBhvr>
                                      <p:rCtr x="-7326" y="5556"/>
                                    </p:animMotion>
                                  </p:childTnLst>
                                </p:cTn>
                              </p:par>
                              <p:par>
                                <p:cTn id="32" presetID="1"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56" presetClass="path" presetSubtype="0" accel="50000" decel="50000" fill="hold" grpId="1" nodeType="withEffect">
                                  <p:stCondLst>
                                    <p:cond delay="0"/>
                                  </p:stCondLst>
                                  <p:childTnLst>
                                    <p:animMotion origin="layout" path="M 4.72222E-6 2.09877E-6 L -0.104 0.29938 " pathEditMode="relative" rAng="0" ptsTypes="AA">
                                      <p:cBhvr>
                                        <p:cTn id="35" dur="500" spd="-100000" fill="hold"/>
                                        <p:tgtEl>
                                          <p:spTgt spid="29"/>
                                        </p:tgtEl>
                                        <p:attrNameLst>
                                          <p:attrName>ppt_x</p:attrName>
                                          <p:attrName>ppt_y</p:attrName>
                                        </p:attrNameLst>
                                      </p:cBhvr>
                                      <p:rCtr x="-5208" y="14969"/>
                                    </p:animMotion>
                                  </p:childTnLst>
                                </p:cTn>
                              </p:par>
                            </p:childTnLst>
                          </p:cTn>
                        </p:par>
                        <p:par>
                          <p:cTn id="36" fill="hold">
                            <p:stCondLst>
                              <p:cond delay="3474"/>
                            </p:stCondLst>
                            <p:childTnLst>
                              <p:par>
                                <p:cTn id="37" presetID="31"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300" fill="hold"/>
                                        <p:tgtEl>
                                          <p:spTgt spid="36"/>
                                        </p:tgtEl>
                                        <p:attrNameLst>
                                          <p:attrName>ppt_w</p:attrName>
                                        </p:attrNameLst>
                                      </p:cBhvr>
                                      <p:tavLst>
                                        <p:tav tm="0">
                                          <p:val>
                                            <p:fltVal val="0"/>
                                          </p:val>
                                        </p:tav>
                                        <p:tav tm="100000">
                                          <p:val>
                                            <p:strVal val="#ppt_w"/>
                                          </p:val>
                                        </p:tav>
                                      </p:tavLst>
                                    </p:anim>
                                    <p:anim calcmode="lin" valueType="num">
                                      <p:cBhvr>
                                        <p:cTn id="40" dur="300" fill="hold"/>
                                        <p:tgtEl>
                                          <p:spTgt spid="36"/>
                                        </p:tgtEl>
                                        <p:attrNameLst>
                                          <p:attrName>ppt_h</p:attrName>
                                        </p:attrNameLst>
                                      </p:cBhvr>
                                      <p:tavLst>
                                        <p:tav tm="0">
                                          <p:val>
                                            <p:fltVal val="0"/>
                                          </p:val>
                                        </p:tav>
                                        <p:tav tm="100000">
                                          <p:val>
                                            <p:strVal val="#ppt_h"/>
                                          </p:val>
                                        </p:tav>
                                      </p:tavLst>
                                    </p:anim>
                                    <p:anim calcmode="lin" valueType="num">
                                      <p:cBhvr>
                                        <p:cTn id="41" dur="300" fill="hold"/>
                                        <p:tgtEl>
                                          <p:spTgt spid="36"/>
                                        </p:tgtEl>
                                        <p:attrNameLst>
                                          <p:attrName>style.rotation</p:attrName>
                                        </p:attrNameLst>
                                      </p:cBhvr>
                                      <p:tavLst>
                                        <p:tav tm="0">
                                          <p:val>
                                            <p:fltVal val="90"/>
                                          </p:val>
                                        </p:tav>
                                        <p:tav tm="100000">
                                          <p:val>
                                            <p:fltVal val="0"/>
                                          </p:val>
                                        </p:tav>
                                      </p:tavLst>
                                    </p:anim>
                                    <p:animEffect transition="in" filter="fade">
                                      <p:cBhvr>
                                        <p:cTn id="42" dur="300"/>
                                        <p:tgtEl>
                                          <p:spTgt spid="36"/>
                                        </p:tgtEl>
                                      </p:cBhvr>
                                    </p:animEffect>
                                  </p:childTnLst>
                                </p:cTn>
                              </p:par>
                            </p:childTnLst>
                          </p:cTn>
                        </p:par>
                        <p:par>
                          <p:cTn id="43" fill="hold">
                            <p:stCondLst>
                              <p:cond delay="3974"/>
                            </p:stCondLst>
                            <p:childTnLst>
                              <p:par>
                                <p:cTn id="44" presetID="22" presetClass="entr" presetSubtype="1"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up)">
                                      <p:cBhvr>
                                        <p:cTn id="46" dur="500"/>
                                        <p:tgtEl>
                                          <p:spTgt spid="37"/>
                                        </p:tgtEl>
                                      </p:cBhvr>
                                    </p:animEffect>
                                  </p:childTnLst>
                                </p:cTn>
                              </p:par>
                            </p:childTnLst>
                          </p:cTn>
                        </p:par>
                        <p:par>
                          <p:cTn id="47" fill="hold">
                            <p:stCondLst>
                              <p:cond delay="4474"/>
                            </p:stCondLst>
                            <p:childTnLst>
                              <p:par>
                                <p:cTn id="48" presetID="31" presetClass="entr" presetSubtype="0"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300" fill="hold"/>
                                        <p:tgtEl>
                                          <p:spTgt spid="42"/>
                                        </p:tgtEl>
                                        <p:attrNameLst>
                                          <p:attrName>ppt_w</p:attrName>
                                        </p:attrNameLst>
                                      </p:cBhvr>
                                      <p:tavLst>
                                        <p:tav tm="0">
                                          <p:val>
                                            <p:fltVal val="0"/>
                                          </p:val>
                                        </p:tav>
                                        <p:tav tm="100000">
                                          <p:val>
                                            <p:strVal val="#ppt_w"/>
                                          </p:val>
                                        </p:tav>
                                      </p:tavLst>
                                    </p:anim>
                                    <p:anim calcmode="lin" valueType="num">
                                      <p:cBhvr>
                                        <p:cTn id="51" dur="300" fill="hold"/>
                                        <p:tgtEl>
                                          <p:spTgt spid="42"/>
                                        </p:tgtEl>
                                        <p:attrNameLst>
                                          <p:attrName>ppt_h</p:attrName>
                                        </p:attrNameLst>
                                      </p:cBhvr>
                                      <p:tavLst>
                                        <p:tav tm="0">
                                          <p:val>
                                            <p:fltVal val="0"/>
                                          </p:val>
                                        </p:tav>
                                        <p:tav tm="100000">
                                          <p:val>
                                            <p:strVal val="#ppt_h"/>
                                          </p:val>
                                        </p:tav>
                                      </p:tavLst>
                                    </p:anim>
                                    <p:anim calcmode="lin" valueType="num">
                                      <p:cBhvr>
                                        <p:cTn id="52" dur="300" fill="hold"/>
                                        <p:tgtEl>
                                          <p:spTgt spid="42"/>
                                        </p:tgtEl>
                                        <p:attrNameLst>
                                          <p:attrName>style.rotation</p:attrName>
                                        </p:attrNameLst>
                                      </p:cBhvr>
                                      <p:tavLst>
                                        <p:tav tm="0">
                                          <p:val>
                                            <p:fltVal val="90"/>
                                          </p:val>
                                        </p:tav>
                                        <p:tav tm="100000">
                                          <p:val>
                                            <p:fltVal val="0"/>
                                          </p:val>
                                        </p:tav>
                                      </p:tavLst>
                                    </p:anim>
                                    <p:animEffect transition="in" filter="fade">
                                      <p:cBhvr>
                                        <p:cTn id="53" dur="300"/>
                                        <p:tgtEl>
                                          <p:spTgt spid="42"/>
                                        </p:tgtEl>
                                      </p:cBhvr>
                                    </p:animEffect>
                                  </p:childTnLst>
                                </p:cTn>
                              </p:par>
                            </p:childTnLst>
                          </p:cTn>
                        </p:par>
                        <p:par>
                          <p:cTn id="54" fill="hold">
                            <p:stCondLst>
                              <p:cond delay="4974"/>
                            </p:stCondLst>
                            <p:childTnLst>
                              <p:par>
                                <p:cTn id="55" presetID="22" presetClass="entr" presetSubtype="1"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500"/>
                                        <p:tgtEl>
                                          <p:spTgt spid="43"/>
                                        </p:tgtEl>
                                      </p:cBhvr>
                                    </p:animEffect>
                                  </p:childTnLst>
                                </p:cTn>
                              </p:par>
                            </p:childTnLst>
                          </p:cTn>
                        </p:par>
                        <p:par>
                          <p:cTn id="58" fill="hold">
                            <p:stCondLst>
                              <p:cond delay="5474"/>
                            </p:stCondLst>
                            <p:childTnLst>
                              <p:par>
                                <p:cTn id="59" presetID="22" presetClass="entr" presetSubtype="1"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up)">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13" grpId="0" bldLvl="0" animBg="1"/>
      <p:bldP spid="29" grpId="0" bldLvl="0" animBg="1"/>
      <p:bldP spid="29" grpId="1" bldLvl="0" animBg="1"/>
      <p:bldP spid="30" grpId="0" bldLvl="0" animBg="1"/>
      <p:bldP spid="30" grpId="1" bldLvl="0" animBg="1"/>
      <p:bldP spid="36" grpId="0"/>
      <p:bldP spid="37" grpId="0"/>
      <p:bldP spid="42" grpId="0"/>
      <p:bldP spid="43"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3814421" y="1275606"/>
            <a:ext cx="1515158" cy="707886"/>
          </a:xfrm>
          <a:prstGeom prst="rect">
            <a:avLst/>
          </a:prstGeom>
          <a:noFill/>
        </p:spPr>
        <p:txBody>
          <a:bodyPr wrap="none" rtlCol="0">
            <a:spAutoFit/>
          </a:bodyPr>
          <a:lstStyle/>
          <a:p>
            <a:r>
              <a:rPr lang="zh-CN" altLang="en-US" sz="4000" b="1" dirty="0">
                <a:solidFill>
                  <a:schemeClr val="accent5">
                    <a:lumMod val="75000"/>
                  </a:schemeClr>
                </a:solidFill>
                <a:latin typeface="微软雅黑" panose="020B0503020204020204" pitchFamily="34" charset="-122"/>
                <a:ea typeface="微软雅黑" panose="020B0503020204020204" pitchFamily="34" charset="-122"/>
              </a:rPr>
              <a:t>致  谢</a:t>
            </a:r>
            <a:endParaRPr lang="zh-CN" altLang="en-US" sz="4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TextBox 5"/>
          <p:cNvSpPr txBox="1"/>
          <p:nvPr/>
        </p:nvSpPr>
        <p:spPr>
          <a:xfrm>
            <a:off x="1043608" y="2073701"/>
            <a:ext cx="7056784" cy="1476375"/>
          </a:xfrm>
          <a:prstGeom prst="rect">
            <a:avLst/>
          </a:prstGeom>
          <a:noFill/>
        </p:spPr>
        <p:txBody>
          <a:bodyPr wrap="square" rtlCol="0">
            <a:spAutoFit/>
          </a:bodyPr>
          <a:lstStyle/>
          <a:p>
            <a:pPr algn="ctr">
              <a:lnSpc>
                <a:spcPct val="150000"/>
              </a:lnSpc>
            </a:pPr>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通过这次大学新生预录取系统的设计和实现，对大学新生预录取流程有了更深刻的认识。对于系统的分析与网页布局的设计，也锻炼了分析问题的能力。感谢同学老师。</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by="(-#ppt_w*2)" calcmode="lin" valueType="num">
                                      <p:cBhvr rctx="PPT">
                                        <p:cTn id="14" dur="500" autoRev="1" fill="hold">
                                          <p:stCondLst>
                                            <p:cond delay="0"/>
                                          </p:stCondLst>
                                        </p:cTn>
                                        <p:tgtEl>
                                          <p:spTgt spid="3"/>
                                        </p:tgtEl>
                                        <p:attrNameLst>
                                          <p:attrName>ppt_w</p:attrName>
                                        </p:attrNameLst>
                                      </p:cBhvr>
                                    </p:anim>
                                    <p:anim by="(#ppt_w*0.50)" calcmode="lin" valueType="num">
                                      <p:cBhvr>
                                        <p:cTn id="15" dur="500" decel="50000" autoRev="1" fill="hold">
                                          <p:stCondLst>
                                            <p:cond delay="0"/>
                                          </p:stCondLst>
                                        </p:cTn>
                                        <p:tgtEl>
                                          <p:spTgt spid="3"/>
                                        </p:tgtEl>
                                        <p:attrNameLst>
                                          <p:attrName>ppt_x</p:attrName>
                                        </p:attrNameLst>
                                      </p:cBhvr>
                                    </p:anim>
                                    <p:anim from="(-#ppt_h/2)" to="(#ppt_y)" calcmode="lin" valueType="num">
                                      <p:cBhvr>
                                        <p:cTn id="16" dur="1000" fill="hold">
                                          <p:stCondLst>
                                            <p:cond delay="0"/>
                                          </p:stCondLst>
                                        </p:cTn>
                                        <p:tgtEl>
                                          <p:spTgt spid="3"/>
                                        </p:tgtEl>
                                        <p:attrNameLst>
                                          <p:attrName>ppt_y</p:attrName>
                                        </p:attrNameLst>
                                      </p:cBhvr>
                                    </p:anim>
                                    <p:animRot by="21600000">
                                      <p:cBhvr>
                                        <p:cTn id="17" dur="100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90156" y="0"/>
            <a:ext cx="2844000" cy="5143500"/>
          </a:xfrm>
          <a:custGeom>
            <a:avLst/>
            <a:gdLst>
              <a:gd name="connsiteX0" fmla="*/ 0 w 9144000"/>
              <a:gd name="connsiteY0" fmla="*/ 0 h 123468"/>
              <a:gd name="connsiteX1" fmla="*/ 2286000 w 9144000"/>
              <a:gd name="connsiteY1" fmla="*/ 0 h 123468"/>
              <a:gd name="connsiteX2" fmla="*/ 4572000 w 9144000"/>
              <a:gd name="connsiteY2" fmla="*/ 0 h 123468"/>
              <a:gd name="connsiteX3" fmla="*/ 6858000 w 9144000"/>
              <a:gd name="connsiteY3" fmla="*/ 0 h 123468"/>
              <a:gd name="connsiteX4" fmla="*/ 9144000 w 9144000"/>
              <a:gd name="connsiteY4" fmla="*/ 0 h 123468"/>
              <a:gd name="connsiteX5" fmla="*/ 9144000 w 9144000"/>
              <a:gd name="connsiteY5" fmla="*/ 123468 h 123468"/>
              <a:gd name="connsiteX6" fmla="*/ 6858000 w 9144000"/>
              <a:gd name="connsiteY6" fmla="*/ 123468 h 123468"/>
              <a:gd name="connsiteX7" fmla="*/ 4572000 w 9144000"/>
              <a:gd name="connsiteY7" fmla="*/ 123468 h 123468"/>
              <a:gd name="connsiteX8" fmla="*/ 2286000 w 9144000"/>
              <a:gd name="connsiteY8" fmla="*/ 123468 h 123468"/>
              <a:gd name="connsiteX9" fmla="*/ 0 w 9144000"/>
              <a:gd name="connsiteY9" fmla="*/ 123468 h 12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123468">
                <a:moveTo>
                  <a:pt x="0" y="0"/>
                </a:moveTo>
                <a:lnTo>
                  <a:pt x="2286000" y="0"/>
                </a:lnTo>
                <a:lnTo>
                  <a:pt x="4572000" y="0"/>
                </a:lnTo>
                <a:lnTo>
                  <a:pt x="6858000" y="0"/>
                </a:lnTo>
                <a:lnTo>
                  <a:pt x="9144000" y="0"/>
                </a:lnTo>
                <a:lnTo>
                  <a:pt x="9144000" y="123468"/>
                </a:lnTo>
                <a:lnTo>
                  <a:pt x="6858000" y="123468"/>
                </a:lnTo>
                <a:lnTo>
                  <a:pt x="4572000" y="123468"/>
                </a:lnTo>
                <a:lnTo>
                  <a:pt x="2286000" y="123468"/>
                </a:lnTo>
                <a:lnTo>
                  <a:pt x="0" y="123468"/>
                </a:lnTo>
                <a:close/>
              </a:path>
            </a:pathLst>
          </a:custGeom>
          <a:solidFill>
            <a:srgbClr val="92D050"/>
          </a:solidFill>
          <a:ln>
            <a:no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3" name="任意多边形 2"/>
          <p:cNvSpPr/>
          <p:nvPr/>
        </p:nvSpPr>
        <p:spPr>
          <a:xfrm>
            <a:off x="4160623" y="402619"/>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01</a:t>
            </a:r>
            <a:endParaRPr lang="zh-CN" altLang="en-US" sz="2000" dirty="0">
              <a:solidFill>
                <a:schemeClr val="tx1">
                  <a:lumMod val="95000"/>
                  <a:lumOff val="5000"/>
                </a:schemeClr>
              </a:solidFill>
            </a:endParaRPr>
          </a:p>
        </p:txBody>
      </p:sp>
      <p:sp>
        <p:nvSpPr>
          <p:cNvPr id="4" name="任意多边形 3"/>
          <p:cNvSpPr/>
          <p:nvPr/>
        </p:nvSpPr>
        <p:spPr>
          <a:xfrm>
            <a:off x="4160623" y="1134623"/>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02</a:t>
            </a:r>
            <a:endParaRPr lang="zh-CN" altLang="en-US" sz="2000" dirty="0">
              <a:solidFill>
                <a:schemeClr val="tx1">
                  <a:lumMod val="95000"/>
                  <a:lumOff val="5000"/>
                </a:schemeClr>
              </a:solidFill>
            </a:endParaRPr>
          </a:p>
        </p:txBody>
      </p:sp>
      <p:sp>
        <p:nvSpPr>
          <p:cNvPr id="5" name="任意多边形 4"/>
          <p:cNvSpPr/>
          <p:nvPr/>
        </p:nvSpPr>
        <p:spPr>
          <a:xfrm>
            <a:off x="4160623" y="1846942"/>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03</a:t>
            </a:r>
            <a:endParaRPr lang="zh-CN" altLang="en-US" sz="2000" dirty="0">
              <a:solidFill>
                <a:schemeClr val="tx1">
                  <a:lumMod val="95000"/>
                  <a:lumOff val="5000"/>
                </a:schemeClr>
              </a:solidFill>
            </a:endParaRPr>
          </a:p>
        </p:txBody>
      </p:sp>
      <p:sp>
        <p:nvSpPr>
          <p:cNvPr id="6" name="任意多边形 5"/>
          <p:cNvSpPr/>
          <p:nvPr/>
        </p:nvSpPr>
        <p:spPr>
          <a:xfrm>
            <a:off x="4160624" y="2559896"/>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04</a:t>
            </a:r>
            <a:endParaRPr lang="zh-CN" altLang="en-US" sz="2000" dirty="0">
              <a:solidFill>
                <a:schemeClr val="tx1">
                  <a:lumMod val="95000"/>
                  <a:lumOff val="5000"/>
                </a:schemeClr>
              </a:solidFill>
            </a:endParaRPr>
          </a:p>
        </p:txBody>
      </p:sp>
      <p:sp>
        <p:nvSpPr>
          <p:cNvPr id="7" name="任意多边形 6"/>
          <p:cNvSpPr/>
          <p:nvPr/>
        </p:nvSpPr>
        <p:spPr>
          <a:xfrm>
            <a:off x="4794517" y="402619"/>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dirty="0">
                <a:latin typeface="微软雅黑" panose="020B0503020204020204" pitchFamily="34" charset="-122"/>
                <a:ea typeface="微软雅黑" panose="020B0503020204020204" pitchFamily="34" charset="-122"/>
              </a:rPr>
              <a:t>        绪论</a:t>
            </a:r>
            <a:endParaRPr lang="en-US" altLang="zh-CN" sz="2000" dirty="0">
              <a:latin typeface="微软雅黑" panose="020B0503020204020204" pitchFamily="34" charset="-122"/>
              <a:ea typeface="微软雅黑" panose="020B0503020204020204" pitchFamily="34" charset="-122"/>
            </a:endParaRPr>
          </a:p>
        </p:txBody>
      </p:sp>
      <p:sp>
        <p:nvSpPr>
          <p:cNvPr id="8" name="任意多边形 7"/>
          <p:cNvSpPr/>
          <p:nvPr/>
        </p:nvSpPr>
        <p:spPr>
          <a:xfrm>
            <a:off x="4794517" y="1134623"/>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相关技术介绍</a:t>
            </a:r>
            <a:endParaRPr lang="zh-CN" altLang="en-US" sz="2000" dirty="0">
              <a:latin typeface="微软雅黑" panose="020B0503020204020204" pitchFamily="34" charset="-122"/>
              <a:ea typeface="微软雅黑" panose="020B0503020204020204" pitchFamily="34" charset="-122"/>
            </a:endParaRPr>
          </a:p>
        </p:txBody>
      </p:sp>
      <p:sp>
        <p:nvSpPr>
          <p:cNvPr id="9" name="任意多边形 8"/>
          <p:cNvSpPr/>
          <p:nvPr/>
        </p:nvSpPr>
        <p:spPr>
          <a:xfrm>
            <a:off x="4794517" y="1846942"/>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系统分析</a:t>
            </a:r>
            <a:endParaRPr lang="zh-CN" altLang="en-US" sz="20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0" y="0"/>
            <a:ext cx="2873828" cy="5143500"/>
          </a:xfrm>
          <a:custGeom>
            <a:avLst/>
            <a:gdLst>
              <a:gd name="connsiteX0" fmla="*/ 0 w 9144000"/>
              <a:gd name="connsiteY0" fmla="*/ 0 h 123468"/>
              <a:gd name="connsiteX1" fmla="*/ 2286000 w 9144000"/>
              <a:gd name="connsiteY1" fmla="*/ 0 h 123468"/>
              <a:gd name="connsiteX2" fmla="*/ 4572000 w 9144000"/>
              <a:gd name="connsiteY2" fmla="*/ 0 h 123468"/>
              <a:gd name="connsiteX3" fmla="*/ 6858000 w 9144000"/>
              <a:gd name="connsiteY3" fmla="*/ 0 h 123468"/>
              <a:gd name="connsiteX4" fmla="*/ 9144000 w 9144000"/>
              <a:gd name="connsiteY4" fmla="*/ 0 h 123468"/>
              <a:gd name="connsiteX5" fmla="*/ 9144000 w 9144000"/>
              <a:gd name="connsiteY5" fmla="*/ 123468 h 123468"/>
              <a:gd name="connsiteX6" fmla="*/ 6858000 w 9144000"/>
              <a:gd name="connsiteY6" fmla="*/ 123468 h 123468"/>
              <a:gd name="connsiteX7" fmla="*/ 4572000 w 9144000"/>
              <a:gd name="connsiteY7" fmla="*/ 123468 h 123468"/>
              <a:gd name="connsiteX8" fmla="*/ 2286000 w 9144000"/>
              <a:gd name="connsiteY8" fmla="*/ 123468 h 123468"/>
              <a:gd name="connsiteX9" fmla="*/ 0 w 9144000"/>
              <a:gd name="connsiteY9" fmla="*/ 123468 h 12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123468">
                <a:moveTo>
                  <a:pt x="0" y="0"/>
                </a:moveTo>
                <a:lnTo>
                  <a:pt x="2286000" y="0"/>
                </a:lnTo>
                <a:lnTo>
                  <a:pt x="4572000" y="0"/>
                </a:lnTo>
                <a:lnTo>
                  <a:pt x="6858000" y="0"/>
                </a:lnTo>
                <a:lnTo>
                  <a:pt x="9144000" y="0"/>
                </a:lnTo>
                <a:lnTo>
                  <a:pt x="9144000" y="123468"/>
                </a:lnTo>
                <a:lnTo>
                  <a:pt x="6858000" y="123468"/>
                </a:lnTo>
                <a:lnTo>
                  <a:pt x="4572000" y="123468"/>
                </a:lnTo>
                <a:lnTo>
                  <a:pt x="2286000" y="123468"/>
                </a:lnTo>
                <a:lnTo>
                  <a:pt x="0" y="123468"/>
                </a:lnTo>
                <a:close/>
              </a:path>
            </a:pathLst>
          </a:cu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1" name="任意多边形 10"/>
          <p:cNvSpPr/>
          <p:nvPr/>
        </p:nvSpPr>
        <p:spPr>
          <a:xfrm>
            <a:off x="4794518" y="2559896"/>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系统设计</a:t>
            </a:r>
            <a:endParaRPr lang="zh-CN" altLang="en-US" sz="2000" dirty="0">
              <a:latin typeface="微软雅黑" panose="020B0503020204020204" pitchFamily="34" charset="-122"/>
              <a:ea typeface="微软雅黑" panose="020B0503020204020204" pitchFamily="34" charset="-122"/>
            </a:endParaRPr>
          </a:p>
        </p:txBody>
      </p:sp>
      <p:sp>
        <p:nvSpPr>
          <p:cNvPr id="12" name="矩形 11"/>
          <p:cNvSpPr/>
          <p:nvPr/>
        </p:nvSpPr>
        <p:spPr>
          <a:xfrm>
            <a:off x="198664" y="1925419"/>
            <a:ext cx="2571750" cy="1292662"/>
          </a:xfrm>
          <a:prstGeom prst="rect">
            <a:avLst/>
          </a:prstGeom>
          <a:noFill/>
          <a:ln>
            <a:noFill/>
          </a:ln>
        </p:spPr>
        <p:txBody>
          <a:bodyPr wrap="square">
            <a:spAutoFit/>
          </a:bodyPr>
          <a:lstStyle/>
          <a:p>
            <a:pPr algn="ctr">
              <a:lnSpc>
                <a:spcPct val="130000"/>
              </a:lnSpc>
            </a:pPr>
            <a:r>
              <a:rPr lang="zh-CN" altLang="en-US" sz="3200" b="1" dirty="0">
                <a:solidFill>
                  <a:schemeClr val="bg1"/>
                </a:solidFill>
                <a:latin typeface="微软雅黑" panose="020B0503020204020204" pitchFamily="34" charset="-122"/>
                <a:ea typeface="微软雅黑" panose="020B0503020204020204" pitchFamily="34" charset="-122"/>
              </a:rPr>
              <a:t>目   录</a:t>
            </a:r>
            <a:endParaRPr lang="zh-CN" altLang="en-US" sz="3200" b="1"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en-US" altLang="zh-CN" sz="2800" dirty="0">
                <a:solidFill>
                  <a:schemeClr val="bg1"/>
                </a:solidFill>
                <a:latin typeface="微软雅黑" panose="020B0503020204020204" pitchFamily="34" charset="-122"/>
                <a:ea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nvSpPr>
        <p:spPr>
          <a:xfrm>
            <a:off x="4160624" y="3313641"/>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dirty="0">
                <a:solidFill>
                  <a:schemeClr val="tx1">
                    <a:lumMod val="95000"/>
                    <a:lumOff val="5000"/>
                  </a:schemeClr>
                </a:solidFill>
              </a:rPr>
              <a:t>04</a:t>
            </a:r>
            <a:endParaRPr lang="zh-CN" altLang="en-US" sz="2000" dirty="0">
              <a:solidFill>
                <a:schemeClr val="tx1">
                  <a:lumMod val="95000"/>
                  <a:lumOff val="5000"/>
                </a:schemeClr>
              </a:solidFill>
            </a:endParaRPr>
          </a:p>
        </p:txBody>
      </p:sp>
      <p:sp>
        <p:nvSpPr>
          <p:cNvPr id="15" name="任意多边形 14"/>
          <p:cNvSpPr/>
          <p:nvPr/>
        </p:nvSpPr>
        <p:spPr>
          <a:xfrm>
            <a:off x="4160624" y="4017221"/>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04</a:t>
            </a:r>
            <a:endParaRPr lang="zh-CN" altLang="en-US" sz="2000" dirty="0">
              <a:solidFill>
                <a:schemeClr val="tx1">
                  <a:lumMod val="95000"/>
                  <a:lumOff val="5000"/>
                </a:schemeClr>
              </a:solidFill>
            </a:endParaRPr>
          </a:p>
        </p:txBody>
      </p:sp>
      <p:sp>
        <p:nvSpPr>
          <p:cNvPr id="16" name="任意多边形 15"/>
          <p:cNvSpPr/>
          <p:nvPr/>
        </p:nvSpPr>
        <p:spPr>
          <a:xfrm>
            <a:off x="4794518" y="3313641"/>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000" dirty="0">
                <a:latin typeface="微软雅黑" panose="020B0503020204020204" pitchFamily="34" charset="-122"/>
                <a:ea typeface="微软雅黑" panose="020B0503020204020204" pitchFamily="34" charset="-122"/>
              </a:rPr>
              <a:t>        系统实现</a:t>
            </a:r>
            <a:endParaRPr lang="zh-CN" altLang="en-US" sz="2000" dirty="0">
              <a:latin typeface="微软雅黑" panose="020B0503020204020204" pitchFamily="34" charset="-122"/>
              <a:ea typeface="微软雅黑" panose="020B0503020204020204" pitchFamily="34" charset="-122"/>
            </a:endParaRPr>
          </a:p>
        </p:txBody>
      </p:sp>
      <p:sp>
        <p:nvSpPr>
          <p:cNvPr id="17" name="任意多边形 16"/>
          <p:cNvSpPr/>
          <p:nvPr/>
        </p:nvSpPr>
        <p:spPr>
          <a:xfrm>
            <a:off x="4794518" y="4017221"/>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系统测试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childTnLst>
                          </p:cTn>
                        </p:par>
                        <p:par>
                          <p:cTn id="18" fill="hold">
                            <p:stCondLst>
                              <p:cond delay="2000"/>
                            </p:stCondLst>
                            <p:childTnLst>
                              <p:par>
                                <p:cTn id="19" presetID="2" presetClass="entr" presetSubtype="8" decel="5330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ppt_y"/>
                                          </p:val>
                                        </p:tav>
                                        <p:tav tm="100000">
                                          <p:val>
                                            <p:strVal val="#ppt_y"/>
                                          </p:val>
                                        </p:tav>
                                      </p:tavLst>
                                    </p:anim>
                                  </p:childTnLst>
                                </p:cTn>
                              </p:par>
                              <p:par>
                                <p:cTn id="23" presetID="2" presetClass="entr" presetSubtype="2" decel="533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750" fill="hold"/>
                                        <p:tgtEl>
                                          <p:spTgt spid="7"/>
                                        </p:tgtEl>
                                        <p:attrNameLst>
                                          <p:attrName>ppt_x</p:attrName>
                                        </p:attrNameLst>
                                      </p:cBhvr>
                                      <p:tavLst>
                                        <p:tav tm="0">
                                          <p:val>
                                            <p:strVal val="1+#ppt_w/2"/>
                                          </p:val>
                                        </p:tav>
                                        <p:tav tm="100000">
                                          <p:val>
                                            <p:strVal val="#ppt_x"/>
                                          </p:val>
                                        </p:tav>
                                      </p:tavLst>
                                    </p:anim>
                                    <p:anim calcmode="lin" valueType="num">
                                      <p:cBhvr additive="base">
                                        <p:cTn id="26" dur="75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8" decel="5330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750" fill="hold"/>
                                        <p:tgtEl>
                                          <p:spTgt spid="4"/>
                                        </p:tgtEl>
                                        <p:attrNameLst>
                                          <p:attrName>ppt_x</p:attrName>
                                        </p:attrNameLst>
                                      </p:cBhvr>
                                      <p:tavLst>
                                        <p:tav tm="0">
                                          <p:val>
                                            <p:strVal val="0-#ppt_w/2"/>
                                          </p:val>
                                        </p:tav>
                                        <p:tav tm="100000">
                                          <p:val>
                                            <p:strVal val="#ppt_x"/>
                                          </p:val>
                                        </p:tav>
                                      </p:tavLst>
                                    </p:anim>
                                    <p:anim calcmode="lin" valueType="num">
                                      <p:cBhvr additive="base">
                                        <p:cTn id="31" dur="750" fill="hold"/>
                                        <p:tgtEl>
                                          <p:spTgt spid="4"/>
                                        </p:tgtEl>
                                        <p:attrNameLst>
                                          <p:attrName>ppt_y</p:attrName>
                                        </p:attrNameLst>
                                      </p:cBhvr>
                                      <p:tavLst>
                                        <p:tav tm="0">
                                          <p:val>
                                            <p:strVal val="#ppt_y"/>
                                          </p:val>
                                        </p:tav>
                                        <p:tav tm="100000">
                                          <p:val>
                                            <p:strVal val="#ppt_y"/>
                                          </p:val>
                                        </p:tav>
                                      </p:tavLst>
                                    </p:anim>
                                  </p:childTnLst>
                                </p:cTn>
                              </p:par>
                              <p:par>
                                <p:cTn id="32" presetID="2" presetClass="entr" presetSubtype="2" decel="5330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750" fill="hold"/>
                                        <p:tgtEl>
                                          <p:spTgt spid="8"/>
                                        </p:tgtEl>
                                        <p:attrNameLst>
                                          <p:attrName>ppt_x</p:attrName>
                                        </p:attrNameLst>
                                      </p:cBhvr>
                                      <p:tavLst>
                                        <p:tav tm="0">
                                          <p:val>
                                            <p:strVal val="1+#ppt_w/2"/>
                                          </p:val>
                                        </p:tav>
                                        <p:tav tm="100000">
                                          <p:val>
                                            <p:strVal val="#ppt_x"/>
                                          </p:val>
                                        </p:tav>
                                      </p:tavLst>
                                    </p:anim>
                                    <p:anim calcmode="lin" valueType="num">
                                      <p:cBhvr additive="base">
                                        <p:cTn id="35" dur="75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 presetClass="entr" presetSubtype="8" decel="5330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0-#ppt_w/2"/>
                                          </p:val>
                                        </p:tav>
                                        <p:tav tm="100000">
                                          <p:val>
                                            <p:strVal val="#ppt_x"/>
                                          </p:val>
                                        </p:tav>
                                      </p:tavLst>
                                    </p:anim>
                                    <p:anim calcmode="lin" valueType="num">
                                      <p:cBhvr additive="base">
                                        <p:cTn id="40" dur="750" fill="hold"/>
                                        <p:tgtEl>
                                          <p:spTgt spid="5"/>
                                        </p:tgtEl>
                                        <p:attrNameLst>
                                          <p:attrName>ppt_y</p:attrName>
                                        </p:attrNameLst>
                                      </p:cBhvr>
                                      <p:tavLst>
                                        <p:tav tm="0">
                                          <p:val>
                                            <p:strVal val="#ppt_y"/>
                                          </p:val>
                                        </p:tav>
                                        <p:tav tm="100000">
                                          <p:val>
                                            <p:strVal val="#ppt_y"/>
                                          </p:val>
                                        </p:tav>
                                      </p:tavLst>
                                    </p:anim>
                                  </p:childTnLst>
                                </p:cTn>
                              </p:par>
                              <p:par>
                                <p:cTn id="41" presetID="2" presetClass="entr" presetSubtype="2" decel="533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1+#ppt_w/2"/>
                                          </p:val>
                                        </p:tav>
                                        <p:tav tm="100000">
                                          <p:val>
                                            <p:strVal val="#ppt_x"/>
                                          </p:val>
                                        </p:tav>
                                      </p:tavLst>
                                    </p:anim>
                                    <p:anim calcmode="lin" valueType="num">
                                      <p:cBhvr additive="base">
                                        <p:cTn id="44" dur="750" fill="hold"/>
                                        <p:tgtEl>
                                          <p:spTgt spid="9"/>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2" presetClass="entr" presetSubtype="8" decel="5330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750" fill="hold"/>
                                        <p:tgtEl>
                                          <p:spTgt spid="6"/>
                                        </p:tgtEl>
                                        <p:attrNameLst>
                                          <p:attrName>ppt_x</p:attrName>
                                        </p:attrNameLst>
                                      </p:cBhvr>
                                      <p:tavLst>
                                        <p:tav tm="0">
                                          <p:val>
                                            <p:strVal val="0-#ppt_w/2"/>
                                          </p:val>
                                        </p:tav>
                                        <p:tav tm="100000">
                                          <p:val>
                                            <p:strVal val="#ppt_x"/>
                                          </p:val>
                                        </p:tav>
                                      </p:tavLst>
                                    </p:anim>
                                    <p:anim calcmode="lin" valueType="num">
                                      <p:cBhvr additive="base">
                                        <p:cTn id="49" dur="750" fill="hold"/>
                                        <p:tgtEl>
                                          <p:spTgt spid="6"/>
                                        </p:tgtEl>
                                        <p:attrNameLst>
                                          <p:attrName>ppt_y</p:attrName>
                                        </p:attrNameLst>
                                      </p:cBhvr>
                                      <p:tavLst>
                                        <p:tav tm="0">
                                          <p:val>
                                            <p:strVal val="#ppt_y"/>
                                          </p:val>
                                        </p:tav>
                                        <p:tav tm="100000">
                                          <p:val>
                                            <p:strVal val="#ppt_y"/>
                                          </p:val>
                                        </p:tav>
                                      </p:tavLst>
                                    </p:anim>
                                  </p:childTnLst>
                                </p:cTn>
                              </p:par>
                              <p:par>
                                <p:cTn id="50" presetID="2" presetClass="entr" presetSubtype="2" decel="5330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1+#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 presetClass="entr" presetSubtype="8" decel="533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750" fill="hold"/>
                                        <p:tgtEl>
                                          <p:spTgt spid="14"/>
                                        </p:tgtEl>
                                        <p:attrNameLst>
                                          <p:attrName>ppt_x</p:attrName>
                                        </p:attrNameLst>
                                      </p:cBhvr>
                                      <p:tavLst>
                                        <p:tav tm="0">
                                          <p:val>
                                            <p:strVal val="0-#ppt_w/2"/>
                                          </p:val>
                                        </p:tav>
                                        <p:tav tm="100000">
                                          <p:val>
                                            <p:strVal val="#ppt_x"/>
                                          </p:val>
                                        </p:tav>
                                      </p:tavLst>
                                    </p:anim>
                                    <p:anim calcmode="lin" valueType="num">
                                      <p:cBhvr additive="base">
                                        <p:cTn id="58" dur="750" fill="hold"/>
                                        <p:tgtEl>
                                          <p:spTgt spid="14"/>
                                        </p:tgtEl>
                                        <p:attrNameLst>
                                          <p:attrName>ppt_y</p:attrName>
                                        </p:attrNameLst>
                                      </p:cBhvr>
                                      <p:tavLst>
                                        <p:tav tm="0">
                                          <p:val>
                                            <p:strVal val="#ppt_y"/>
                                          </p:val>
                                        </p:tav>
                                        <p:tav tm="100000">
                                          <p:val>
                                            <p:strVal val="#ppt_y"/>
                                          </p:val>
                                        </p:tav>
                                      </p:tavLst>
                                    </p:anim>
                                  </p:childTnLst>
                                </p:cTn>
                              </p:par>
                            </p:childTnLst>
                          </p:cTn>
                        </p:par>
                        <p:par>
                          <p:cTn id="59" fill="hold">
                            <p:stCondLst>
                              <p:cond delay="7000"/>
                            </p:stCondLst>
                            <p:childTnLst>
                              <p:par>
                                <p:cTn id="60" presetID="2" presetClass="entr" presetSubtype="8" decel="53300"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750" fill="hold"/>
                                        <p:tgtEl>
                                          <p:spTgt spid="15"/>
                                        </p:tgtEl>
                                        <p:attrNameLst>
                                          <p:attrName>ppt_x</p:attrName>
                                        </p:attrNameLst>
                                      </p:cBhvr>
                                      <p:tavLst>
                                        <p:tav tm="0">
                                          <p:val>
                                            <p:strVal val="0-#ppt_w/2"/>
                                          </p:val>
                                        </p:tav>
                                        <p:tav tm="100000">
                                          <p:val>
                                            <p:strVal val="#ppt_x"/>
                                          </p:val>
                                        </p:tav>
                                      </p:tavLst>
                                    </p:anim>
                                    <p:anim calcmode="lin" valueType="num">
                                      <p:cBhvr additive="base">
                                        <p:cTn id="63" dur="750" fill="hold"/>
                                        <p:tgtEl>
                                          <p:spTgt spid="15"/>
                                        </p:tgtEl>
                                        <p:attrNameLst>
                                          <p:attrName>ppt_y</p:attrName>
                                        </p:attrNameLst>
                                      </p:cBhvr>
                                      <p:tavLst>
                                        <p:tav tm="0">
                                          <p:val>
                                            <p:strVal val="#ppt_y"/>
                                          </p:val>
                                        </p:tav>
                                        <p:tav tm="100000">
                                          <p:val>
                                            <p:strVal val="#ppt_y"/>
                                          </p:val>
                                        </p:tav>
                                      </p:tavLst>
                                    </p:anim>
                                  </p:childTnLst>
                                </p:cTn>
                              </p:par>
                              <p:par>
                                <p:cTn id="64" presetID="2" presetClass="entr" presetSubtype="2" decel="5330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750" fill="hold"/>
                                        <p:tgtEl>
                                          <p:spTgt spid="16"/>
                                        </p:tgtEl>
                                        <p:attrNameLst>
                                          <p:attrName>ppt_x</p:attrName>
                                        </p:attrNameLst>
                                      </p:cBhvr>
                                      <p:tavLst>
                                        <p:tav tm="0">
                                          <p:val>
                                            <p:strVal val="1+#ppt_w/2"/>
                                          </p:val>
                                        </p:tav>
                                        <p:tav tm="100000">
                                          <p:val>
                                            <p:strVal val="#ppt_x"/>
                                          </p:val>
                                        </p:tav>
                                      </p:tavLst>
                                    </p:anim>
                                    <p:anim calcmode="lin" valueType="num">
                                      <p:cBhvr additive="base">
                                        <p:cTn id="67" dur="750" fill="hold"/>
                                        <p:tgtEl>
                                          <p:spTgt spid="16"/>
                                        </p:tgtEl>
                                        <p:attrNameLst>
                                          <p:attrName>ppt_y</p:attrName>
                                        </p:attrNameLst>
                                      </p:cBhvr>
                                      <p:tavLst>
                                        <p:tav tm="0">
                                          <p:val>
                                            <p:strVal val="#ppt_y"/>
                                          </p:val>
                                        </p:tav>
                                        <p:tav tm="100000">
                                          <p:val>
                                            <p:strVal val="#ppt_y"/>
                                          </p:val>
                                        </p:tav>
                                      </p:tavLst>
                                    </p:anim>
                                  </p:childTnLst>
                                </p:cTn>
                              </p:par>
                              <p:par>
                                <p:cTn id="68" presetID="2" presetClass="entr" presetSubtype="2" decel="533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750" fill="hold"/>
                                        <p:tgtEl>
                                          <p:spTgt spid="17"/>
                                        </p:tgtEl>
                                        <p:attrNameLst>
                                          <p:attrName>ppt_x</p:attrName>
                                        </p:attrNameLst>
                                      </p:cBhvr>
                                      <p:tavLst>
                                        <p:tav tm="0">
                                          <p:val>
                                            <p:strVal val="1+#ppt_w/2"/>
                                          </p:val>
                                        </p:tav>
                                        <p:tav tm="100000">
                                          <p:val>
                                            <p:strVal val="#ppt_x"/>
                                          </p:val>
                                        </p:tav>
                                      </p:tavLst>
                                    </p:anim>
                                    <p:anim calcmode="lin" valueType="num">
                                      <p:cBhvr additive="base">
                                        <p:cTn id="71"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bldLvl="0" animBg="1"/>
      <p:bldP spid="4" grpId="0" bldLvl="0" animBg="1"/>
      <p:bldP spid="5" grpId="0" bldLvl="0" animBg="1"/>
      <p:bldP spid="6" grpId="0" bldLvl="0" animBg="1"/>
      <p:bldP spid="7" grpId="0" bldLvl="0" animBg="1"/>
      <p:bldP spid="8" grpId="0" bldLvl="0" animBg="1"/>
      <p:bldP spid="9" grpId="0" bldLvl="0" animBg="1"/>
      <p:bldP spid="10" grpId="0" animBg="1"/>
      <p:bldP spid="11" grpId="0" bldLvl="0" animBg="1"/>
      <p:bldP spid="12" grpId="0"/>
      <p:bldP spid="14" grpId="0" bldLvl="0" animBg="1"/>
      <p:bldP spid="15" grpId="0" bldLvl="0" animBg="1"/>
      <p:bldP spid="16" grpId="0" bldLvl="0" animBg="1"/>
      <p:bldP spid="1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
            <a:ext cx="9144000" cy="3993448"/>
          </a:xfrm>
          <a:custGeom>
            <a:avLst/>
            <a:gdLst/>
            <a:ahLst/>
            <a:cxnLst/>
            <a:rect l="l" t="t" r="r" b="b"/>
            <a:pathLst>
              <a:path w="9144000" h="3672043">
                <a:moveTo>
                  <a:pt x="0" y="0"/>
                </a:moveTo>
                <a:lnTo>
                  <a:pt x="9144000" y="0"/>
                </a:lnTo>
                <a:lnTo>
                  <a:pt x="9144000" y="75613"/>
                </a:lnTo>
                <a:lnTo>
                  <a:pt x="9144000" y="2787774"/>
                </a:lnTo>
                <a:lnTo>
                  <a:pt x="9144000" y="2863387"/>
                </a:lnTo>
                <a:cubicBezTo>
                  <a:pt x="7913914" y="3298815"/>
                  <a:pt x="4376056" y="4441816"/>
                  <a:pt x="0" y="2863387"/>
                </a:cubicBezTo>
                <a:lnTo>
                  <a:pt x="0" y="2787774"/>
                </a:lnTo>
                <a:lnTo>
                  <a:pt x="0" y="756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p:cNvSpPr/>
          <p:nvPr/>
        </p:nvSpPr>
        <p:spPr>
          <a:xfrm>
            <a:off x="0" y="-1"/>
            <a:ext cx="9144000" cy="3889279"/>
          </a:xfrm>
          <a:custGeom>
            <a:avLst/>
            <a:gdLst>
              <a:gd name="connsiteX0" fmla="*/ 0 w 9144000"/>
              <a:gd name="connsiteY0" fmla="*/ 0 h 2787774"/>
              <a:gd name="connsiteX1" fmla="*/ 9144000 w 9144000"/>
              <a:gd name="connsiteY1" fmla="*/ 0 h 2787774"/>
              <a:gd name="connsiteX2" fmla="*/ 9144000 w 9144000"/>
              <a:gd name="connsiteY2" fmla="*/ 2787774 h 2787774"/>
              <a:gd name="connsiteX3" fmla="*/ 0 w 9144000"/>
              <a:gd name="connsiteY3" fmla="*/ 2787774 h 2787774"/>
              <a:gd name="connsiteX4" fmla="*/ 0 w 9144000"/>
              <a:gd name="connsiteY4" fmla="*/ 0 h 2787774"/>
              <a:gd name="connsiteX0-1" fmla="*/ 0 w 9144000"/>
              <a:gd name="connsiteY0-2" fmla="*/ 0 h 3474783"/>
              <a:gd name="connsiteX1-3" fmla="*/ 9144000 w 9144000"/>
              <a:gd name="connsiteY1-4" fmla="*/ 0 h 3474783"/>
              <a:gd name="connsiteX2-5" fmla="*/ 9144000 w 9144000"/>
              <a:gd name="connsiteY2-6" fmla="*/ 2787774 h 3474783"/>
              <a:gd name="connsiteX3-7" fmla="*/ 0 w 9144000"/>
              <a:gd name="connsiteY3-8" fmla="*/ 2787774 h 3474783"/>
              <a:gd name="connsiteX4-9" fmla="*/ 0 w 9144000"/>
              <a:gd name="connsiteY4-10" fmla="*/ 0 h 3474783"/>
              <a:gd name="connsiteX0-11" fmla="*/ 0 w 9144000"/>
              <a:gd name="connsiteY0-12" fmla="*/ 0 h 3576258"/>
              <a:gd name="connsiteX1-13" fmla="*/ 9144000 w 9144000"/>
              <a:gd name="connsiteY1-14" fmla="*/ 0 h 3576258"/>
              <a:gd name="connsiteX2-15" fmla="*/ 9144000 w 9144000"/>
              <a:gd name="connsiteY2-16" fmla="*/ 2787774 h 3576258"/>
              <a:gd name="connsiteX3-17" fmla="*/ 0 w 9144000"/>
              <a:gd name="connsiteY3-18" fmla="*/ 2787774 h 3576258"/>
              <a:gd name="connsiteX4-19" fmla="*/ 0 w 9144000"/>
              <a:gd name="connsiteY4-20" fmla="*/ 0 h 3576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576258">
                <a:moveTo>
                  <a:pt x="0" y="0"/>
                </a:moveTo>
                <a:lnTo>
                  <a:pt x="9144000" y="0"/>
                </a:lnTo>
                <a:lnTo>
                  <a:pt x="9144000" y="2787774"/>
                </a:lnTo>
                <a:cubicBezTo>
                  <a:pt x="7685315" y="3201431"/>
                  <a:pt x="4593771" y="4333546"/>
                  <a:pt x="0" y="2787774"/>
                </a:cubicBez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259632" y="2355726"/>
            <a:ext cx="6624736" cy="805815"/>
          </a:xfrm>
          <a:prstGeom prst="rect">
            <a:avLst/>
          </a:prstGeom>
          <a:noFill/>
        </p:spPr>
        <p:txBody>
          <a:bodyPr wrap="square" lIns="68562" tIns="34281" rIns="68562" bIns="34281" rtlCol="0">
            <a:spAutoFit/>
            <a:scene3d>
              <a:camera prst="orthographicFront"/>
              <a:lightRig rig="threePt" dir="t"/>
            </a:scene3d>
          </a:bodyPr>
          <a:lstStyle>
            <a:defPPr>
              <a:defRPr lang="zh-CN"/>
            </a:defPPr>
            <a:lvl1pPr>
              <a:defRPr sz="5000" b="1">
                <a:solidFill>
                  <a:schemeClr val="bg1"/>
                </a:solidFill>
                <a:latin typeface="+mn-ea"/>
                <a:ea typeface="+mn-ea"/>
              </a:defRPr>
            </a:lvl1pPr>
          </a:lstStyle>
          <a:p>
            <a:pPr algn="ctr"/>
            <a:r>
              <a:rPr lang="zh-CN" altLang="en-US" sz="4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感谢老师的指导</a:t>
            </a:r>
            <a:endParaRPr lang="zh-CN" altLang="en-US" sz="4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13" name="Freeform 7"/>
          <p:cNvSpPr>
            <a:spLocks noChangeAspect="1" noEditPoints="1"/>
          </p:cNvSpPr>
          <p:nvPr/>
        </p:nvSpPr>
        <p:spPr bwMode="auto">
          <a:xfrm>
            <a:off x="5150201" y="4388567"/>
            <a:ext cx="356238" cy="358812"/>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459610" y="4394858"/>
            <a:ext cx="150749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答辩人：王倩</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2258664" y="4394858"/>
            <a:ext cx="2100580" cy="344170"/>
          </a:xfrm>
          <a:prstGeom prst="rect">
            <a:avLst/>
          </a:prstGeom>
          <a:noFill/>
        </p:spPr>
        <p:txBody>
          <a:bodyPr wrap="none" lIns="68562" tIns="34281" rIns="68562" bIns="34281"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指导老师：  李联宁 </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Freeform 8"/>
          <p:cNvSpPr>
            <a:spLocks noChangeAspect="1" noEditPoints="1"/>
          </p:cNvSpPr>
          <p:nvPr/>
        </p:nvSpPr>
        <p:spPr bwMode="auto">
          <a:xfrm>
            <a:off x="1930101" y="4388567"/>
            <a:ext cx="357308" cy="358812"/>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1122733" y="3235227"/>
            <a:ext cx="7153275" cy="397510"/>
          </a:xfrm>
          <a:prstGeom prst="rect">
            <a:avLst/>
          </a:prstGeom>
        </p:spPr>
        <p:txBody>
          <a:bodyPr wrap="none" lIns="91428" tIns="45713" rIns="91428" bIns="45713">
            <a:spAutoFit/>
          </a:bodyPr>
          <a:p>
            <a:pPr algn="ctr"/>
            <a:r>
              <a:rPr lang="zh-CN" altLang="en-US" sz="2000" b="1" dirty="0">
                <a:solidFill>
                  <a:schemeClr val="tx1"/>
                </a:solidFill>
                <a:latin typeface="微软雅黑" panose="020B0503020204020204" pitchFamily="34" charset="-122"/>
                <a:ea typeface="微软雅黑" panose="020B0503020204020204" pitchFamily="34" charset="-122"/>
              </a:rPr>
              <a:t>西安交通大学城市学院计算机科学与信息管理系  计算机</a:t>
            </a:r>
            <a:r>
              <a:rPr lang="en-US" altLang="zh-CN" sz="2000" b="1" dirty="0">
                <a:solidFill>
                  <a:schemeClr val="tx1"/>
                </a:solidFill>
                <a:latin typeface="微软雅黑" panose="020B0503020204020204" pitchFamily="34" charset="-122"/>
                <a:ea typeface="微软雅黑" panose="020B0503020204020204" pitchFamily="34" charset="-122"/>
              </a:rPr>
              <a:t>151</a:t>
            </a:r>
            <a:r>
              <a:rPr lang="zh-CN" altLang="en-US" sz="2000" b="1" dirty="0">
                <a:solidFill>
                  <a:schemeClr val="tx1"/>
                </a:solidFill>
                <a:latin typeface="微软雅黑" panose="020B0503020204020204" pitchFamily="34" charset="-122"/>
                <a:ea typeface="微软雅黑" panose="020B0503020204020204" pitchFamily="34" charset="-122"/>
              </a:rPr>
              <a:t>班</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9" name="图片 8" descr="logo1"/>
          <p:cNvPicPr>
            <a:picLocks noChangeAspect="1"/>
          </p:cNvPicPr>
          <p:nvPr/>
        </p:nvPicPr>
        <p:blipFill>
          <a:blip r:embed="rId1"/>
          <a:srcRect l="2633" t="1800" r="1991" b="3011"/>
          <a:stretch>
            <a:fillRect/>
          </a:stretch>
        </p:blipFill>
        <p:spPr>
          <a:xfrm>
            <a:off x="4022725" y="797560"/>
            <a:ext cx="1099820" cy="1076960"/>
          </a:xfrm>
          <a:prstGeom prst="ellipse">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4"/>
                                        </p:tgtEl>
                                        <p:attrNameLst>
                                          <p:attrName>style.visibility</p:attrName>
                                        </p:attrNameLst>
                                      </p:cBhvr>
                                      <p:to>
                                        <p:strVal val="visible"/>
                                      </p:to>
                                    </p:set>
                                    <p:anim by="(-#ppt_w*2)" calcmode="lin" valueType="num">
                                      <p:cBhvr rctx="PPT">
                                        <p:cTn id="16" dur="500" autoRev="1" fill="hold">
                                          <p:stCondLst>
                                            <p:cond delay="0"/>
                                          </p:stCondLst>
                                        </p:cTn>
                                        <p:tgtEl>
                                          <p:spTgt spid="14"/>
                                        </p:tgtEl>
                                        <p:attrNameLst>
                                          <p:attrName>ppt_w</p:attrName>
                                        </p:attrNameLst>
                                      </p:cBhvr>
                                    </p:anim>
                                    <p:anim by="(#ppt_w*0.50)" calcmode="lin" valueType="num">
                                      <p:cBhvr>
                                        <p:cTn id="17" dur="500" decel="50000" autoRev="1" fill="hold">
                                          <p:stCondLst>
                                            <p:cond delay="0"/>
                                          </p:stCondLst>
                                        </p:cTn>
                                        <p:tgtEl>
                                          <p:spTgt spid="14"/>
                                        </p:tgtEl>
                                        <p:attrNameLst>
                                          <p:attrName>ppt_x</p:attrName>
                                        </p:attrNameLst>
                                      </p:cBhvr>
                                    </p:anim>
                                    <p:anim from="(-#ppt_h/2)" to="(#ppt_y)" calcmode="lin" valueType="num">
                                      <p:cBhvr>
                                        <p:cTn id="18" dur="1000" fill="hold">
                                          <p:stCondLst>
                                            <p:cond delay="0"/>
                                          </p:stCondLst>
                                        </p:cTn>
                                        <p:tgtEl>
                                          <p:spTgt spid="14"/>
                                        </p:tgtEl>
                                        <p:attrNameLst>
                                          <p:attrName>ppt_y</p:attrName>
                                        </p:attrNameLst>
                                      </p:cBhvr>
                                    </p:anim>
                                    <p:animRot by="21600000">
                                      <p:cBhvr>
                                        <p:cTn id="19" dur="1000" fill="hold">
                                          <p:stCondLst>
                                            <p:cond delay="0"/>
                                          </p:stCondLst>
                                        </p:cTn>
                                        <p:tgtEl>
                                          <p:spTgt spid="14"/>
                                        </p:tgtEl>
                                        <p:attrNameLst>
                                          <p:attrName>r</p:attrName>
                                        </p:attrNameLst>
                                      </p:cBhvr>
                                    </p:animRot>
                                  </p:childTnLst>
                                </p:cTn>
                              </p:par>
                            </p:childTnLst>
                          </p:cTn>
                        </p:par>
                        <p:par>
                          <p:cTn id="20" fill="hold">
                            <p:stCondLst>
                              <p:cond delay="2599"/>
                            </p:stCondLst>
                            <p:childTnLst>
                              <p:par>
                                <p:cTn id="21" presetID="53" presetClass="entr" presetSubtype="16"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3099"/>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par>
                          <p:cTn id="32" fill="hold">
                            <p:stCondLst>
                              <p:cond delay="3599"/>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4099"/>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4" grpId="0"/>
      <p:bldP spid="13" grpId="0" animBg="1"/>
      <p:bldP spid="15" grpId="0"/>
      <p:bldP spid="16" grpId="0"/>
      <p:bldP spid="19"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01</a:t>
              </a:r>
              <a:endParaRPr lang="zh-CN" altLang="en-US" sz="3600" dirty="0">
                <a:solidFill>
                  <a:schemeClr val="bg1"/>
                </a:solidFill>
              </a:endParaRPr>
            </a:p>
          </p:txBody>
        </p:sp>
      </p:grpSp>
      <p:sp>
        <p:nvSpPr>
          <p:cNvPr id="6" name="矩形 5"/>
          <p:cNvSpPr/>
          <p:nvPr/>
        </p:nvSpPr>
        <p:spPr>
          <a:xfrm>
            <a:off x="4023361" y="2471536"/>
            <a:ext cx="10972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绪论</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课题背景</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6" name="菱形 5"/>
          <p:cNvSpPr/>
          <p:nvPr/>
        </p:nvSpPr>
        <p:spPr>
          <a:xfrm>
            <a:off x="1043608" y="940005"/>
            <a:ext cx="1302115" cy="1302036"/>
          </a:xfrm>
          <a:prstGeom prst="diamon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defRPr/>
            </a:pPr>
            <a:r>
              <a:rPr lang="zh-CN" altLang="en-US" sz="1600" b="1" dirty="0">
                <a:latin typeface="微软雅黑" panose="020B0503020204020204" pitchFamily="34" charset="-122"/>
                <a:ea typeface="微软雅黑" panose="020B0503020204020204" pitchFamily="34" charset="-122"/>
              </a:rPr>
              <a:t>研究背景</a:t>
            </a:r>
            <a:endParaRPr lang="zh-CN" altLang="en-US" sz="1600" b="1" dirty="0">
              <a:latin typeface="微软雅黑" panose="020B0503020204020204" pitchFamily="34" charset="-122"/>
              <a:ea typeface="微软雅黑" panose="020B0503020204020204" pitchFamily="34" charset="-122"/>
            </a:endParaRPr>
          </a:p>
        </p:txBody>
      </p:sp>
      <p:sp>
        <p:nvSpPr>
          <p:cNvPr id="7" name="菱形 6"/>
          <p:cNvSpPr/>
          <p:nvPr/>
        </p:nvSpPr>
        <p:spPr>
          <a:xfrm>
            <a:off x="1043608" y="3582177"/>
            <a:ext cx="1302115" cy="1303535"/>
          </a:xfrm>
          <a:prstGeom prst="diamon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defRPr/>
            </a:pPr>
            <a:r>
              <a:rPr lang="zh-CN" altLang="en-US" sz="1600" b="1" dirty="0">
                <a:latin typeface="微软雅黑" panose="020B0503020204020204" pitchFamily="34" charset="-122"/>
                <a:ea typeface="微软雅黑" panose="020B0503020204020204" pitchFamily="34" charset="-122"/>
              </a:rPr>
              <a:t>研究背景</a:t>
            </a:r>
            <a:endParaRPr lang="zh-CN" altLang="en-US" sz="1600" b="1" dirty="0">
              <a:latin typeface="微软雅黑" panose="020B0503020204020204" pitchFamily="34" charset="-122"/>
              <a:ea typeface="微软雅黑" panose="020B0503020204020204" pitchFamily="34" charset="-122"/>
            </a:endParaRPr>
          </a:p>
        </p:txBody>
      </p:sp>
      <p:sp>
        <p:nvSpPr>
          <p:cNvPr id="8" name="菱形 7"/>
          <p:cNvSpPr/>
          <p:nvPr/>
        </p:nvSpPr>
        <p:spPr>
          <a:xfrm>
            <a:off x="1042858" y="2260342"/>
            <a:ext cx="1303614" cy="1303534"/>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defRPr/>
            </a:pPr>
            <a:r>
              <a:rPr lang="zh-CN" altLang="en-US" sz="1600" b="1" dirty="0">
                <a:latin typeface="微软雅黑" panose="020B0503020204020204" pitchFamily="34" charset="-122"/>
                <a:ea typeface="微软雅黑" panose="020B0503020204020204" pitchFamily="34" charset="-122"/>
              </a:rPr>
              <a:t>研究背景</a:t>
            </a:r>
            <a:endParaRPr lang="zh-CN" altLang="en-US" sz="1600" b="1" dirty="0">
              <a:latin typeface="微软雅黑" panose="020B0503020204020204" pitchFamily="34" charset="-122"/>
              <a:ea typeface="微软雅黑" panose="020B0503020204020204" pitchFamily="34" charset="-122"/>
            </a:endParaRPr>
          </a:p>
        </p:txBody>
      </p:sp>
      <p:sp>
        <p:nvSpPr>
          <p:cNvPr id="9" name="矩形 8"/>
          <p:cNvSpPr/>
          <p:nvPr/>
        </p:nvSpPr>
        <p:spPr>
          <a:xfrm>
            <a:off x="2372156" y="1138158"/>
            <a:ext cx="5872251" cy="924560"/>
          </a:xfrm>
          <a:prstGeom prst="rect">
            <a:avLst/>
          </a:prstGeom>
        </p:spPr>
        <p:txBody>
          <a:bodyPr wrap="square" lIns="86404" tIns="43202" rIns="86404" bIns="43202">
            <a:spAutoFit/>
          </a:bodyPr>
          <a:lstStyle/>
          <a:p>
            <a:pPr lvl="0">
              <a:lnSpc>
                <a:spcPct val="130000"/>
              </a:lnSpc>
              <a:defRPr/>
            </a:pP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为解决部分新生被录取后不到学校报到，影响招生计划的实施、浪费学校资源的问题，本项目计划开发一套基于web的大学新生预录取系统网站，实现在招生流程中先由学生家长和学生本人双重确认后，再发录取通知书。</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0" name="矩形 9"/>
          <p:cNvSpPr/>
          <p:nvPr/>
        </p:nvSpPr>
        <p:spPr>
          <a:xfrm>
            <a:off x="2372156" y="2461051"/>
            <a:ext cx="5872251" cy="924560"/>
          </a:xfrm>
          <a:prstGeom prst="rect">
            <a:avLst/>
          </a:prstGeom>
        </p:spPr>
        <p:txBody>
          <a:bodyPr wrap="square" lIns="86404" tIns="43202" rIns="86404" bIns="43202">
            <a:spAutoFit/>
          </a:bodyPr>
          <a:lstStyle/>
          <a:p>
            <a:pPr lvl="0">
              <a:lnSpc>
                <a:spcPct val="130000"/>
              </a:lnSpc>
              <a:defRPr/>
            </a:pP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系统着重描述预录取各个流程的基本操作，该系统能够方便、简单、明了地解决新生预录取过程中所要办理的手续和步骤。避免学生被录取后由于各种原因不报到的问题，确保招生计划的实施。</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1" name="矩形 10"/>
          <p:cNvSpPr/>
          <p:nvPr/>
        </p:nvSpPr>
        <p:spPr>
          <a:xfrm>
            <a:off x="2372156" y="3783944"/>
            <a:ext cx="5872251" cy="645160"/>
          </a:xfrm>
          <a:prstGeom prst="rect">
            <a:avLst/>
          </a:prstGeom>
        </p:spPr>
        <p:txBody>
          <a:bodyPr wrap="square" lIns="86404" tIns="43202" rIns="86404" bIns="43202">
            <a:spAutoFit/>
          </a:bodyPr>
          <a:lstStyle/>
          <a:p>
            <a:pPr lvl="0">
              <a:lnSpc>
                <a:spcPct val="130000"/>
              </a:lnSpc>
              <a:defRPr/>
            </a:pP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并且提供了有关学校以及学费的相关信息，也提供了新生查询自己所在宿舍班级的途径、新生教师相互讨论的社区，使得预录取工作更加的顺利。</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 presetClass="entr" presetSubtype="8" decel="5330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750" fill="hold"/>
                                        <p:tgtEl>
                                          <p:spTgt spid="6"/>
                                        </p:tgtEl>
                                        <p:attrNameLst>
                                          <p:attrName>ppt_x</p:attrName>
                                        </p:attrNameLst>
                                      </p:cBhvr>
                                      <p:tavLst>
                                        <p:tav tm="0">
                                          <p:val>
                                            <p:strVal val="0-#ppt_w/2"/>
                                          </p:val>
                                        </p:tav>
                                        <p:tav tm="100000">
                                          <p:val>
                                            <p:strVal val="#ppt_x"/>
                                          </p:val>
                                        </p:tav>
                                      </p:tavLst>
                                    </p:anim>
                                    <p:anim calcmode="lin" valueType="num">
                                      <p:cBhvr additive="base">
                                        <p:cTn id="25" dur="750" fill="hold"/>
                                        <p:tgtEl>
                                          <p:spTgt spid="6"/>
                                        </p:tgtEl>
                                        <p:attrNameLst>
                                          <p:attrName>ppt_y</p:attrName>
                                        </p:attrNameLst>
                                      </p:cBhvr>
                                      <p:tavLst>
                                        <p:tav tm="0">
                                          <p:val>
                                            <p:strVal val="#ppt_y"/>
                                          </p:val>
                                        </p:tav>
                                        <p:tav tm="100000">
                                          <p:val>
                                            <p:strVal val="#ppt_y"/>
                                          </p:val>
                                        </p:tav>
                                      </p:tavLst>
                                    </p:anim>
                                  </p:childTnLst>
                                </p:cTn>
                              </p:par>
                              <p:par>
                                <p:cTn id="26" presetID="2" presetClass="entr" presetSubtype="8" decel="5330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750" fill="hold"/>
                                        <p:tgtEl>
                                          <p:spTgt spid="8"/>
                                        </p:tgtEl>
                                        <p:attrNameLst>
                                          <p:attrName>ppt_x</p:attrName>
                                        </p:attrNameLst>
                                      </p:cBhvr>
                                      <p:tavLst>
                                        <p:tav tm="0">
                                          <p:val>
                                            <p:strVal val="0-#ppt_w/2"/>
                                          </p:val>
                                        </p:tav>
                                        <p:tav tm="100000">
                                          <p:val>
                                            <p:strVal val="#ppt_x"/>
                                          </p:val>
                                        </p:tav>
                                      </p:tavLst>
                                    </p:anim>
                                    <p:anim calcmode="lin" valueType="num">
                                      <p:cBhvr additive="base">
                                        <p:cTn id="29" dur="75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8" decel="53300"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750" fill="hold"/>
                                        <p:tgtEl>
                                          <p:spTgt spid="7"/>
                                        </p:tgtEl>
                                        <p:attrNameLst>
                                          <p:attrName>ppt_x</p:attrName>
                                        </p:attrNameLst>
                                      </p:cBhvr>
                                      <p:tavLst>
                                        <p:tav tm="0">
                                          <p:val>
                                            <p:strVal val="0-#ppt_w/2"/>
                                          </p:val>
                                        </p:tav>
                                        <p:tav tm="100000">
                                          <p:val>
                                            <p:strVal val="#ppt_x"/>
                                          </p:val>
                                        </p:tav>
                                      </p:tavLst>
                                    </p:anim>
                                    <p:anim calcmode="lin" valueType="num">
                                      <p:cBhvr additive="base">
                                        <p:cTn id="33" dur="75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3474"/>
                            </p:stCondLst>
                            <p:childTnLst>
                              <p:par>
                                <p:cTn id="35" presetID="2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3974"/>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4474"/>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animBg="1"/>
      <p:bldP spid="7" grpId="0" animBg="1"/>
      <p:bldP spid="8" grpId="0" animBg="1"/>
      <p:bldP spid="9" grpId="0"/>
      <p:bldP spid="10" grpId="0"/>
      <p:bldP spid="11"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研究现状</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8" name="组合 7"/>
          <p:cNvGrpSpPr/>
          <p:nvPr/>
        </p:nvGrpSpPr>
        <p:grpSpPr bwMode="auto">
          <a:xfrm>
            <a:off x="282937" y="1654261"/>
            <a:ext cx="3292521" cy="2721817"/>
            <a:chOff x="1595438" y="968375"/>
            <a:chExt cx="5953125" cy="4921250"/>
          </a:xfrm>
          <a:solidFill>
            <a:schemeClr val="accent5">
              <a:lumMod val="75000"/>
            </a:schemeClr>
          </a:solidFill>
        </p:grpSpPr>
        <p:sp>
          <p:nvSpPr>
            <p:cNvPr id="9" name="内蒙古"/>
            <p:cNvSpPr/>
            <p:nvPr/>
          </p:nvSpPr>
          <p:spPr bwMode="auto">
            <a:xfrm>
              <a:off x="4095750" y="1023938"/>
              <a:ext cx="2608263" cy="2225675"/>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甘肃"/>
            <p:cNvSpPr/>
            <p:nvPr/>
          </p:nvSpPr>
          <p:spPr bwMode="auto">
            <a:xfrm>
              <a:off x="3594100" y="2528888"/>
              <a:ext cx="1666875" cy="1411287"/>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宁夏"/>
            <p:cNvSpPr/>
            <p:nvPr/>
          </p:nvSpPr>
          <p:spPr bwMode="auto">
            <a:xfrm>
              <a:off x="4778375" y="3019425"/>
              <a:ext cx="336550" cy="55562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2" name="新疆"/>
            <p:cNvSpPr/>
            <p:nvPr/>
          </p:nvSpPr>
          <p:spPr bwMode="auto">
            <a:xfrm>
              <a:off x="1595438" y="1557338"/>
              <a:ext cx="2382837" cy="180181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青海"/>
            <p:cNvSpPr/>
            <p:nvPr/>
          </p:nvSpPr>
          <p:spPr bwMode="auto">
            <a:xfrm>
              <a:off x="3141663" y="2971800"/>
              <a:ext cx="1482725" cy="106362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四川"/>
            <p:cNvSpPr/>
            <p:nvPr/>
          </p:nvSpPr>
          <p:spPr bwMode="auto">
            <a:xfrm>
              <a:off x="3992563" y="3717925"/>
              <a:ext cx="1282700" cy="1125538"/>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西藏"/>
            <p:cNvSpPr/>
            <p:nvPr/>
          </p:nvSpPr>
          <p:spPr bwMode="auto">
            <a:xfrm>
              <a:off x="1862138" y="3260725"/>
              <a:ext cx="2295525" cy="1397000"/>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6" name="云南"/>
            <p:cNvSpPr/>
            <p:nvPr/>
          </p:nvSpPr>
          <p:spPr bwMode="auto">
            <a:xfrm>
              <a:off x="3952875" y="4422775"/>
              <a:ext cx="1038225" cy="1082675"/>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7" name="贵州"/>
            <p:cNvSpPr/>
            <p:nvPr/>
          </p:nvSpPr>
          <p:spPr bwMode="auto">
            <a:xfrm>
              <a:off x="4697413" y="4408488"/>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广西"/>
            <p:cNvSpPr/>
            <p:nvPr/>
          </p:nvSpPr>
          <p:spPr bwMode="auto">
            <a:xfrm>
              <a:off x="4811713" y="4781550"/>
              <a:ext cx="917575" cy="698500"/>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重庆"/>
            <p:cNvSpPr/>
            <p:nvPr/>
          </p:nvSpPr>
          <p:spPr bwMode="auto">
            <a:xfrm>
              <a:off x="4938713" y="4013200"/>
              <a:ext cx="519112" cy="5270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 name="陕西"/>
            <p:cNvSpPr/>
            <p:nvPr/>
          </p:nvSpPr>
          <p:spPr bwMode="auto">
            <a:xfrm>
              <a:off x="4938713" y="2990850"/>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1" name="山西"/>
            <p:cNvSpPr/>
            <p:nvPr/>
          </p:nvSpPr>
          <p:spPr bwMode="auto">
            <a:xfrm>
              <a:off x="5451475" y="2792413"/>
              <a:ext cx="393700" cy="866775"/>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2" name="湖南"/>
            <p:cNvSpPr/>
            <p:nvPr/>
          </p:nvSpPr>
          <p:spPr bwMode="auto">
            <a:xfrm>
              <a:off x="5348288" y="4270375"/>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湖北"/>
            <p:cNvSpPr/>
            <p:nvPr/>
          </p:nvSpPr>
          <p:spPr bwMode="auto">
            <a:xfrm>
              <a:off x="5275263" y="3849688"/>
              <a:ext cx="892175" cy="55880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广东"/>
            <p:cNvSpPr/>
            <p:nvPr/>
          </p:nvSpPr>
          <p:spPr bwMode="auto">
            <a:xfrm>
              <a:off x="5472113" y="4876800"/>
              <a:ext cx="928687" cy="735013"/>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江西"/>
            <p:cNvSpPr/>
            <p:nvPr/>
          </p:nvSpPr>
          <p:spPr bwMode="auto">
            <a:xfrm>
              <a:off x="5911850" y="4240213"/>
              <a:ext cx="555625" cy="757237"/>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福建"/>
            <p:cNvSpPr/>
            <p:nvPr/>
          </p:nvSpPr>
          <p:spPr bwMode="auto">
            <a:xfrm>
              <a:off x="6200775" y="4441825"/>
              <a:ext cx="514350" cy="62865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浙江"/>
            <p:cNvSpPr/>
            <p:nvPr/>
          </p:nvSpPr>
          <p:spPr bwMode="auto">
            <a:xfrm>
              <a:off x="6430963" y="4043363"/>
              <a:ext cx="441325" cy="511175"/>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安徽"/>
            <p:cNvSpPr/>
            <p:nvPr/>
          </p:nvSpPr>
          <p:spPr bwMode="auto">
            <a:xfrm>
              <a:off x="5999163" y="3600450"/>
              <a:ext cx="558800" cy="684213"/>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9" name="天津"/>
            <p:cNvSpPr/>
            <p:nvPr/>
          </p:nvSpPr>
          <p:spPr bwMode="auto">
            <a:xfrm>
              <a:off x="6108700" y="2811463"/>
              <a:ext cx="146050" cy="2111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0" name="北京"/>
            <p:cNvSpPr/>
            <p:nvPr/>
          </p:nvSpPr>
          <p:spPr bwMode="auto">
            <a:xfrm>
              <a:off x="5962650" y="2716213"/>
              <a:ext cx="193675" cy="207962"/>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1" name="辽宁"/>
            <p:cNvSpPr/>
            <p:nvPr/>
          </p:nvSpPr>
          <p:spPr bwMode="auto">
            <a:xfrm>
              <a:off x="6291263" y="2303463"/>
              <a:ext cx="687387" cy="654050"/>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2" name="吉林"/>
            <p:cNvSpPr/>
            <p:nvPr/>
          </p:nvSpPr>
          <p:spPr bwMode="auto">
            <a:xfrm>
              <a:off x="6445250" y="1908175"/>
              <a:ext cx="979488" cy="665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3" name="黑龙江"/>
            <p:cNvSpPr/>
            <p:nvPr/>
          </p:nvSpPr>
          <p:spPr bwMode="auto">
            <a:xfrm>
              <a:off x="6237288" y="968375"/>
              <a:ext cx="1311275" cy="1192213"/>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山东"/>
            <p:cNvSpPr/>
            <p:nvPr/>
          </p:nvSpPr>
          <p:spPr bwMode="auto">
            <a:xfrm>
              <a:off x="5976938" y="3106738"/>
              <a:ext cx="793750" cy="4984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5" name="上海"/>
            <p:cNvSpPr/>
            <p:nvPr/>
          </p:nvSpPr>
          <p:spPr bwMode="auto">
            <a:xfrm>
              <a:off x="6718300" y="3933825"/>
              <a:ext cx="125413" cy="10953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6" name="江苏"/>
            <p:cNvSpPr/>
            <p:nvPr/>
          </p:nvSpPr>
          <p:spPr bwMode="auto">
            <a:xfrm>
              <a:off x="6137275" y="3513138"/>
              <a:ext cx="692150" cy="533400"/>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7" name="河北"/>
            <p:cNvSpPr/>
            <p:nvPr/>
          </p:nvSpPr>
          <p:spPr bwMode="auto">
            <a:xfrm>
              <a:off x="5776913" y="2492375"/>
              <a:ext cx="642937" cy="9175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8" name="河南"/>
            <p:cNvSpPr/>
            <p:nvPr/>
          </p:nvSpPr>
          <p:spPr bwMode="auto">
            <a:xfrm>
              <a:off x="5483225" y="3373438"/>
              <a:ext cx="676275" cy="669925"/>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9" name="台湾"/>
            <p:cNvSpPr/>
            <p:nvPr/>
          </p:nvSpPr>
          <p:spPr bwMode="auto">
            <a:xfrm>
              <a:off x="6754813" y="4803775"/>
              <a:ext cx="193675" cy="468313"/>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0" name="海南"/>
            <p:cNvSpPr/>
            <p:nvPr/>
          </p:nvSpPr>
          <p:spPr bwMode="auto">
            <a:xfrm>
              <a:off x="5330825" y="5634038"/>
              <a:ext cx="292100" cy="255587"/>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42" name="矩形 41"/>
          <p:cNvSpPr/>
          <p:nvPr/>
        </p:nvSpPr>
        <p:spPr>
          <a:xfrm>
            <a:off x="4191818" y="1437201"/>
            <a:ext cx="4446827" cy="3155938"/>
          </a:xfrm>
          <a:prstGeom prst="rect">
            <a:avLst/>
          </a:prstGeom>
          <a:noFill/>
          <a:ln w="19050">
            <a:solidFill>
              <a:srgbClr val="076C9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43" name="组合 42"/>
          <p:cNvGrpSpPr/>
          <p:nvPr/>
        </p:nvGrpSpPr>
        <p:grpSpPr>
          <a:xfrm>
            <a:off x="3987140" y="1630136"/>
            <a:ext cx="4651505" cy="583565"/>
            <a:chOff x="4743598" y="1941285"/>
            <a:chExt cx="6202006" cy="778087"/>
          </a:xfrm>
        </p:grpSpPr>
        <p:sp>
          <p:nvSpPr>
            <p:cNvPr id="44" name="矩形 43"/>
            <p:cNvSpPr/>
            <p:nvPr/>
          </p:nvSpPr>
          <p:spPr>
            <a:xfrm>
              <a:off x="5397499" y="1941285"/>
              <a:ext cx="5548105" cy="778087"/>
            </a:xfrm>
            <a:prstGeom prst="rect">
              <a:avLst/>
            </a:prstGeom>
            <a:noFill/>
          </p:spPr>
          <p:txBody>
            <a:bodyPr wrap="square">
              <a:spAutoFit/>
            </a:bodyPr>
            <a:lstStyle/>
            <a:p>
              <a:pPr lvl="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现国内大多数高校还在使用最原始的人工操作。</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743598" y="1970935"/>
              <a:ext cx="466272" cy="648586"/>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700" dirty="0">
                  <a:solidFill>
                    <a:schemeClr val="bg1"/>
                  </a:solidFill>
                  <a:latin typeface="微软雅黑" panose="020B0503020204020204" pitchFamily="34" charset="-122"/>
                  <a:ea typeface="微软雅黑" panose="020B0503020204020204" pitchFamily="34" charset="-122"/>
                </a:rPr>
                <a:t>1</a:t>
              </a:r>
              <a:endParaRPr lang="zh-CN" altLang="en-US" sz="2700"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987140" y="2372711"/>
            <a:ext cx="4651505" cy="1322070"/>
            <a:chOff x="4743598" y="3366572"/>
            <a:chExt cx="6202006" cy="1762760"/>
          </a:xfrm>
        </p:grpSpPr>
        <p:sp>
          <p:nvSpPr>
            <p:cNvPr id="47" name="矩形 46"/>
            <p:cNvSpPr/>
            <p:nvPr/>
          </p:nvSpPr>
          <p:spPr>
            <a:xfrm>
              <a:off x="5397499" y="3366572"/>
              <a:ext cx="5548105" cy="1762760"/>
            </a:xfrm>
            <a:prstGeom prst="rect">
              <a:avLst/>
            </a:prstGeom>
            <a:noFill/>
          </p:spPr>
          <p:txBody>
            <a:bodyPr wrap="square">
              <a:spAutoFit/>
            </a:bodyPr>
            <a:lstStyle/>
            <a:p>
              <a:pPr lvl="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但是，随着学校的规模不断扩大，学生数量急剧增加，每年新生报到的人数也相应增加，有关学生的信息量也成倍增长，面对庞大的信息量，如果只采用原始的方式，浪费人力物力，也容易疏忽一些新生的需求。</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743598" y="3366589"/>
              <a:ext cx="466272" cy="648586"/>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700" dirty="0">
                  <a:solidFill>
                    <a:schemeClr val="bg1"/>
                  </a:solidFill>
                  <a:latin typeface="微软雅黑" panose="020B0503020204020204" pitchFamily="34" charset="-122"/>
                  <a:ea typeface="微软雅黑" panose="020B0503020204020204" pitchFamily="34" charset="-122"/>
                </a:rPr>
                <a:t>2</a:t>
              </a:r>
              <a:endParaRPr lang="zh-CN" altLang="en-US" sz="2700"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3994761" y="3883081"/>
            <a:ext cx="4643733" cy="624093"/>
            <a:chOff x="4743598" y="4664118"/>
            <a:chExt cx="6191644" cy="832124"/>
          </a:xfrm>
        </p:grpSpPr>
        <p:sp>
          <p:nvSpPr>
            <p:cNvPr id="50" name="矩形 49"/>
            <p:cNvSpPr/>
            <p:nvPr/>
          </p:nvSpPr>
          <p:spPr>
            <a:xfrm>
              <a:off x="5396999" y="4664118"/>
              <a:ext cx="5538243" cy="778087"/>
            </a:xfrm>
            <a:prstGeom prst="rect">
              <a:avLst/>
            </a:prstGeom>
            <a:noFill/>
          </p:spPr>
          <p:txBody>
            <a:bodyPr wrap="square">
              <a:spAutoFit/>
            </a:bodyPr>
            <a:lstStyle/>
            <a:p>
              <a:pPr lvl="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就需要有大学新生预录取系统来提高大学新生预录取的管理工作效率。</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4743598" y="4847656"/>
              <a:ext cx="466272" cy="648586"/>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700" dirty="0">
                  <a:solidFill>
                    <a:schemeClr val="bg1"/>
                  </a:solidFill>
                  <a:latin typeface="微软雅黑" panose="020B0503020204020204" pitchFamily="34" charset="-122"/>
                  <a:ea typeface="微软雅黑" panose="020B0503020204020204" pitchFamily="34" charset="-122"/>
                </a:rPr>
                <a:t>3</a:t>
              </a:r>
              <a:endParaRPr lang="zh-CN" altLang="en-US" sz="27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2974"/>
                            </p:stCondLst>
                            <p:childTnLst>
                              <p:par>
                                <p:cTn id="26" presetID="42" presetClass="entr" presetSubtype="0"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par>
                          <p:cTn id="31" fill="hold">
                            <p:stCondLst>
                              <p:cond delay="3974"/>
                            </p:stCondLst>
                            <p:childTnLst>
                              <p:par>
                                <p:cTn id="32" presetID="42" presetClass="entr" presetSubtype="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1000"/>
                                        <p:tgtEl>
                                          <p:spTgt spid="46"/>
                                        </p:tgtEl>
                                      </p:cBhvr>
                                    </p:animEffect>
                                    <p:anim calcmode="lin" valueType="num">
                                      <p:cBhvr>
                                        <p:cTn id="35" dur="1000" fill="hold"/>
                                        <p:tgtEl>
                                          <p:spTgt spid="46"/>
                                        </p:tgtEl>
                                        <p:attrNameLst>
                                          <p:attrName>ppt_x</p:attrName>
                                        </p:attrNameLst>
                                      </p:cBhvr>
                                      <p:tavLst>
                                        <p:tav tm="0">
                                          <p:val>
                                            <p:strVal val="#ppt_x"/>
                                          </p:val>
                                        </p:tav>
                                        <p:tav tm="100000">
                                          <p:val>
                                            <p:strVal val="#ppt_x"/>
                                          </p:val>
                                        </p:tav>
                                      </p:tavLst>
                                    </p:anim>
                                    <p:anim calcmode="lin" valueType="num">
                                      <p:cBhvr>
                                        <p:cTn id="36" dur="1000" fill="hold"/>
                                        <p:tgtEl>
                                          <p:spTgt spid="46"/>
                                        </p:tgtEl>
                                        <p:attrNameLst>
                                          <p:attrName>ppt_y</p:attrName>
                                        </p:attrNameLst>
                                      </p:cBhvr>
                                      <p:tavLst>
                                        <p:tav tm="0">
                                          <p:val>
                                            <p:strVal val="#ppt_y+.1"/>
                                          </p:val>
                                        </p:tav>
                                        <p:tav tm="100000">
                                          <p:val>
                                            <p:strVal val="#ppt_y"/>
                                          </p:val>
                                        </p:tav>
                                      </p:tavLst>
                                    </p:anim>
                                  </p:childTnLst>
                                </p:cTn>
                              </p:par>
                            </p:childTnLst>
                          </p:cTn>
                        </p:par>
                        <p:par>
                          <p:cTn id="37" fill="hold">
                            <p:stCondLst>
                              <p:cond delay="4974"/>
                            </p:stCondLst>
                            <p:childTnLst>
                              <p:par>
                                <p:cTn id="38" presetID="42" presetClass="entr" presetSubtype="0"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1000"/>
                                        <p:tgtEl>
                                          <p:spTgt spid="49"/>
                                        </p:tgtEl>
                                      </p:cBhvr>
                                    </p:animEffect>
                                    <p:anim calcmode="lin" valueType="num">
                                      <p:cBhvr>
                                        <p:cTn id="41" dur="1000" fill="hold"/>
                                        <p:tgtEl>
                                          <p:spTgt spid="49"/>
                                        </p:tgtEl>
                                        <p:attrNameLst>
                                          <p:attrName>ppt_x</p:attrName>
                                        </p:attrNameLst>
                                      </p:cBhvr>
                                      <p:tavLst>
                                        <p:tav tm="0">
                                          <p:val>
                                            <p:strVal val="#ppt_x"/>
                                          </p:val>
                                        </p:tav>
                                        <p:tav tm="100000">
                                          <p:val>
                                            <p:strVal val="#ppt_x"/>
                                          </p:val>
                                        </p:tav>
                                      </p:tavLst>
                                    </p:anim>
                                    <p:anim calcmode="lin" valueType="num">
                                      <p:cBhvr>
                                        <p:cTn id="4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课题目标</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8" name="矩形 17"/>
          <p:cNvSpPr/>
          <p:nvPr/>
        </p:nvSpPr>
        <p:spPr>
          <a:xfrm>
            <a:off x="2226648" y="1116419"/>
            <a:ext cx="5829328" cy="703778"/>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0"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19" name="文本框 42"/>
          <p:cNvSpPr txBox="1"/>
          <p:nvPr/>
        </p:nvSpPr>
        <p:spPr>
          <a:xfrm>
            <a:off x="2343305" y="1176371"/>
            <a:ext cx="5166009" cy="602615"/>
          </a:xfrm>
          <a:prstGeom prst="rect">
            <a:avLst/>
          </a:prstGeom>
          <a:noFill/>
        </p:spPr>
        <p:txBody>
          <a:bodyPr wrap="square" rtlCol="0">
            <a:spAutoFit/>
          </a:bodyPr>
          <a:lstStyle/>
          <a:p>
            <a:pPr>
              <a:lnSpc>
                <a:spcPct val="150000"/>
              </a:lnSpc>
            </a:pPr>
            <a:r>
              <a:rPr lang="zh-CN" altLang="en-US" sz="1110" dirty="0">
                <a:solidFill>
                  <a:schemeClr val="tx1">
                    <a:lumMod val="75000"/>
                    <a:lumOff val="25000"/>
                  </a:schemeClr>
                </a:solidFill>
                <a:latin typeface="微软雅黑" panose="020B0503020204020204" pitchFamily="34" charset="-122"/>
                <a:ea typeface="微软雅黑" panose="020B0503020204020204" pitchFamily="34" charset="-122"/>
              </a:rPr>
              <a:t>首先要对大学生预录取的相关信息有整体把握，了解预录取工作的基本工作流程以及系统后台对网站信息的管理；</a:t>
            </a:r>
            <a:endParaRPr lang="zh-CN" altLang="en-US" sz="111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任意多边形 19"/>
          <p:cNvSpPr/>
          <p:nvPr/>
        </p:nvSpPr>
        <p:spPr>
          <a:xfrm>
            <a:off x="1028945" y="1116416"/>
            <a:ext cx="1197707" cy="1082736"/>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chemeClr val="accent5">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3" rIns="13607" bIns="425892" numCol="1" spcCol="1270" anchor="ctr" anchorCtr="0">
            <a:noAutofit/>
          </a:bodyPr>
          <a:lstStyle/>
          <a:p>
            <a:pPr algn="ctr" defTabSz="952500">
              <a:lnSpc>
                <a:spcPct val="90000"/>
              </a:lnSpc>
              <a:spcBef>
                <a:spcPct val="0"/>
              </a:spcBef>
              <a:spcAft>
                <a:spcPct val="35000"/>
              </a:spcAft>
            </a:pPr>
            <a:r>
              <a:rPr lang="en-US" altLang="zh-CN" sz="2145"/>
              <a:t>01</a:t>
            </a:r>
            <a:endParaRPr lang="zh-CN" altLang="en-US" sz="2145"/>
          </a:p>
        </p:txBody>
      </p:sp>
      <p:sp>
        <p:nvSpPr>
          <p:cNvPr id="21" name="矩形 20"/>
          <p:cNvSpPr/>
          <p:nvPr/>
        </p:nvSpPr>
        <p:spPr>
          <a:xfrm>
            <a:off x="2226651" y="2948991"/>
            <a:ext cx="5829328" cy="703779"/>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1"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22" name="文本框 44"/>
          <p:cNvSpPr txBox="1"/>
          <p:nvPr/>
        </p:nvSpPr>
        <p:spPr>
          <a:xfrm>
            <a:off x="2343305" y="2964318"/>
            <a:ext cx="5166009" cy="602615"/>
          </a:xfrm>
          <a:prstGeom prst="rect">
            <a:avLst/>
          </a:prstGeom>
          <a:noFill/>
        </p:spPr>
        <p:txBody>
          <a:bodyPr wrap="square" rtlCol="0">
            <a:spAutoFit/>
          </a:bodyPr>
          <a:lstStyle/>
          <a:p>
            <a:pPr>
              <a:lnSpc>
                <a:spcPct val="150000"/>
              </a:lnSpc>
            </a:pPr>
            <a:r>
              <a:rPr lang="zh-CN" altLang="en-US" sz="1110">
                <a:solidFill>
                  <a:schemeClr val="tx1">
                    <a:lumMod val="75000"/>
                    <a:lumOff val="25000"/>
                  </a:schemeClr>
                </a:solidFill>
                <a:latin typeface="微软雅黑" panose="020B0503020204020204" pitchFamily="34" charset="-122"/>
                <a:ea typeface="微软雅黑" panose="020B0503020204020204" pitchFamily="34" charset="-122"/>
              </a:rPr>
              <a:t>其次对开发大学生预录取系统所需掌握的开发工具进行分析和学习，以及全系统各个功能模块的详细设计(例如说设计学生在本系统上预录取功能的操作流程)。</a:t>
            </a:r>
            <a:endParaRPr lang="zh-CN" altLang="en-US" sz="111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任意多边形 22"/>
          <p:cNvSpPr/>
          <p:nvPr/>
        </p:nvSpPr>
        <p:spPr>
          <a:xfrm>
            <a:off x="1028945" y="2948991"/>
            <a:ext cx="1197705" cy="108273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chemeClr val="accent5">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3" rIns="13607" bIns="425892" numCol="1" spcCol="1270" anchor="ctr" anchorCtr="0">
            <a:noAutofit/>
          </a:bodyPr>
          <a:lstStyle/>
          <a:p>
            <a:pPr algn="ctr" defTabSz="952500">
              <a:lnSpc>
                <a:spcPct val="90000"/>
              </a:lnSpc>
              <a:spcAft>
                <a:spcPct val="35000"/>
              </a:spcAft>
            </a:pPr>
            <a:r>
              <a:rPr lang="en-US" altLang="zh-CN" sz="2145"/>
              <a:t>03</a:t>
            </a:r>
            <a:endParaRPr lang="zh-CN" altLang="en-US" sz="2145"/>
          </a:p>
        </p:txBody>
      </p:sp>
      <p:sp>
        <p:nvSpPr>
          <p:cNvPr id="24" name="矩形 23"/>
          <p:cNvSpPr/>
          <p:nvPr/>
        </p:nvSpPr>
        <p:spPr>
          <a:xfrm>
            <a:off x="2226648" y="2032704"/>
            <a:ext cx="5829328" cy="703779"/>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1"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25" name="文本框 43"/>
          <p:cNvSpPr txBox="1"/>
          <p:nvPr/>
        </p:nvSpPr>
        <p:spPr>
          <a:xfrm>
            <a:off x="2343305" y="2040475"/>
            <a:ext cx="5166009" cy="602615"/>
          </a:xfrm>
          <a:prstGeom prst="rect">
            <a:avLst/>
          </a:prstGeom>
          <a:noFill/>
        </p:spPr>
        <p:txBody>
          <a:bodyPr wrap="square" rtlCol="0">
            <a:spAutoFit/>
          </a:bodyPr>
          <a:lstStyle/>
          <a:p>
            <a:pPr>
              <a:lnSpc>
                <a:spcPct val="150000"/>
              </a:lnSpc>
            </a:pPr>
            <a:r>
              <a:rPr lang="zh-CN" altLang="en-US" sz="1110">
                <a:solidFill>
                  <a:schemeClr val="tx1">
                    <a:lumMod val="75000"/>
                    <a:lumOff val="25000"/>
                  </a:schemeClr>
                </a:solidFill>
                <a:latin typeface="微软雅黑" panose="020B0503020204020204" pitchFamily="34" charset="-122"/>
                <a:ea typeface="微软雅黑" panose="020B0503020204020204" pitchFamily="34" charset="-122"/>
              </a:rPr>
              <a:t>然后要实地调查了解预录取工作的流程，学校对大学生以及用户等信息的管理方式，记录和处理相关的数据。</a:t>
            </a:r>
            <a:endParaRPr lang="zh-CN" altLang="en-US" sz="111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任意多边形 25"/>
          <p:cNvSpPr/>
          <p:nvPr/>
        </p:nvSpPr>
        <p:spPr>
          <a:xfrm>
            <a:off x="1028945" y="2032705"/>
            <a:ext cx="1197705" cy="108273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92D05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2" rIns="13606" bIns="425892" numCol="1" spcCol="1270" anchor="ctr" anchorCtr="0">
            <a:noAutofit/>
          </a:bodyPr>
          <a:lstStyle/>
          <a:p>
            <a:pPr algn="ctr" defTabSz="952500">
              <a:lnSpc>
                <a:spcPct val="90000"/>
              </a:lnSpc>
              <a:spcBef>
                <a:spcPct val="0"/>
              </a:spcBef>
              <a:spcAft>
                <a:spcPct val="35000"/>
              </a:spcAft>
            </a:pPr>
            <a:r>
              <a:rPr lang="en-US" altLang="zh-CN" sz="2145"/>
              <a:t>02</a:t>
            </a:r>
            <a:endParaRPr lang="zh-CN" altLang="en-US" sz="2145"/>
          </a:p>
        </p:txBody>
      </p:sp>
      <p:sp>
        <p:nvSpPr>
          <p:cNvPr id="27" name="矩形 26"/>
          <p:cNvSpPr/>
          <p:nvPr/>
        </p:nvSpPr>
        <p:spPr>
          <a:xfrm>
            <a:off x="2243936" y="3865278"/>
            <a:ext cx="5829328" cy="703779"/>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1"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28" name="文本框 44"/>
          <p:cNvSpPr txBox="1"/>
          <p:nvPr/>
        </p:nvSpPr>
        <p:spPr>
          <a:xfrm>
            <a:off x="2360590" y="3880605"/>
            <a:ext cx="5166009" cy="602615"/>
          </a:xfrm>
          <a:prstGeom prst="rect">
            <a:avLst/>
          </a:prstGeom>
          <a:noFill/>
        </p:spPr>
        <p:txBody>
          <a:bodyPr wrap="square" rtlCol="0">
            <a:spAutoFit/>
          </a:bodyPr>
          <a:lstStyle/>
          <a:p>
            <a:pPr>
              <a:lnSpc>
                <a:spcPct val="150000"/>
              </a:lnSpc>
            </a:pPr>
            <a:r>
              <a:rPr lang="zh-CN" altLang="en-US" sz="1110">
                <a:solidFill>
                  <a:schemeClr val="tx1">
                    <a:lumMod val="75000"/>
                    <a:lumOff val="25000"/>
                  </a:schemeClr>
                </a:solidFill>
                <a:latin typeface="微软雅黑" panose="020B0503020204020204" pitchFamily="34" charset="-122"/>
                <a:ea typeface="微软雅黑" panose="020B0503020204020204" pitchFamily="34" charset="-122"/>
              </a:rPr>
              <a:t>最后要进行系统的测试和维护，保证大学生预录取系统能够正常运行并且功能完善。</a:t>
            </a:r>
            <a:endParaRPr lang="zh-CN" altLang="en-US" sz="111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任意多边形 28"/>
          <p:cNvSpPr/>
          <p:nvPr/>
        </p:nvSpPr>
        <p:spPr>
          <a:xfrm>
            <a:off x="1046231" y="3865279"/>
            <a:ext cx="1197705" cy="108273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92D05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3" rIns="13607" bIns="425892" numCol="1" spcCol="1270" anchor="ctr" anchorCtr="0">
            <a:noAutofit/>
          </a:bodyPr>
          <a:lstStyle/>
          <a:p>
            <a:pPr algn="ctr" defTabSz="952500">
              <a:lnSpc>
                <a:spcPct val="90000"/>
              </a:lnSpc>
              <a:spcAft>
                <a:spcPct val="35000"/>
              </a:spcAft>
            </a:pPr>
            <a:r>
              <a:rPr lang="en-US" altLang="zh-CN" sz="2145"/>
              <a:t>04</a:t>
            </a:r>
            <a:endParaRPr lang="zh-CN" altLang="en-US" sz="214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47"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anim calcmode="lin" valueType="num">
                                      <p:cBhvr>
                                        <p:cTn id="25" dur="750" fill="hold"/>
                                        <p:tgtEl>
                                          <p:spTgt spid="20"/>
                                        </p:tgtEl>
                                        <p:attrNameLst>
                                          <p:attrName>ppt_x</p:attrName>
                                        </p:attrNameLst>
                                      </p:cBhvr>
                                      <p:tavLst>
                                        <p:tav tm="0">
                                          <p:val>
                                            <p:strVal val="#ppt_x"/>
                                          </p:val>
                                        </p:tav>
                                        <p:tav tm="100000">
                                          <p:val>
                                            <p:strVal val="#ppt_x"/>
                                          </p:val>
                                        </p:tav>
                                      </p:tavLst>
                                    </p:anim>
                                    <p:anim calcmode="lin" valueType="num">
                                      <p:cBhvr>
                                        <p:cTn id="26" dur="750" fill="hold"/>
                                        <p:tgtEl>
                                          <p:spTgt spid="20"/>
                                        </p:tgtEl>
                                        <p:attrNameLst>
                                          <p:attrName>ppt_y</p:attrName>
                                        </p:attrNameLst>
                                      </p:cBhvr>
                                      <p:tavLst>
                                        <p:tav tm="0">
                                          <p:val>
                                            <p:strVal val="#ppt_y-.1"/>
                                          </p:val>
                                        </p:tav>
                                        <p:tav tm="100000">
                                          <p:val>
                                            <p:strVal val="#ppt_y"/>
                                          </p:val>
                                        </p:tav>
                                      </p:tavLst>
                                    </p:anim>
                                  </p:childTnLst>
                                </p:cTn>
                              </p:par>
                            </p:childTnLst>
                          </p:cTn>
                        </p:par>
                        <p:par>
                          <p:cTn id="27" fill="hold">
                            <p:stCondLst>
                              <p:cond delay="3474"/>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3974"/>
                            </p:stCondLst>
                            <p:childTnLst>
                              <p:par>
                                <p:cTn id="35" presetID="47"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750"/>
                                        <p:tgtEl>
                                          <p:spTgt spid="26"/>
                                        </p:tgtEl>
                                      </p:cBhvr>
                                    </p:animEffect>
                                    <p:anim calcmode="lin" valueType="num">
                                      <p:cBhvr>
                                        <p:cTn id="38" dur="750" fill="hold"/>
                                        <p:tgtEl>
                                          <p:spTgt spid="26"/>
                                        </p:tgtEl>
                                        <p:attrNameLst>
                                          <p:attrName>ppt_x</p:attrName>
                                        </p:attrNameLst>
                                      </p:cBhvr>
                                      <p:tavLst>
                                        <p:tav tm="0">
                                          <p:val>
                                            <p:strVal val="#ppt_x"/>
                                          </p:val>
                                        </p:tav>
                                        <p:tav tm="100000">
                                          <p:val>
                                            <p:strVal val="#ppt_x"/>
                                          </p:val>
                                        </p:tav>
                                      </p:tavLst>
                                    </p:anim>
                                    <p:anim calcmode="lin" valueType="num">
                                      <p:cBhvr>
                                        <p:cTn id="39" dur="750" fill="hold"/>
                                        <p:tgtEl>
                                          <p:spTgt spid="26"/>
                                        </p:tgtEl>
                                        <p:attrNameLst>
                                          <p:attrName>ppt_y</p:attrName>
                                        </p:attrNameLst>
                                      </p:cBhvr>
                                      <p:tavLst>
                                        <p:tav tm="0">
                                          <p:val>
                                            <p:strVal val="#ppt_y-.1"/>
                                          </p:val>
                                        </p:tav>
                                        <p:tav tm="100000">
                                          <p:val>
                                            <p:strVal val="#ppt_y"/>
                                          </p:val>
                                        </p:tav>
                                      </p:tavLst>
                                    </p:anim>
                                  </p:childTnLst>
                                </p:cTn>
                              </p:par>
                            </p:childTnLst>
                          </p:cTn>
                        </p:par>
                        <p:par>
                          <p:cTn id="40" fill="hold">
                            <p:stCondLst>
                              <p:cond delay="4974"/>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par>
                          <p:cTn id="47" fill="hold">
                            <p:stCondLst>
                              <p:cond delay="5474"/>
                            </p:stCondLst>
                            <p:childTnLst>
                              <p:par>
                                <p:cTn id="48" presetID="47"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750"/>
                                        <p:tgtEl>
                                          <p:spTgt spid="23"/>
                                        </p:tgtEl>
                                      </p:cBhvr>
                                    </p:animEffect>
                                    <p:anim calcmode="lin" valueType="num">
                                      <p:cBhvr>
                                        <p:cTn id="51" dur="750" fill="hold"/>
                                        <p:tgtEl>
                                          <p:spTgt spid="23"/>
                                        </p:tgtEl>
                                        <p:attrNameLst>
                                          <p:attrName>ppt_x</p:attrName>
                                        </p:attrNameLst>
                                      </p:cBhvr>
                                      <p:tavLst>
                                        <p:tav tm="0">
                                          <p:val>
                                            <p:strVal val="#ppt_x"/>
                                          </p:val>
                                        </p:tav>
                                        <p:tav tm="100000">
                                          <p:val>
                                            <p:strVal val="#ppt_x"/>
                                          </p:val>
                                        </p:tav>
                                      </p:tavLst>
                                    </p:anim>
                                    <p:anim calcmode="lin" valueType="num">
                                      <p:cBhvr>
                                        <p:cTn id="52" dur="750" fill="hold"/>
                                        <p:tgtEl>
                                          <p:spTgt spid="23"/>
                                        </p:tgtEl>
                                        <p:attrNameLst>
                                          <p:attrName>ppt_y</p:attrName>
                                        </p:attrNameLst>
                                      </p:cBhvr>
                                      <p:tavLst>
                                        <p:tav tm="0">
                                          <p:val>
                                            <p:strVal val="#ppt_y-.1"/>
                                          </p:val>
                                        </p:tav>
                                        <p:tav tm="100000">
                                          <p:val>
                                            <p:strVal val="#ppt_y"/>
                                          </p:val>
                                        </p:tav>
                                      </p:tavLst>
                                    </p:anim>
                                  </p:childTnLst>
                                </p:cTn>
                              </p:par>
                            </p:childTnLst>
                          </p:cTn>
                        </p:par>
                        <p:par>
                          <p:cTn id="53" fill="hold">
                            <p:stCondLst>
                              <p:cond delay="6474"/>
                            </p:stCondLst>
                            <p:childTnLst>
                              <p:par>
                                <p:cTn id="54" presetID="22" presetClass="entr" presetSubtype="8"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par>
                          <p:cTn id="60" fill="hold">
                            <p:stCondLst>
                              <p:cond delay="6974"/>
                            </p:stCondLst>
                            <p:childTnLst>
                              <p:par>
                                <p:cTn id="61" presetID="47"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750"/>
                                        <p:tgtEl>
                                          <p:spTgt spid="29"/>
                                        </p:tgtEl>
                                      </p:cBhvr>
                                    </p:animEffect>
                                    <p:anim calcmode="lin" valueType="num">
                                      <p:cBhvr>
                                        <p:cTn id="64" dur="750" fill="hold"/>
                                        <p:tgtEl>
                                          <p:spTgt spid="29"/>
                                        </p:tgtEl>
                                        <p:attrNameLst>
                                          <p:attrName>ppt_x</p:attrName>
                                        </p:attrNameLst>
                                      </p:cBhvr>
                                      <p:tavLst>
                                        <p:tav tm="0">
                                          <p:val>
                                            <p:strVal val="#ppt_x"/>
                                          </p:val>
                                        </p:tav>
                                        <p:tav tm="100000">
                                          <p:val>
                                            <p:strVal val="#ppt_x"/>
                                          </p:val>
                                        </p:tav>
                                      </p:tavLst>
                                    </p:anim>
                                    <p:anim calcmode="lin" valueType="num">
                                      <p:cBhvr>
                                        <p:cTn id="65" dur="750" fill="hold"/>
                                        <p:tgtEl>
                                          <p:spTgt spid="29"/>
                                        </p:tgtEl>
                                        <p:attrNameLst>
                                          <p:attrName>ppt_y</p:attrName>
                                        </p:attrNameLst>
                                      </p:cBhvr>
                                      <p:tavLst>
                                        <p:tav tm="0">
                                          <p:val>
                                            <p:strVal val="#ppt_y-.1"/>
                                          </p:val>
                                        </p:tav>
                                        <p:tav tm="100000">
                                          <p:val>
                                            <p:strVal val="#ppt_y"/>
                                          </p:val>
                                        </p:tav>
                                      </p:tavLst>
                                    </p:anim>
                                  </p:childTnLst>
                                </p:cTn>
                              </p:par>
                            </p:childTnLst>
                          </p:cTn>
                        </p:par>
                        <p:par>
                          <p:cTn id="66" fill="hold">
                            <p:stCondLst>
                              <p:cond delay="7974"/>
                            </p:stCondLst>
                            <p:childTnLst>
                              <p:par>
                                <p:cTn id="67" presetID="22" presetClass="entr" presetSubtype="8"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7" grpId="0" bldLvl="0" animBg="1"/>
      <p:bldP spid="18" grpId="0" bldLvl="0" animBg="1"/>
      <p:bldP spid="19" grpId="0"/>
      <p:bldP spid="20" grpId="0" bldLvl="0" animBg="1"/>
      <p:bldP spid="21" grpId="0" bldLvl="0" animBg="1"/>
      <p:bldP spid="22" grpId="0"/>
      <p:bldP spid="23" grpId="0" bldLvl="0" animBg="1"/>
      <p:bldP spid="24" grpId="0" bldLvl="0" animBg="1"/>
      <p:bldP spid="25" grpId="0"/>
      <p:bldP spid="26" grpId="0" bldLvl="0" animBg="1"/>
      <p:bldP spid="27" grpId="0" bldLvl="0" animBg="1"/>
      <p:bldP spid="28" grpId="0"/>
      <p:bldP spid="2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02</a:t>
              </a:r>
              <a:endParaRPr lang="zh-CN" altLang="en-US" sz="3600" dirty="0">
                <a:solidFill>
                  <a:schemeClr val="bg1"/>
                </a:solidFill>
              </a:endParaRPr>
            </a:p>
          </p:txBody>
        </p:sp>
      </p:grpSp>
      <p:sp>
        <p:nvSpPr>
          <p:cNvPr id="6" name="矩形 5"/>
          <p:cNvSpPr/>
          <p:nvPr/>
        </p:nvSpPr>
        <p:spPr>
          <a:xfrm>
            <a:off x="3108961" y="2471536"/>
            <a:ext cx="29260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相关技术介绍</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相关技术介绍</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30" name="组合 29"/>
          <p:cNvGrpSpPr/>
          <p:nvPr/>
        </p:nvGrpSpPr>
        <p:grpSpPr>
          <a:xfrm>
            <a:off x="755576" y="1908213"/>
            <a:ext cx="2262856" cy="2762485"/>
            <a:chOff x="957524" y="1596571"/>
            <a:chExt cx="2468570" cy="3013620"/>
          </a:xfrm>
        </p:grpSpPr>
        <p:sp>
          <p:nvSpPr>
            <p:cNvPr id="31" name="任意多边形 30"/>
            <p:cNvSpPr/>
            <p:nvPr/>
          </p:nvSpPr>
          <p:spPr>
            <a:xfrm rot="2526481" flipH="1">
              <a:off x="957524" y="1596571"/>
              <a:ext cx="2358286" cy="3013620"/>
            </a:xfrm>
            <a:custGeom>
              <a:avLst/>
              <a:gdLst>
                <a:gd name="connsiteX0" fmla="*/ 2806420 w 3359925"/>
                <a:gd name="connsiteY0" fmla="*/ 433639 h 4294428"/>
                <a:gd name="connsiteX1" fmla="*/ 2926287 w 3359925"/>
                <a:gd name="connsiteY1" fmla="*/ 2806421 h 4294428"/>
                <a:gd name="connsiteX2" fmla="*/ 2238926 w 3359925"/>
                <a:gd name="connsiteY2" fmla="*/ 3264536 h 4294428"/>
                <a:gd name="connsiteX3" fmla="*/ 2110490 w 3359925"/>
                <a:gd name="connsiteY3" fmla="*/ 3302855 h 4294428"/>
                <a:gd name="connsiteX4" fmla="*/ 2110489 w 3359925"/>
                <a:gd name="connsiteY4" fmla="*/ 3957010 h 4294428"/>
                <a:gd name="connsiteX5" fmla="*/ 1773071 w 3359925"/>
                <a:gd name="connsiteY5" fmla="*/ 4294428 h 4294428"/>
                <a:gd name="connsiteX6" fmla="*/ 1773072 w 3359925"/>
                <a:gd name="connsiteY6" fmla="*/ 4294427 h 4294428"/>
                <a:gd name="connsiteX7" fmla="*/ 1435654 w 3359925"/>
                <a:gd name="connsiteY7" fmla="*/ 3957009 h 4294428"/>
                <a:gd name="connsiteX8" fmla="*/ 1435654 w 3359925"/>
                <a:gd name="connsiteY8" fmla="*/ 3341898 h 4294428"/>
                <a:gd name="connsiteX9" fmla="*/ 1283535 w 3359925"/>
                <a:gd name="connsiteY9" fmla="*/ 3312800 h 4294428"/>
                <a:gd name="connsiteX10" fmla="*/ 553505 w 3359925"/>
                <a:gd name="connsiteY10" fmla="*/ 2926288 h 4294428"/>
                <a:gd name="connsiteX11" fmla="*/ 433638 w 3359925"/>
                <a:gd name="connsiteY11" fmla="*/ 553506 h 4294428"/>
                <a:gd name="connsiteX12" fmla="*/ 2806420 w 3359925"/>
                <a:gd name="connsiteY12" fmla="*/ 433639 h 429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9925" h="4294428">
                  <a:moveTo>
                    <a:pt x="2806420" y="433639"/>
                  </a:moveTo>
                  <a:cubicBezTo>
                    <a:pt x="3494746" y="1055764"/>
                    <a:pt x="3548413" y="2118095"/>
                    <a:pt x="2926287" y="2806421"/>
                  </a:cubicBezTo>
                  <a:cubicBezTo>
                    <a:pt x="2731873" y="3021523"/>
                    <a:pt x="2494470" y="3174647"/>
                    <a:pt x="2238926" y="3264536"/>
                  </a:cubicBezTo>
                  <a:lnTo>
                    <a:pt x="2110490" y="3302855"/>
                  </a:lnTo>
                  <a:lnTo>
                    <a:pt x="2110489" y="3957010"/>
                  </a:lnTo>
                  <a:cubicBezTo>
                    <a:pt x="2110489" y="4143361"/>
                    <a:pt x="1959422" y="4294428"/>
                    <a:pt x="1773071" y="4294428"/>
                  </a:cubicBezTo>
                  <a:lnTo>
                    <a:pt x="1773072" y="4294427"/>
                  </a:lnTo>
                  <a:cubicBezTo>
                    <a:pt x="1586721" y="4294427"/>
                    <a:pt x="1435654" y="4143360"/>
                    <a:pt x="1435654" y="3957009"/>
                  </a:cubicBezTo>
                  <a:lnTo>
                    <a:pt x="1435654" y="3341898"/>
                  </a:lnTo>
                  <a:lnTo>
                    <a:pt x="1283535" y="3312800"/>
                  </a:lnTo>
                  <a:cubicBezTo>
                    <a:pt x="1020233" y="3249121"/>
                    <a:pt x="768607" y="3120702"/>
                    <a:pt x="553505" y="2926288"/>
                  </a:cubicBezTo>
                  <a:cubicBezTo>
                    <a:pt x="-134821" y="2304163"/>
                    <a:pt x="-188488" y="1241832"/>
                    <a:pt x="433638" y="553506"/>
                  </a:cubicBezTo>
                  <a:cubicBezTo>
                    <a:pt x="1055763" y="-134821"/>
                    <a:pt x="2118094" y="-188487"/>
                    <a:pt x="2806420" y="433639"/>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02" tIns="46202" rIns="92402" bIns="46202" anchor="ctr"/>
            <a:lstStyle/>
            <a:p>
              <a:pPr algn="ctr">
                <a:defRPr/>
              </a:pPr>
              <a:endParaRPr lang="zh-CN" altLang="en-US" sz="1815"/>
            </a:p>
          </p:txBody>
        </p:sp>
        <p:sp>
          <p:nvSpPr>
            <p:cNvPr id="32" name="椭圆 31"/>
            <p:cNvSpPr/>
            <p:nvPr/>
          </p:nvSpPr>
          <p:spPr>
            <a:xfrm flipH="1">
              <a:off x="1293945" y="1774825"/>
              <a:ext cx="2132149" cy="213125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02" tIns="46202" rIns="92402" bIns="46202" anchor="ctr"/>
            <a:lstStyle/>
            <a:p>
              <a:pPr algn="ctr">
                <a:defRPr/>
              </a:pPr>
              <a:endParaRPr lang="zh-CN" altLang="en-US" sz="1815"/>
            </a:p>
          </p:txBody>
        </p:sp>
      </p:grpSp>
      <p:sp>
        <p:nvSpPr>
          <p:cNvPr id="33" name="文本框 10"/>
          <p:cNvSpPr txBox="1"/>
          <p:nvPr/>
        </p:nvSpPr>
        <p:spPr>
          <a:xfrm flipH="1">
            <a:off x="1134745" y="2633345"/>
            <a:ext cx="2005965" cy="829945"/>
          </a:xfrm>
          <a:prstGeom prst="rect">
            <a:avLst/>
          </a:prstGeom>
          <a:noFill/>
        </p:spPr>
        <p:txBody>
          <a:bodyPr wrap="square" lIns="92402" tIns="46202" rIns="92402" bIns="46202">
            <a:spAutoFit/>
          </a:bodyPr>
          <a:lstStyle/>
          <a:p>
            <a:pPr algn="ctr">
              <a:defRPr/>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haroni" panose="02010803020104030203" pitchFamily="2" charset="-79"/>
              </a:rPr>
              <a:t>语言、工具、体系结构</a:t>
            </a:r>
            <a:endPar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34" name="椭圆 33"/>
          <p:cNvSpPr/>
          <p:nvPr/>
        </p:nvSpPr>
        <p:spPr>
          <a:xfrm>
            <a:off x="3579895" y="1313667"/>
            <a:ext cx="647365" cy="64736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nodejs</a:t>
            </a:r>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35" name="椭圆 34"/>
          <p:cNvSpPr/>
          <p:nvPr/>
        </p:nvSpPr>
        <p:spPr>
          <a:xfrm>
            <a:off x="3579895" y="2213081"/>
            <a:ext cx="647365" cy="64736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VSCode</a:t>
            </a:r>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3579895" y="3112495"/>
            <a:ext cx="647365" cy="64736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MySQL</a:t>
            </a:r>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37" name="椭圆 36"/>
          <p:cNvSpPr/>
          <p:nvPr/>
        </p:nvSpPr>
        <p:spPr>
          <a:xfrm>
            <a:off x="3579895" y="4011910"/>
            <a:ext cx="647365" cy="64736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B/S</a:t>
            </a:r>
            <a:r>
              <a:rPr lang="zh-CN" altLang="en-US" sz="1100" dirty="0">
                <a:solidFill>
                  <a:schemeClr val="bg1"/>
                </a:solidFill>
                <a:latin typeface="微软雅黑" panose="020B0503020204020204" pitchFamily="34" charset="-122"/>
                <a:ea typeface="微软雅黑" panose="020B0503020204020204" pitchFamily="34" charset="-122"/>
              </a:rPr>
              <a:t>结构</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38" name="Rectangle 5">
            <a:hlinkClick r:id="rId1"/>
          </p:cNvPr>
          <p:cNvSpPr>
            <a:spLocks noChangeArrowheads="1"/>
          </p:cNvSpPr>
          <p:nvPr/>
        </p:nvSpPr>
        <p:spPr bwMode="gray">
          <a:xfrm>
            <a:off x="4398882" y="1221964"/>
            <a:ext cx="3881518" cy="78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285" noProof="1">
                <a:solidFill>
                  <a:srgbClr val="333333"/>
                </a:solidFill>
                <a:cs typeface="Arial" panose="020B0604020202020204" pitchFamily="34" charset="0"/>
              </a:rPr>
              <a:t>nodejs提供的服务要比其他语言编写的服务器要好的多。</a:t>
            </a:r>
            <a:endParaRPr lang="en-US" altLang="zh-CN" sz="1285" noProof="1">
              <a:solidFill>
                <a:srgbClr val="333333"/>
              </a:solidFill>
              <a:cs typeface="Arial" panose="020B0604020202020204" pitchFamily="34" charset="0"/>
            </a:endParaRPr>
          </a:p>
        </p:txBody>
      </p:sp>
      <p:sp>
        <p:nvSpPr>
          <p:cNvPr id="39" name="Rectangle 5">
            <a:hlinkClick r:id="rId1"/>
          </p:cNvPr>
          <p:cNvSpPr>
            <a:spLocks noChangeArrowheads="1"/>
          </p:cNvSpPr>
          <p:nvPr/>
        </p:nvSpPr>
        <p:spPr bwMode="gray">
          <a:xfrm>
            <a:off x="4398882" y="2142726"/>
            <a:ext cx="3881518" cy="78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sz="1285" dirty="0">
                <a:solidFill>
                  <a:prstClr val="black">
                    <a:lumMod val="75000"/>
                    <a:lumOff val="25000"/>
                  </a:prstClr>
                </a:solidFill>
                <a:latin typeface="微软雅黑" panose="020B0503020204020204" pitchFamily="34" charset="-122"/>
                <a:ea typeface="微软雅黑" panose="020B0503020204020204" pitchFamily="34" charset="-122"/>
              </a:rPr>
              <a:t>VSCode是微软出的一款轻量级代码编辑器，免费而且功能强大。</a:t>
            </a:r>
            <a:endParaRPr sz="128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0" name="Rectangle 5">
            <a:hlinkClick r:id="rId1"/>
          </p:cNvPr>
          <p:cNvSpPr>
            <a:spLocks noChangeArrowheads="1"/>
          </p:cNvSpPr>
          <p:nvPr/>
        </p:nvSpPr>
        <p:spPr bwMode="gray">
          <a:xfrm>
            <a:off x="4398882" y="3004162"/>
            <a:ext cx="3881518" cy="78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sz="1285" dirty="0">
                <a:solidFill>
                  <a:prstClr val="black">
                    <a:lumMod val="75000"/>
                    <a:lumOff val="25000"/>
                  </a:prstClr>
                </a:solidFill>
                <a:latin typeface="微软雅黑" panose="020B0503020204020204" pitchFamily="34" charset="-122"/>
                <a:ea typeface="微软雅黑" panose="020B0503020204020204" pitchFamily="34" charset="-122"/>
              </a:rPr>
              <a:t>MySQL是一个开源软件，使用它成本很低，适合个人消费者和中小型企业。</a:t>
            </a:r>
            <a:endParaRPr sz="128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Rectangle 5">
            <a:hlinkClick r:id="rId1"/>
          </p:cNvPr>
          <p:cNvSpPr>
            <a:spLocks noChangeArrowheads="1"/>
          </p:cNvSpPr>
          <p:nvPr/>
        </p:nvSpPr>
        <p:spPr bwMode="gray">
          <a:xfrm>
            <a:off x="4398645" y="3941445"/>
            <a:ext cx="4573270" cy="94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sz="1285" dirty="0">
                <a:solidFill>
                  <a:prstClr val="black">
                    <a:lumMod val="75000"/>
                    <a:lumOff val="25000"/>
                  </a:prstClr>
                </a:solidFill>
                <a:latin typeface="微软雅黑" panose="020B0503020204020204" pitchFamily="34" charset="-122"/>
                <a:ea typeface="微软雅黑" panose="020B0503020204020204" pitchFamily="34" charset="-122"/>
              </a:rPr>
              <a:t>B/S架构是一种系统体系结构，将开发好的成熟系统部署与服务器端，设置公共访问端口号和IP地址；客户端即用户只需通过电脑输入访问地址即可登录</a:t>
            </a:r>
            <a:r>
              <a:rPr lang="zh-CN" sz="1285" dirty="0">
                <a:solidFill>
                  <a:prstClr val="black">
                    <a:lumMod val="75000"/>
                    <a:lumOff val="25000"/>
                  </a:prstClr>
                </a:solidFill>
                <a:latin typeface="微软雅黑" panose="020B0503020204020204" pitchFamily="34" charset="-122"/>
                <a:ea typeface="微软雅黑" panose="020B0503020204020204" pitchFamily="34" charset="-122"/>
              </a:rPr>
              <a:t>到</a:t>
            </a:r>
            <a:r>
              <a:rPr sz="1285" dirty="0">
                <a:solidFill>
                  <a:prstClr val="black">
                    <a:lumMod val="75000"/>
                    <a:lumOff val="25000"/>
                  </a:prstClr>
                </a:solidFill>
                <a:latin typeface="微软雅黑" panose="020B0503020204020204" pitchFamily="34" charset="-122"/>
                <a:ea typeface="微软雅黑" panose="020B0503020204020204" pitchFamily="34" charset="-122"/>
              </a:rPr>
              <a:t>系统</a:t>
            </a:r>
            <a:r>
              <a:rPr lang="zh-CN" sz="1285" dirty="0">
                <a:solidFill>
                  <a:prstClr val="black">
                    <a:lumMod val="75000"/>
                    <a:lumOff val="25000"/>
                  </a:prstClr>
                </a:solidFill>
                <a:latin typeface="微软雅黑" panose="020B0503020204020204" pitchFamily="34" charset="-122"/>
                <a:ea typeface="微软雅黑" panose="020B0503020204020204" pitchFamily="34" charset="-122"/>
              </a:rPr>
              <a:t>中</a:t>
            </a:r>
            <a:r>
              <a:rPr sz="1285" dirty="0">
                <a:solidFill>
                  <a:prstClr val="black">
                    <a:lumMod val="75000"/>
                    <a:lumOff val="25000"/>
                  </a:prstClr>
                </a:solidFill>
                <a:latin typeface="微软雅黑" panose="020B0503020204020204" pitchFamily="34" charset="-122"/>
                <a:ea typeface="微软雅黑" panose="020B0503020204020204" pitchFamily="34" charset="-122"/>
              </a:rPr>
              <a:t>。</a:t>
            </a:r>
            <a:endParaRPr sz="1285"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625"/>
                            </p:stCondLst>
                            <p:childTnLst>
                              <p:par>
                                <p:cTn id="22" presetID="52"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Scale>
                                      <p:cBhvr>
                                        <p:cTn id="24"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0"/>
                                        </p:tgtEl>
                                        <p:attrNameLst>
                                          <p:attrName>ppt_x</p:attrName>
                                          <p:attrName>ppt_y</p:attrName>
                                        </p:attrNameLst>
                                      </p:cBhvr>
                                    </p:animMotion>
                                    <p:animEffect transition="in" filter="fade">
                                      <p:cBhvr>
                                        <p:cTn id="26" dur="1000"/>
                                        <p:tgtEl>
                                          <p:spTgt spid="30"/>
                                        </p:tgtEl>
                                      </p:cBhvr>
                                    </p:animEffect>
                                  </p:childTnLst>
                                </p:cTn>
                              </p:par>
                            </p:childTnLst>
                          </p:cTn>
                        </p:par>
                        <p:par>
                          <p:cTn id="27" fill="hold">
                            <p:stCondLst>
                              <p:cond delay="3625"/>
                            </p:stCondLst>
                            <p:childTnLst>
                              <p:par>
                                <p:cTn id="28" presetID="31"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ppt_w</p:attrName>
                                        </p:attrNameLst>
                                      </p:cBhvr>
                                      <p:tavLst>
                                        <p:tav tm="0">
                                          <p:val>
                                            <p:fltVal val="0"/>
                                          </p:val>
                                        </p:tav>
                                        <p:tav tm="100000">
                                          <p:val>
                                            <p:strVal val="#ppt_w"/>
                                          </p:val>
                                        </p:tav>
                                      </p:tavLst>
                                    </p:anim>
                                    <p:anim calcmode="lin" valueType="num">
                                      <p:cBhvr>
                                        <p:cTn id="31" dur="500" fill="hold"/>
                                        <p:tgtEl>
                                          <p:spTgt spid="33"/>
                                        </p:tgtEl>
                                        <p:attrNameLst>
                                          <p:attrName>ppt_h</p:attrName>
                                        </p:attrNameLst>
                                      </p:cBhvr>
                                      <p:tavLst>
                                        <p:tav tm="0">
                                          <p:val>
                                            <p:fltVal val="0"/>
                                          </p:val>
                                        </p:tav>
                                        <p:tav tm="100000">
                                          <p:val>
                                            <p:strVal val="#ppt_h"/>
                                          </p:val>
                                        </p:tav>
                                      </p:tavLst>
                                    </p:anim>
                                    <p:anim calcmode="lin" valueType="num">
                                      <p:cBhvr>
                                        <p:cTn id="32" dur="500" fill="hold"/>
                                        <p:tgtEl>
                                          <p:spTgt spid="33"/>
                                        </p:tgtEl>
                                        <p:attrNameLst>
                                          <p:attrName>style.rotation</p:attrName>
                                        </p:attrNameLst>
                                      </p:cBhvr>
                                      <p:tavLst>
                                        <p:tav tm="0">
                                          <p:val>
                                            <p:fltVal val="90"/>
                                          </p:val>
                                        </p:tav>
                                        <p:tav tm="100000">
                                          <p:val>
                                            <p:fltVal val="0"/>
                                          </p:val>
                                        </p:tav>
                                      </p:tavLst>
                                    </p:anim>
                                    <p:animEffect transition="in" filter="fade">
                                      <p:cBhvr>
                                        <p:cTn id="33" dur="500"/>
                                        <p:tgtEl>
                                          <p:spTgt spid="33"/>
                                        </p:tgtEl>
                                      </p:cBhvr>
                                    </p:animEffect>
                                  </p:childTnLst>
                                </p:cTn>
                              </p:par>
                            </p:childTnLst>
                          </p:cTn>
                        </p:par>
                        <p:par>
                          <p:cTn id="34" fill="hold">
                            <p:stCondLst>
                              <p:cond delay="4125"/>
                            </p:stCondLst>
                            <p:childTnLst>
                              <p:par>
                                <p:cTn id="35" presetID="53" presetClass="entr" presetSubtype="16"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4625"/>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5125"/>
                            </p:stCondLst>
                            <p:childTnLst>
                              <p:par>
                                <p:cTn id="45" presetID="53" presetClass="entr" presetSubtype="16"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par>
                          <p:cTn id="50" fill="hold">
                            <p:stCondLst>
                              <p:cond delay="5625"/>
                            </p:stCondLst>
                            <p:childTnLst>
                              <p:par>
                                <p:cTn id="51" presetID="22" presetClass="entr" presetSubtype="8"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childTnLst>
                          </p:cTn>
                        </p:par>
                        <p:par>
                          <p:cTn id="54" fill="hold">
                            <p:stCondLst>
                              <p:cond delay="6125"/>
                            </p:stCondLst>
                            <p:childTnLst>
                              <p:par>
                                <p:cTn id="55" presetID="53" presetClass="entr" presetSubtype="16"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childTnLst>
                          </p:cTn>
                        </p:par>
                        <p:par>
                          <p:cTn id="60" fill="hold">
                            <p:stCondLst>
                              <p:cond delay="6625"/>
                            </p:stCondLst>
                            <p:childTnLst>
                              <p:par>
                                <p:cTn id="61" presetID="22" presetClass="entr" presetSubtype="8"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125"/>
                            </p:stCondLst>
                            <p:childTnLst>
                              <p:par>
                                <p:cTn id="65" presetID="53" presetClass="entr" presetSubtype="16"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par>
                          <p:cTn id="70" fill="hold">
                            <p:stCondLst>
                              <p:cond delay="7625"/>
                            </p:stCondLst>
                            <p:childTnLst>
                              <p:par>
                                <p:cTn id="71" presetID="22" presetClass="entr" presetSubtype="8"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wipe(left)">
                                      <p:cBhvr>
                                        <p:cTn id="7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33" grpId="0"/>
      <p:bldP spid="34" grpId="0" animBg="1"/>
      <p:bldP spid="35" grpId="0" animBg="1"/>
      <p:bldP spid="36" grpId="0" animBg="1"/>
      <p:bldP spid="37" grpId="0" animBg="1"/>
      <p:bldP spid="38" grpId="0"/>
      <p:bldP spid="39" grpId="0"/>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03</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ags/tag1.xml><?xml version="1.0" encoding="utf-8"?>
<p:tagLst xmlns:p="http://schemas.openxmlformats.org/presentationml/2006/main">
  <p:tag name="ISPRING_ULTRA_SCORM_COURSE_ID" val="011A3CC2-CF1C-46BF-8A07-1D3EBD66CD5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BSiw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osN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BSiw0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FKLD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FKLD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FKLD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FKLDSCPzQztyAAAAcgAAABwAAAB1bml2ZXJzYWwvbG9jYWxfc2V0dGluZ3MueG1ss7GvyM1RKEstKs7Mz7NVMtQzUFJIzUvOT8nMS7dVCg1x07VQUiguScxLSczJz0u1VcrLV1Kwt+OyyclPTswJTi0pASosVijISaxMLQpJzQUySlL9EnOBKp/tmfJ8ya5n09qfr9ivoJGcX1CpqaRvxwU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Siw0iNMDbvXAgAAJAgAAApAAAAdW5pdmVyc2FsL3NraW5fY3VzdG9taXphdGlvbl9zZXR0aW5ncy54bWy1Wmtu48gR/r+naChYYAME1oN6OdAooMiWTYxMaUXankkQCC2xbREm2QrZ0owW+pF/uUCQEwRBzhAEyF3yY/caqW6SFilLMmlPxLExrK76qrpe/ZB70ZMbaOuIM9/9iXCXBRbl3A0eo/53CPUWzGPhJKQR5VF1T7l3A4d9MYIHJmhAjTgJHBI6mhiN+jU0lB/U7ahdvQtvzUGzgTpN3MBdpOOWBmOXin6paDCmN+par3oAEeOGdEEDfhy1V82NvhQwgoiG3Agc+rWv5LmzQ/kZXIXEcYEv6reb4tmlWnd6UzyoWW91WnjXUBVFaSOtpdf12q7TueyodYRrzVZN2Q26DaWhoHqrVb9s7+qdRkuBt+FlG1Ca+LKNmp1ms6HvGrgB0khVB3pD23WUy3pdBW24e6nthsNBp1ZD9Xpdaeq7VlsZDmoIuBXAUJWucKCiKwOlvVMHar2roKE2HAybO6zjttZC3QZu12q75mCg1Gp75+5nl3XXnlp4Oqk7XwE8GoKjoyK3qkeSq7dYhyEw29RfeYRTFBCffqj8/O+//vL3f/38t7/88s//oB8WbLX9dSVJUJnMKXtqV54aE4EswPpHsHpVOZKySbuyhZGlI9f5UJmvOWfBxYIFHIy9CFjoE6/S/1WcO8nMikiyDQ3LyD2QBd2r68hPUbFEF+QzPOeEFsxfkWA7Yo/sYk4WT48hWwdOITOX2xUNPTd4Au7aZUfDZxV5bsQNTv2cfbgrnuJiK+hXERXmtbF4Ckl6ZE69VGNNfkrI7VW+7pED0Y0buVyKqnXxnBNdkUeaD0BXFc95mQC05KPWEc/rQpx+5cCuiPJvnGX3yJaGeSVxuzwrxVbrVdl8WoXsUTg7L/d6oJ/lPAbdJ3gUFtbEU0hITFAoLBSlxG1y/voBY/J62Et6PmiB4GabS0KSkJPBTBvfTFTz82w0vhrPBsZVpa/FVYlEWX73Q6Pd/VpvtaF1JYIFoawbdTTKgyEJ1qoVwzLt6Xg0A0A8mpn4k13pi9+lRce39sgwcaWf/Kc0wGSK7yp98buI6O10ik17Zo0MHc8Ma2aObemXEbaxXul/Zmu0JBuKOEMbl35BfEkR9Gc3pCjyXEcOiJ7tBmtaQJ8+vlENczbFlj01NNsYm5W+xcJw+xuJTNZ8CdmzJBFy3IjMPepItZAjclz0F9AuN2gI/vGlC5zMJ25wUUT7VL03zKuZPR6PrBk29ZRS6ePAQXpIhKbyQFPVwlPACAks5G8Tn8nskwhI9bzSINfG1fUIfmxhyLX7uPTgh7/BmgmGkExoUEAQEgdPIess63481YUPQSEiaEWi6AsLnVzSZENXANswtTGkpmZn8G0Bk2JD4N1gAalDF7wA3g22LPUKzwbjT5DjUJvjkkLjj1CSH0sKfcYW1BC2CoiZ6p1xpYqKEGWYFkhagwsi8t3bIrJYgJzw5sZl6wgowsNQJrIao4vSmiz84y0E0lBHJ6o9BgZny7dHd0PBlNCBda6ALmhDGtZFdv14a/x+NlSNEdZnkG76+H5myy4plPpkiwLGEXE2JFhQNKcLsoZK2MKY4zpyTERemvCntfsTIjzpP98nrcvU8afv32BSruEdsQw2zKAM9ikr/pp24bZkBm80ROT6SSuKOODNJlgaNtWpMf42IYpcf+3FXfpbBOrZuLLBetWO9/ureNj+D8ZYcQseGNDRBi4rJYRhJRZLDiyeXilBwxyCukncz6HhiyNqKQBznGCYDL0D5g48lzPkDjxaDuIeDyzDhs3WPZ2L40cBYVmrcdSOx1scEj0KJ/TnUp3TBwb7JY+STbyRgbVLhr9IlDNbpdzSYhv2CAw3AfMxTipA9VxfHKKKwd7e4NQV8WqQm889W3uOrG7PfZIrAvh57dOX+7CHkPmS6pEozet4UfrdOw2JpziN9U7KbSCeC7RwrDL1+a6IWVidatczTTU1LE4Uop694nJQHcInI9uajdSBQIAy8QlfLGEVfhAHveJY8YlAx0MV8JLJW5SEi+V///yP4jAH9sRUlFB/WxYHil90TfyM9weTcRr9sQCOrQ7yovKloGByoEpFi5+vbAMS9JscWUi8LPnMF3dchVRDCSRhVG1b1a5voEosWRRsHcJesCTIjTr9CI1P7vUr/RsSPkHjtBnzygJJz4vc5KVt2B9x19xzA1pS/N0rkZi8bUxmqq7Lsz/UqOcunuLl14EDTHLPhzz2WAZPu1ZN6M4HkNRxeXlMubilXQtaQvy+bwibo2vdM2F/o+IR6OE8d0ET8JB5E3G19fIuFxjETRykcZ+H4kifvmU5oiX7ksSu/0C8CNiypEPWCdgwEZvFBDJPO+SeitpxsrgJ5ZDxjnmwLmjxdDLQefqhlKYN5NVvVsEz7YXlcMxKhjKm74mH/Cb9yl/wZ4iH/JZYU8Zwrntp0+FQVjS9jxuQMEsvEjvgoYHsUglP+pbnERaMxL1slJlIQshz+syhfbk22q5Pk3IWtKzB1RMW94Ln7cuNkJlv5bQj8b1DbmCfvtXz+dvjLvfo6eSW84ASzLpavh+rgITnWAnE3x8cOiOmIr5d0Q8VOIiQxVJ0+qiCEowPFeHO+CuaU3KrtJ+JdpaRlNacF/VlP5ftvJTKQHTxcqpYXOznhXrVF37qVc9FqJfAng5gsPbnNMSQAy50uSRCeWKWfZlehd3JHemB3InRLABfAnYAZ6S0EjKEXGLJbVVaLfFLdhz2ltz16IamrSpDyDjn/Px7EVTH+eRW+Yg+8Gx6J5TSVZD0un0u5ntghn5SSp7IskoORkoWHSfzSM7+SLdKF5+9jUeWo7RNi3TPdmjGD6JePaIKeE95v1fNLrPQo158zXpIA1HAO/lHB/8DUEsDBBQAAgAIABSiw0hyCctNChIAACg+AAAXAAAAdW5pdmVyc2FsL3VuaXZlcnNhbC5wbmftm3tYktnWwCmTMS8z1Whk3rrMHGa6oJaZmohpnmo0rcbKKRQnnZqiREXzCqhpZZjMZKUnBdNKLVOjMvEGXkImUel4CU0FlRQFFRUBEYEPv3HK7zln/vj+h+fh5Xn32vtda+39Y++13mfv1KPeB430N+oDAACjw4cOHAcAdEAAwMpUPaCm5O2+zmrNzwr08YNugNI28zHNzarz+4/sBwDIBIOFn3U196tDD/2EBgC+bFz8rmCgioIBAGjt4QP7faMDJvp98MHn5cABuRcWAEs4U59C+X38QISJrq6HR2fKN0lrjJOqbn6XT1m9JSvlB+PkG4ar1mYcsduUNb6OZyXgdyxwBlvIT1mOJ6K6IiRoI7sML+XYUzHcHzOpKKlQ1IfM8IlRnJ7a6SazanZA3MQIb7Dxuou5DnBDYMKKpUt0cGBwSrPRXasCnGWaWi5EqPWN7Axt6gA6S5fnb12Hb0zz/wGvkbw/kz1Zd/OaicXyB2wAbvPpzP1CVCsjBW4m7vrcsK7uMHDbKeci2Q+HicfBOsuemXP2QTj9Kkw1TWhIudMMWCYCmxbBpwfuRAy9bt+5vIWhTkNKcuxxN8nZIXryX5oDXSlrtiXrLzMmH/gMDjDRfVz5Dv6pLcZID9SQElr/WY3rm4TQFcdX3b6Wj3L/WXqOtSSRwvVM3HSXaT2mcxKScDOpHf4r5C8ViVRgssGgG+Wz+4GbzrpSAN+vPOz+74o8m7iX55ckcZBk/bykT7USEotWbAe5euy/ALEDfTIEoXErdDN8WW+vsd0ETzBOfJQ32ns0q7Zn95+SBCjILeXochc6E+4aPMh/YAe6b/CXigdlKzSWrYEsG5sbG9ZAXG+6th+dvfxdC2fc9E9JHckgz61ouQsX65p1jx47et+g9ZP/79gJGsv0QMsG4YChHmiTx6YL383bG59DSZckgayUo5t9l7uwJ3B4ZdF337WmjHzyfxSpGStIssGysdqi6cnftvxmZ4wx03+5N25J8pzvVrRm23IXNj4PX+FrfGfEDf3J/9k9mzSWNSwfq7U6DbqH1h7aeJNqlNKTDV2SdKM3++qZLHfByK8SsE3/B3Re5ScV8xsXLRtcPlY3VgyufKT3jZEH91rDeCtpSTJeqcVNi5sWNy1uWty0uGlx0+KmxU2LmxY3LW5a3LS4aXHT4qbFTYubFjctblrctLhpcdPipsVNi5sWNy1uWty0uGlx0+KmxU2LmxY3LW5a3LS4aXHT4qbFTYvb/we36KnJatFkvANw+Qbt0KeLNddBTP8DTKc9w1W1BZ/2S1Owf2vgBYqqoN6w9belqt5/S0BhAbyCfedTKRv1t+AZsbl2WXmmSxvC6578l64eKAqdlvaiRAHx0/R+NAtaoWg+RX2hmC2EYfgugrAuXjHjJ4Ks03hEett5yZSIPTZQWTWej0Fa/Ug0e88g4BZ4R/jXJQtCe54UCeP613AqWYS91/F7ufFomZyFU7WlpPZeO0WosIxig1axeve6L+l3eF8nLKNhzzM//ujNES48J/W2hz0RwnsrRfd5xz0W7vNpEfEjmagvQdY1Uw0ndPFhocIwFNQBWap+aKX89ZQVslTRw8JekX1AlilZkTilECGiyltRnPh4WTXXPxKBdMkV7sBtlTdaqaZGu9Xj52Fx490+/OPsfRHOyHNBWJyil2tZzXlfabnr9py5J2G4GKEUTL7mxzwtnL1Z2PX2F25hW8uERRBwQ1G4tJTq+Uvr6tn2SKqYKNpBiuqKvDfJP21d1lNgMNc6OHQ64wx0chYfTJyqFWFE1Y5kOJrrA5V0quFlSYeVccQ/3jO+cJlKzKax+3KFOap8BIPq5mEh9sHOZOxV+zPK3RqyPPyleV9hRgNtnvV2RQpeR9baZoYfA49vfdSJs269lPv7dLe33LwCei+2VGLePFM5Toyjdwg+jiEMPO39JzfsfsdyvevGcha31ELJlomBb6XlwOvlhOpzOX1uzx3hzzAPoqZjPaNfwwPAQZFbfsKVrQaVnyWLPr64Lxhb3f9rZoXzejZ0UheXfC1s4Wl5mesxNcy7ifGLyTfIkxK1iR6j5Z8OpuztXwV9W+z9vnC7qQinVsiAd8J63f+ZrjSXmDf90HOZ8JgknoovDQ1LNWGhS7zn550mhcwwdN8i9uUoCYTEemzVcbtrll+Nl516GeD0JdIaBElfeAvgTWxFNroSc9q4V16iDp2EQGRnnTkX7YjuxGS2muWOIEYQTqTop2519Q3M4mCjizLm5dve+OU5zdJj/viDnPvQBeHoH7tja8IOKLXcepuiNGrRgGfepJmcfmk4gpleHtTqynGtBakhpFW5PNudckcGvwYpq7yifttOfspMwW9tpDtQkI0eexrFMh7rC1/wq4cWiN3ObMcJegR3/J+UrNxffRrpVJtdsueieU+w6HpaGiNinO+n8Ltnyf2eA5FsiW0OiujtoJLMYQxCoiLoAWcLOlf2UwsNvLOntlP2HKyMEUwc82ScbR1uoKc00KmydsKKE6NFTF08k2rDLQ8N++NGKFl10L8s5t9oIhNLdOSk79Vhnx9wQQVyolbSgmcP584iZsRsQq+/k6VnpgEIpAeSXClyV+za5tfJubUnG5N5bWzmsvWA5H3BhQfZk5VFuFyV8fMxEn4srLSCfAS3srsbfUxtL0WlCbmv+UP2Wwux6eUEejPdHkblmFtr5iYCMAArH7ZHXX+RF4eLkTVvL8sxtiH5UbpbVV4/9lzOJN7mtE1veT5y+ViF8gbLKbUk1BZ72ldZK2J0kXjkKBrLqS2yASZleXHvnazPHzk+iFpVt9a+wKyqsOKJ4l/AG/q6Hb0tjU2zc9amppt/ZfKzQkYDxH6TpylzmkmCKjOD17qYx1qMhnwQR71gAnQKNzjIfKT7hs0ncyr8nc7xF/qipqk+ytVpDfTU7SAklkXPq6hOq3DvGu4glNP2Bo3h64eZ3GCBH7s3XRCUnBrWJ0jGwk9uX8fjFppVHZzawM5uC1mVWPXMjXEZlnph7DJa0v0am07Oq7aU3WeEt3HR5GH6y4BO1QIfxo0wVISA4TuqpeWiDbZ1dbZAbzn55Qm9VhhVViuCxlqUiWw7mLj5jtxJqqQENUHCSHsYAUJZv4+y9yvs1NXsqJg0NQmHK1I8ZQpEO7loQZUn46JQ2SURkjvROZwrzk2xlhKRJOdLKLeqJh3h7wJNl4giaZoi5cy7CQJ0PW+a9ELtRnGwhe9IjKgERQM5/ko3hHWNqEbc9pDOlN88p6SFDiKb2cY6hh+NOuMmCI6plhX/ogmDF9QO9aVsmTvO0iV+bhRtVeV911tS2SS7IffZvMBEqMLRHWFD1OHKHTEfwhFinq3RvsgGBK6JdmvLZS66VPFk4ARO4Ejgn9n/UJXGC5t6oJIluYsAfor49H7cYryET8WM4duG5SC54ooXKm5z9UTKMUqgkIrZGe3ixfXQKaPOCw7XnzWG8ZKjXgk7MgbWQgrANSarOLHCEoZb/ay9ghq1MBlFq65URZx4MFmo8q3zixtyruW0e6VXsqZrS0hcijIvNKxXSejtFJcm2DZ0OR+4xdtHrLclxGGzX5AXFwUDUAP9nN2Z3yupqILCZDz5uK06jot50bRx8bhUv+tQofuEgW7QnryAMlkKfl6GUM1kEsrlnoNnX8k7Nh3TuNbZm5bumBewC92C8ca/XFuUvhokqWSEmW+3UJz8ps0E0tzUPr0Wkpzaeuh1frhywnpcpsxaDfLqi+KRrHjsSwNZGXz55abm/cSP7xl6Rl2vfBo9iJsImJViYZrJb5jtHzq+FpA/2EqRaRmiINzPwvbxdEeXrd90BRUH2UjxnTTr2p0XqfM2K0/0X6latwsD5+uDJI730gmh5M3whTEf3AeMZm2irrBVFuGKma8tL7FlrYXFKwaTlKVSKEpaVl9nC2YpNNPIURv7rYQM7lpDQVVku79iZwFq2lQdAO7uIIw9faP3rUQW7elbe3m0m0+2exg0GZWMn64RxliersyCsWMDOliOmH2deRXQ1SA17Xv0zVAVR+CeabF7ICz7W2fejP6XKZKvc+feTCIRig+TZty5piCrxY6MslJ0M0JKtwbPNZHfn+ALV4Oo3k4KWZ+cJgSuo92Ko4bbqp8cEVd43Pp6Qp46296bL1C8jXgojvbsXABvu+yIgN9n3VNsZBNdCGSf4JqSC9RwcoTaxKvpqYcSqv7eV3w377GiNzymx8/J5SRk/UmISiWjiUjY+TF/3RtJsaM8OT+XVuntXxHyUlJXTUXZEw1z1kEKrDuD3i68U0Y6FZCK2WuAGw6ZRo89zkwPUcqIXqK4W5wK/tka4gVVR/77Sz+QShPMY4vffcgYfcyjSLEjHvJoy4671zEofNWECkk/t+ruhaL7aj0uugR+59Zj3lb4jmT86cdzLedd0MjnWcD0qpD+c8LEKAzX2MnUT9HgfP8ZOdwRl7ceEt8fMV81DY+hPUrkk+ImHyWQXw2FjhZ63GIr/j1iFXum0zk0zQRfpYqXBE3IcspFl3picby4rllbgtXmamt4C3f9CTViMI+z+UeUhVmcvQDLEJPUwc/QyfhdYWn7YTsvrrMXgG519RJDzpC7o3oOusz83r8YQ/Rr1uM4q1NXDLFzjVacGmUrYzDoqHUoo4bihXo5nBIzXw2R9pcGZJXAHcacuh717n5TxwNysIqJgzTPn5lIKSWEuIZ75TaC6ylwEueO+oKZQRlR/Wzq1xPTqA7GCTCHxyXI+9d3KE6/+M3JUiItWmsucBFGW8RSI2uehhYz+airG2W7Mdu7HaiFwJJpOLL8sdcOC82iZADKCD1mVo4k0J1dO0NxkmJEf3wa945DbVsmdfZxP4g6pVs/1JxE17uaRA+nOI3Qh7tDj1lf4lVEGIC8AT7lfKmh7XOO65DM3xy9RfUI9TL442EYFTwtR8QM332Y5GHBBK+HkN4knm4QT2si0RHG1SNX3R/T5TcPKHtnncovzQ5+hfPTBMiTE/p/tLPb2ocz52MRseYQBO72oJ/jScNZu6khvDVpVlrkWcsBw1i3JR/5VdcUsYMpoPQv1zfQL6npP2riOFjx+uscgR2if27gC9h3i5E5PRF6JDPW1n8eODhDAnuOhEwaXto91bKb9Up/g6cLRAIdh8ST5seOMqgWF80PbgdlZGwezOeT1moQi0PhnaS6V8bMkpkVxECHgHSQDtSoRj6SDZ6gOUj3LBzuD3krz4iF+wyJqap5IbjktF9lVvkzBWf9ibgdI8UgMQbEWR/Zn3eA4oCjOEgrCkJifi5hkWeNGoahPnda+vtMu0MecNC04T1z98uqP/Lu5/beY6hmmNYHqQTNX39V2vzvLxT2EeohEC3a2EZA46NSnxr1S7ZeUL4qEhqaNtDljR61ODTToM+WDZVA8z25cDhV+fGNLbplAyVEJzN6wmVE4oLJ/rZwjBUFElnLoRFoCuWATkz6VWpB10IrCosWk+QlsJtSTZw+OqngqqmhYSlxEKxmTuP0YtY9eTf7xAcj+PgPXp/nuETinxu02BVligOMhRZCItPMQSJD5PByIDG5SKxO5NDeLLAVep6arsSsv0611CQWyCNk5Nc9fBdZJZ3bBjWykpypEtoHTEHUSfwsBNu2TBZG4mX79p8fguY7+2eCxbusgZCggb7ho/MHYoTKEkdYzXs0dw9jyHy4byQ07NYfr80peznRQafirKlzdGtOVdL0gpjFhReWnqmY3hL1L5Ajoyfs3P8mTAMvgE/rKt9HlfZdSaqVLkxtZGHYQDz6Djq70QOzP7c4EY7e9DqAn3XyZYPbBK2o4monV1xxGKPJTGgx24/4/8MPLtVt22vMyP4zhWWaUQrQtD38m2dYX1XD1DsR6IMp+J25A/fLFO2e1hOCU81sQhER20nr+oW90OcsZdJs9o2kOy4lYn1ROhoKEfOR3C9E8piwoE953SGzxYRwu81/vtl4/GOZouPR59zx/EA9TDX9FThzJfD/nA4OXjwdjFOJc8H9qQdiMKntLS1pn7PGy4tStSZM+q9nhwNlXNhJ62/YEeGROC/bT28NDH1JRbC9g/mqBSFC7fT9k7qOLwg/Ze/5fFTZ5qjj2YUYY4jASqUU4UScOBF0c+PtDcvt6rv4INx9+PpYrlrH79f0GbuYaBpA8zns4X2g1C0w6X8AUEsDBBQAAgAIABSiw0jXo5xjSwAAAGoAAAAbAAAAdW5pdmVyc2FsL3VuaXZlcnNhbC5wbmcueG1ss7GvyM1RKEstKs7Mz7NVMtQzULK34+WyKShKLctMLVeoAIoBBSFASaESyDVCcMszU0oybJXMzcwRYhmpmekZJbZKpuamcEF9oJEAUEsBAgAAFAACAAgAFKLDSBUOrShkBAAABxEAAB0AAAAAAAAAAQAAAAAAAAAAAHVuaXZlcnNhbC9jb21tb25fbWVzc2FnZXMubG5nUEsBAgAAFAACAAgAFKLDSAh+CyMpAwAAhgwAACcAAAAAAAAAAQAAAAAAnwQAAHVuaXZlcnNhbC9mbGFzaF9wdWJsaXNoaW5nX3NldHRpbmdzLnhtbFBLAQIAABQAAgAIABSiw0i1/AlkugIAAFUKAAAhAAAAAAAAAAEAAAAAAA0IAAB1bml2ZXJzYWwvZmxhc2hfc2tpbl9zZXR0aW5ncy54bWxQSwECAAAUAAIACAAUosNIKpYPZ/4CAACXCwAAJgAAAAAAAAABAAAAAAAGCwAAdW5pdmVyc2FsL2h0bWxfcHVibGlzaGluZ19zZXR0aW5ncy54bWxQSwECAAAUAAIACAAUosNIaHFSkZoBAAAfBgAAHwAAAAAAAAABAAAAAABIDgAAdW5pdmVyc2FsL2h0bWxfc2tpbl9zZXR0aW5ncy5qc1BLAQIAABQAAgAIABSiw0g9PC/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
  <p:tag name="ISPRING_PRESENTATION_TITLE" val="1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1704</Words>
  <Application>WPS 演示</Application>
  <PresentationFormat>全屏显示(16:9)</PresentationFormat>
  <Paragraphs>234</Paragraphs>
  <Slides>20</Slides>
  <Notes>30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微软雅黑</vt:lpstr>
      <vt:lpstr>华文细黑</vt:lpstr>
      <vt:lpstr>Calibri</vt:lpstr>
      <vt:lpstr>Aharoni</vt:lpstr>
      <vt:lpstr>Arial Narrow</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dc:title>
  <dc:creator>www.tukuppt.com</dc:creator>
  <cp:keywords>tukuppt</cp:keywords>
  <cp:lastModifiedBy>记忆是座孤岛</cp:lastModifiedBy>
  <cp:revision>39</cp:revision>
  <dcterms:created xsi:type="dcterms:W3CDTF">2016-05-28T05:09:00Z</dcterms:created>
  <dcterms:modified xsi:type="dcterms:W3CDTF">2019-05-30T10:24:44Z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2052-11.1.0.8751</vt:lpwstr>
  </property>
</Properties>
</file>