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35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6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93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66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2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33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93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87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32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58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65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504C0-2D14-4A70-B13B-1CC6C26A8424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05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FFE861A-CAC7-4D19-BC87-3C6BD18101C4}" type="slidenum">
              <a:rPr lang="es-ES" altLang="es-MX" smtClean="0"/>
              <a:pPr>
                <a:defRPr/>
              </a:pPr>
              <a:t>1</a:t>
            </a:fld>
            <a:r>
              <a:rPr lang="es-ES" altLang="es-MX"/>
              <a:t>  </a:t>
            </a: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875071" y="3910769"/>
            <a:ext cx="10761406" cy="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26258" y="345882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1950</a:t>
            </a:r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875071" y="3811937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2333757" y="3776355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4046442" y="3811938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5577699" y="3794851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033340" y="3820600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8901471" y="3794851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0342599" y="3776355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1636477" y="3820600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 rot="16200000">
            <a:off x="-513771" y="2632998"/>
            <a:ext cx="17107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Características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 rot="16200000">
            <a:off x="-559063" y="5243217"/>
            <a:ext cx="185178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Ejemplos de SO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41591" y="232012"/>
            <a:ext cx="598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La evolución de los sistemas operativos:</a:t>
            </a:r>
            <a:endParaRPr lang="es-ES" sz="2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0B3CC9D-89B4-4F4B-B2C8-902EC08DC7BA}"/>
              </a:ext>
            </a:extLst>
          </p:cNvPr>
          <p:cNvSpPr txBox="1"/>
          <p:nvPr/>
        </p:nvSpPr>
        <p:spPr>
          <a:xfrm>
            <a:off x="2032768" y="593583"/>
            <a:ext cx="3135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SEGUNDA GENERACION </a:t>
            </a:r>
          </a:p>
          <a:p>
            <a:r>
              <a:rPr lang="es-MX" sz="1200" b="1" dirty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Aparece el primer Sistema Operativo</a:t>
            </a:r>
          </a:p>
          <a:p>
            <a:r>
              <a:rPr lang="es-MX" sz="1200" b="1" dirty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monitor residente </a:t>
            </a:r>
          </a:p>
          <a:p>
            <a:r>
              <a:rPr lang="es-MX" sz="1200" b="1" dirty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de lotes multiprogramados</a:t>
            </a:r>
          </a:p>
          <a:p>
            <a:r>
              <a:rPr lang="es-MX" sz="1200" b="1" dirty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DMA</a:t>
            </a:r>
          </a:p>
          <a:p>
            <a:r>
              <a:rPr lang="es-MX" sz="1200" b="1" dirty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multiprocesadores, multiusuario y multitareas</a:t>
            </a:r>
          </a:p>
          <a:p>
            <a:r>
              <a:rPr lang="es-MX" sz="1200" b="1" dirty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Aparece la independencia de dispositivos</a:t>
            </a:r>
          </a:p>
          <a:p>
            <a:r>
              <a:rPr lang="es-MX" sz="1200" b="1" dirty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Independencia de dispositivos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AE2A391-2B7E-4F68-B7CA-6A888284D17D}"/>
              </a:ext>
            </a:extLst>
          </p:cNvPr>
          <p:cNvSpPr txBox="1"/>
          <p:nvPr/>
        </p:nvSpPr>
        <p:spPr>
          <a:xfrm>
            <a:off x="1713426" y="35459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1960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B0F53BA-ED7A-492F-BD76-8C955EBFA8DE}"/>
              </a:ext>
            </a:extLst>
          </p:cNvPr>
          <p:cNvSpPr txBox="1"/>
          <p:nvPr/>
        </p:nvSpPr>
        <p:spPr>
          <a:xfrm>
            <a:off x="3361071" y="3555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1970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39FD6B1-2BC0-4C24-B1D4-F3D42CEA2AC2}"/>
              </a:ext>
            </a:extLst>
          </p:cNvPr>
          <p:cNvSpPr txBox="1"/>
          <p:nvPr/>
        </p:nvSpPr>
        <p:spPr>
          <a:xfrm>
            <a:off x="4892327" y="36101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1980</a:t>
            </a:r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B1BF29A-E1DA-4022-9EA5-DB86D8144CF2}"/>
              </a:ext>
            </a:extLst>
          </p:cNvPr>
          <p:cNvSpPr txBox="1"/>
          <p:nvPr/>
        </p:nvSpPr>
        <p:spPr>
          <a:xfrm>
            <a:off x="6359494" y="357521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1990</a:t>
            </a:r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9B38F37-2599-4958-9666-D05873B3E3A7}"/>
              </a:ext>
            </a:extLst>
          </p:cNvPr>
          <p:cNvSpPr txBox="1"/>
          <p:nvPr/>
        </p:nvSpPr>
        <p:spPr>
          <a:xfrm>
            <a:off x="8258999" y="359168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2000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E085A6F-327A-4F1D-97B3-8E67DB92EB9A}"/>
              </a:ext>
            </a:extLst>
          </p:cNvPr>
          <p:cNvSpPr txBox="1"/>
          <p:nvPr/>
        </p:nvSpPr>
        <p:spPr>
          <a:xfrm>
            <a:off x="9732986" y="35668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2010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5AE6B9F-249A-4130-9C17-3F88F86F80E3}"/>
              </a:ext>
            </a:extLst>
          </p:cNvPr>
          <p:cNvSpPr txBox="1"/>
          <p:nvPr/>
        </p:nvSpPr>
        <p:spPr>
          <a:xfrm>
            <a:off x="11334472" y="346797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2020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352A25A-B224-4187-83EA-347FC3312B4A}"/>
              </a:ext>
            </a:extLst>
          </p:cNvPr>
          <p:cNvSpPr txBox="1"/>
          <p:nvPr/>
        </p:nvSpPr>
        <p:spPr>
          <a:xfrm>
            <a:off x="3535856" y="2267648"/>
            <a:ext cx="3135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n w="9525">
                  <a:solidFill>
                    <a:srgbClr val="FF000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TERCERA GENERACION </a:t>
            </a:r>
          </a:p>
          <a:p>
            <a:r>
              <a:rPr lang="es-MX" sz="1200" b="1" dirty="0">
                <a:ln w="9525">
                  <a:solidFill>
                    <a:srgbClr val="FF000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Circuitos integrados y multiprogramación </a:t>
            </a:r>
          </a:p>
          <a:p>
            <a:r>
              <a:rPr lang="es-MX" sz="1200" b="1" dirty="0">
                <a:ln w="9525">
                  <a:solidFill>
                    <a:srgbClr val="FF000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 partida en porciones</a:t>
            </a:r>
          </a:p>
          <a:p>
            <a:r>
              <a:rPr lang="es-MX" sz="1200" b="1" dirty="0">
                <a:ln w="9525">
                  <a:solidFill>
                    <a:srgbClr val="FF000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de usos múltiples (multitarea y </a:t>
            </a:r>
            <a:r>
              <a:rPr lang="es-MX" sz="1200" b="1" dirty="0" err="1">
                <a:ln w="9525">
                  <a:solidFill>
                    <a:srgbClr val="FF000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moniotarea</a:t>
            </a:r>
            <a:r>
              <a:rPr lang="es-MX" sz="1200" b="1" dirty="0">
                <a:ln w="9525">
                  <a:solidFill>
                    <a:srgbClr val="FF000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s-MX" sz="1200" b="1" dirty="0">
                <a:ln w="9525">
                  <a:solidFill>
                    <a:srgbClr val="FF000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Lenguajes de control de trabajo</a:t>
            </a:r>
          </a:p>
          <a:p>
            <a:r>
              <a:rPr lang="es-MX" sz="1200" b="1" dirty="0" err="1">
                <a:ln w="9525">
                  <a:solidFill>
                    <a:srgbClr val="FF000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Tecnica</a:t>
            </a:r>
            <a:r>
              <a:rPr lang="es-MX" sz="1200" b="1" dirty="0">
                <a:ln w="9525">
                  <a:solidFill>
                    <a:srgbClr val="FF000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1200" b="1" dirty="0" err="1">
                <a:ln w="9525">
                  <a:solidFill>
                    <a:srgbClr val="FF000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Spooling</a:t>
            </a:r>
            <a:endParaRPr lang="es-MX" sz="1200" b="1" dirty="0">
              <a:ln w="9525">
                <a:solidFill>
                  <a:srgbClr val="FF0000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550B297-1C0D-4FAB-801C-92589999257C}"/>
              </a:ext>
            </a:extLst>
          </p:cNvPr>
          <p:cNvSpPr txBox="1"/>
          <p:nvPr/>
        </p:nvSpPr>
        <p:spPr>
          <a:xfrm>
            <a:off x="529680" y="2161545"/>
            <a:ext cx="3135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PRIMERA GENERACION </a:t>
            </a:r>
          </a:p>
          <a:p>
            <a:r>
              <a:rPr lang="es-MX" sz="12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bulbos y conexiones</a:t>
            </a:r>
          </a:p>
          <a:p>
            <a:r>
              <a:rPr lang="es-MX" sz="12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Hay carencia de SO</a:t>
            </a:r>
          </a:p>
          <a:p>
            <a:r>
              <a:rPr lang="es-MX" sz="12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Procesamiento por lotes</a:t>
            </a:r>
          </a:p>
          <a:p>
            <a:r>
              <a:rPr lang="es-MX" sz="12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trabajos se realizaban en serie</a:t>
            </a:r>
          </a:p>
          <a:p>
            <a:r>
              <a:rPr lang="es-MX" sz="12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tarjetas perforadas que leían los periféricos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53FF749-98BD-4882-9C69-69F4789B60A6}"/>
              </a:ext>
            </a:extLst>
          </p:cNvPr>
          <p:cNvSpPr txBox="1"/>
          <p:nvPr/>
        </p:nvSpPr>
        <p:spPr>
          <a:xfrm>
            <a:off x="587720" y="4135635"/>
            <a:ext cx="313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Operativo </a:t>
            </a:r>
            <a:r>
              <a:rPr lang="es-MX" sz="1200" b="1" dirty="0" err="1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</a:t>
            </a:r>
            <a:endParaRPr lang="es-MX" sz="1200" b="1" dirty="0">
              <a:ln w="9525">
                <a:solidFill>
                  <a:schemeClr val="accent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sz="12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operativo por lotes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98ABD10-A055-46B9-887F-7CC2B17EF458}"/>
              </a:ext>
            </a:extLst>
          </p:cNvPr>
          <p:cNvSpPr txBox="1"/>
          <p:nvPr/>
        </p:nvSpPr>
        <p:spPr>
          <a:xfrm>
            <a:off x="2284172" y="5292368"/>
            <a:ext cx="2560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de tiempo compartido</a:t>
            </a:r>
          </a:p>
          <a:p>
            <a:r>
              <a:rPr lang="es-MX" sz="1200" b="1" dirty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operativo por lotes </a:t>
            </a:r>
          </a:p>
          <a:p>
            <a:r>
              <a:rPr lang="es-MX" sz="1200" b="1" dirty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Multiprogramados</a:t>
            </a:r>
          </a:p>
          <a:p>
            <a:r>
              <a:rPr lang="es-MX" sz="1200" b="1" dirty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de tiempo real</a:t>
            </a:r>
          </a:p>
          <a:p>
            <a:r>
              <a:rPr lang="es-MX" sz="1200" b="1" dirty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CTSS [COBAARTO 1962]</a:t>
            </a:r>
          </a:p>
          <a:p>
            <a:r>
              <a:rPr lang="es-MX" sz="1200" b="1" dirty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OS/360 [</a:t>
            </a:r>
            <a:r>
              <a:rPr lang="es-MX" sz="1200" b="1" dirty="0" err="1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Meady</a:t>
            </a:r>
            <a:r>
              <a:rPr lang="es-MX" sz="1200" b="1" dirty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1966]</a:t>
            </a:r>
          </a:p>
          <a:p>
            <a:r>
              <a:rPr lang="es-MX" sz="1200" b="1" dirty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UNIX [BACH 1966]</a:t>
            </a:r>
          </a:p>
          <a:p>
            <a:endParaRPr lang="es-MX" sz="1200" b="1" dirty="0">
              <a:ln w="9525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sz="1200" b="1" dirty="0">
              <a:ln w="9525">
                <a:solidFill>
                  <a:schemeClr val="accent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74CA30B-9744-4E04-A6E9-0321CD1A1868}"/>
              </a:ext>
            </a:extLst>
          </p:cNvPr>
          <p:cNvSpPr txBox="1"/>
          <p:nvPr/>
        </p:nvSpPr>
        <p:spPr>
          <a:xfrm>
            <a:off x="4350192" y="4098006"/>
            <a:ext cx="2446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n w="9525">
                  <a:solidFill>
                    <a:srgbClr val="FF000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operativos multimodo de </a:t>
            </a:r>
          </a:p>
          <a:p>
            <a:r>
              <a:rPr lang="es-MX" sz="1200" b="1" dirty="0">
                <a:ln w="9525">
                  <a:solidFill>
                    <a:srgbClr val="FF000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Operación</a:t>
            </a:r>
          </a:p>
          <a:p>
            <a:r>
              <a:rPr lang="es-MX" sz="1200" b="1" dirty="0">
                <a:ln w="9525">
                  <a:solidFill>
                    <a:srgbClr val="FF000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MVS [</a:t>
            </a:r>
            <a:r>
              <a:rPr lang="es-MX" sz="1200" b="1" dirty="0" err="1">
                <a:ln w="9525">
                  <a:solidFill>
                    <a:srgbClr val="FF000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Samson</a:t>
            </a:r>
            <a:r>
              <a:rPr lang="es-MX" sz="1200" b="1" dirty="0">
                <a:ln w="9525">
                  <a:solidFill>
                    <a:srgbClr val="FF000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1990]</a:t>
            </a:r>
          </a:p>
          <a:p>
            <a:r>
              <a:rPr lang="es-MX" sz="1200" b="1" dirty="0">
                <a:ln w="9525">
                  <a:solidFill>
                    <a:srgbClr val="FF000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de  modos múltiples o</a:t>
            </a:r>
          </a:p>
          <a:p>
            <a:r>
              <a:rPr lang="es-MX" sz="1200" b="1" dirty="0">
                <a:ln w="9525">
                  <a:solidFill>
                    <a:srgbClr val="FF000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propósitos generales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9A41C6C-484A-4104-B15C-03FB3A4DC333}"/>
              </a:ext>
            </a:extLst>
          </p:cNvPr>
          <p:cNvSpPr txBox="1"/>
          <p:nvPr/>
        </p:nvSpPr>
        <p:spPr>
          <a:xfrm>
            <a:off x="9205858" y="6193475"/>
            <a:ext cx="113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7</a:t>
            </a:r>
          </a:p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8</a:t>
            </a:r>
          </a:p>
          <a:p>
            <a:endParaRPr lang="es-MX" sz="1200" b="1" dirty="0">
              <a:ln w="9525">
                <a:solidFill>
                  <a:srgbClr val="00B050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6918B60-1924-43AA-ACA2-94759DDFF1FF}"/>
              </a:ext>
            </a:extLst>
          </p:cNvPr>
          <p:cNvSpPr txBox="1"/>
          <p:nvPr/>
        </p:nvSpPr>
        <p:spPr>
          <a:xfrm>
            <a:off x="6230926" y="384751"/>
            <a:ext cx="3135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CUARTA GENERACION </a:t>
            </a:r>
          </a:p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Interfaz grafica muy desarrollada</a:t>
            </a:r>
          </a:p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Maquina virtual </a:t>
            </a:r>
          </a:p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-Se tienen computadoras conectadas</a:t>
            </a:r>
          </a:p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 conexión y acceso de archivos remotos</a:t>
            </a:r>
          </a:p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-Un programa se ejecuta por varios procesadores a la vez</a:t>
            </a:r>
          </a:p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usuario no conoce de donde se ejecuta un programa o ubicación de archivos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0E024A0-422D-4ECA-A311-2144026F137D}"/>
              </a:ext>
            </a:extLst>
          </p:cNvPr>
          <p:cNvSpPr txBox="1"/>
          <p:nvPr/>
        </p:nvSpPr>
        <p:spPr>
          <a:xfrm>
            <a:off x="7756631" y="3947881"/>
            <a:ext cx="154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 OS</a:t>
            </a:r>
          </a:p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Windows</a:t>
            </a:r>
          </a:p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Enix</a:t>
            </a:r>
          </a:p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MS-DOS</a:t>
            </a:r>
          </a:p>
          <a:p>
            <a:endParaRPr lang="es-MX" sz="1200" b="1" dirty="0">
              <a:ln w="9525">
                <a:solidFill>
                  <a:srgbClr val="00B050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sz="1200" b="1" dirty="0">
              <a:ln w="9525">
                <a:solidFill>
                  <a:srgbClr val="00B050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8A8978D-B437-42C8-8671-3BD06A9BB53A}"/>
              </a:ext>
            </a:extLst>
          </p:cNvPr>
          <p:cNvSpPr txBox="1"/>
          <p:nvPr/>
        </p:nvSpPr>
        <p:spPr>
          <a:xfrm>
            <a:off x="7730406" y="4661582"/>
            <a:ext cx="3135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GNU/Linux</a:t>
            </a:r>
          </a:p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NET</a:t>
            </a:r>
          </a:p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ReactOS</a:t>
            </a:r>
          </a:p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98</a:t>
            </a:r>
          </a:p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ME</a:t>
            </a:r>
          </a:p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XP </a:t>
            </a:r>
          </a:p>
          <a:p>
            <a:endParaRPr lang="es-MX" sz="1200" b="1" dirty="0">
              <a:ln w="9525">
                <a:solidFill>
                  <a:srgbClr val="00B050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EB839E6-5715-4050-A077-BC04F0810CEA}"/>
              </a:ext>
            </a:extLst>
          </p:cNvPr>
          <p:cNvSpPr txBox="1"/>
          <p:nvPr/>
        </p:nvSpPr>
        <p:spPr>
          <a:xfrm>
            <a:off x="5477600" y="6189549"/>
            <a:ext cx="313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istemas operativos distribuidos</a:t>
            </a:r>
          </a:p>
          <a:p>
            <a:r>
              <a:rPr lang="es-MX" sz="12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operáticos de red</a:t>
            </a:r>
          </a:p>
          <a:p>
            <a:endParaRPr lang="es-MX" sz="1200" b="1" dirty="0">
              <a:ln w="9525">
                <a:solidFill>
                  <a:srgbClr val="00B050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sz="1200" b="1" dirty="0">
              <a:ln w="9525">
                <a:solidFill>
                  <a:srgbClr val="00B050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77948152-0940-4AB5-BCD4-C1057366D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4" y="4521522"/>
            <a:ext cx="1749407" cy="91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 las imágenes de origen">
            <a:extLst>
              <a:ext uri="{FF2B5EF4-FFF2-40B4-BE49-F238E27FC236}">
                <a16:creationId xmlns:a16="http://schemas.microsoft.com/office/drawing/2014/main" id="{614CB9F8-3D77-4268-BCE2-97F829289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4" t="7475" r="4552" b="7354"/>
          <a:stretch/>
        </p:blipFill>
        <p:spPr bwMode="auto">
          <a:xfrm>
            <a:off x="547416" y="5486269"/>
            <a:ext cx="1688002" cy="105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 las imágenes de origen">
            <a:extLst>
              <a:ext uri="{FF2B5EF4-FFF2-40B4-BE49-F238E27FC236}">
                <a16:creationId xmlns:a16="http://schemas.microsoft.com/office/drawing/2014/main" id="{ADB97A77-5B85-4B5E-8A8E-83669482D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024" y="4222690"/>
            <a:ext cx="1864089" cy="109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er las imágenes de origen">
            <a:extLst>
              <a:ext uri="{FF2B5EF4-FFF2-40B4-BE49-F238E27FC236}">
                <a16:creationId xmlns:a16="http://schemas.microsoft.com/office/drawing/2014/main" id="{5C69B070-C419-4AB7-8D1A-3C395253A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963" y="5022998"/>
            <a:ext cx="2008507" cy="12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de windows interfaz">
            <a:extLst>
              <a:ext uri="{FF2B5EF4-FFF2-40B4-BE49-F238E27FC236}">
                <a16:creationId xmlns:a16="http://schemas.microsoft.com/office/drawing/2014/main" id="{073A2F37-89EA-475B-A2B2-F6E37842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935" y="4052058"/>
            <a:ext cx="2413585" cy="13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er las imágenes de origen">
            <a:extLst>
              <a:ext uri="{FF2B5EF4-FFF2-40B4-BE49-F238E27FC236}">
                <a16:creationId xmlns:a16="http://schemas.microsoft.com/office/drawing/2014/main" id="{12F346A0-8D51-4692-8388-A2AF66925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802" y="5051217"/>
            <a:ext cx="1670105" cy="124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530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238</Words>
  <Application>Microsoft Office PowerPoint</Application>
  <PresentationFormat>Panorámica</PresentationFormat>
  <Paragraphs>67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DULCE ELIZABETH MENDOZA DE LA VEGA</cp:lastModifiedBy>
  <cp:revision>23</cp:revision>
  <dcterms:created xsi:type="dcterms:W3CDTF">2020-09-07T05:08:37Z</dcterms:created>
  <dcterms:modified xsi:type="dcterms:W3CDTF">2021-03-02T20:09:21Z</dcterms:modified>
</cp:coreProperties>
</file>