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Bowl of salad with fried rice, boiled eggs, and chopsticks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Bowl with salmon cakes, salad, and hummus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Bowl of pappardelle pasta with parsley butter, roasted hazelnuts, and shaved parmesan chees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owl of salad with fried rice, boiled eggs, and chopsticks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, and hummus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Bowl of pappardelle pasta with parsley butter, roasted hazelnuts, and shaved parmesan cheese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7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Last Updated: October 31st, 2022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b="0">
                <a:latin typeface="Big Caslon Medium"/>
                <a:ea typeface="Big Caslon Medium"/>
                <a:cs typeface="Big Caslon Medium"/>
                <a:sym typeface="Big Caslon Medium"/>
              </a:defRPr>
            </a:lvl1pPr>
          </a:lstStyle>
          <a:p>
            <a:pPr/>
            <a:r>
              <a:t>Last Updated: October 31st, 2022</a:t>
            </a:r>
          </a:p>
        </p:txBody>
      </p:sp>
      <p:sp>
        <p:nvSpPr>
          <p:cNvPr id="152" name="Cyclistic’s Annual Members versus…"/>
          <p:cNvSpPr txBox="1"/>
          <p:nvPr>
            <p:ph type="ctrTitle"/>
          </p:nvPr>
        </p:nvSpPr>
        <p:spPr>
          <a:xfrm>
            <a:off x="1206496" y="2574991"/>
            <a:ext cx="23210771" cy="4648201"/>
          </a:xfrm>
          <a:prstGeom prst="rect">
            <a:avLst/>
          </a:prstGeom>
        </p:spPr>
        <p:txBody>
          <a:bodyPr/>
          <a:lstStyle/>
          <a:p>
            <a:pPr>
              <a:defRPr b="0">
                <a:latin typeface="Big Caslon Medium"/>
                <a:ea typeface="Big Caslon Medium"/>
                <a:cs typeface="Big Caslon Medium"/>
                <a:sym typeface="Big Caslon Medium"/>
              </a:defRPr>
            </a:pPr>
            <a:r>
              <a:t>Cyclistic’s Annual Members versus</a:t>
            </a:r>
          </a:p>
          <a:p>
            <a:pPr>
              <a:defRPr b="0">
                <a:latin typeface="Big Caslon Medium"/>
                <a:ea typeface="Big Caslon Medium"/>
                <a:cs typeface="Big Caslon Medium"/>
                <a:sym typeface="Big Caslon Medium"/>
              </a:defRPr>
            </a:pPr>
            <a:r>
              <a:t>Casual Riders Ride Usage</a:t>
            </a:r>
          </a:p>
        </p:txBody>
      </p:sp>
      <p:sp>
        <p:nvSpPr>
          <p:cNvPr id="153" name="Presented By: Elizabeth Martin"/>
          <p:cNvSpPr txBox="1"/>
          <p:nvPr/>
        </p:nvSpPr>
        <p:spPr>
          <a:xfrm>
            <a:off x="1206499" y="11228565"/>
            <a:ext cx="21971002" cy="636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l" defTabSz="825500">
              <a:defRPr sz="3600">
                <a:solidFill>
                  <a:srgbClr val="000000"/>
                </a:solidFill>
                <a:latin typeface="Big Caslon Medium"/>
                <a:ea typeface="Big Caslon Medium"/>
                <a:cs typeface="Big Caslon Medium"/>
                <a:sym typeface="Big Caslon Medium"/>
              </a:defRPr>
            </a:lvl1pPr>
          </a:lstStyle>
          <a:p>
            <a:pPr/>
            <a:r>
              <a:t>Presented By: Elizabeth Martin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ype of Bike used by Rider"/>
          <p:cNvSpPr txBox="1"/>
          <p:nvPr/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lnSpc>
                <a:spcPct val="80000"/>
              </a:lnSpc>
              <a:defRPr spc="-170" sz="8500">
                <a:solidFill>
                  <a:srgbClr val="000000"/>
                </a:solidFill>
                <a:latin typeface="Big Caslon Medium"/>
                <a:ea typeface="Big Caslon Medium"/>
                <a:cs typeface="Big Caslon Medium"/>
                <a:sym typeface="Big Caslon Medium"/>
              </a:defRPr>
            </a:lvl1pPr>
          </a:lstStyle>
          <a:p>
            <a:pPr/>
            <a:r>
              <a:t>Type of Bike used by Rider</a:t>
            </a:r>
          </a:p>
        </p:txBody>
      </p:sp>
      <p:sp>
        <p:nvSpPr>
          <p:cNvPr id="195" name="Key Takeaways…"/>
          <p:cNvSpPr txBox="1"/>
          <p:nvPr>
            <p:ph type="body" sz="half" idx="1"/>
          </p:nvPr>
        </p:nvSpPr>
        <p:spPr>
          <a:xfrm>
            <a:off x="1206500" y="3275021"/>
            <a:ext cx="21971000" cy="4880242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>
                <a:latin typeface="Big Caslon Medium"/>
                <a:ea typeface="Big Caslon Medium"/>
                <a:cs typeface="Big Caslon Medium"/>
                <a:sym typeface="Big Caslon Medium"/>
              </a:defRPr>
            </a:pPr>
            <a:r>
              <a:t>Key Takeaways </a:t>
            </a:r>
          </a:p>
          <a:p>
            <a:pPr>
              <a:buChar char="-"/>
              <a:defRPr>
                <a:latin typeface="Big Caslon Medium"/>
                <a:ea typeface="Big Caslon Medium"/>
                <a:cs typeface="Big Caslon Medium"/>
                <a:sym typeface="Big Caslon Medium"/>
              </a:defRPr>
            </a:pPr>
            <a:r>
              <a:t>Casual Riders used Electric Bikes more than Classic Bikes</a:t>
            </a:r>
          </a:p>
          <a:p>
            <a:pPr>
              <a:buChar char="-"/>
              <a:defRPr>
                <a:latin typeface="Big Caslon Medium"/>
                <a:ea typeface="Big Caslon Medium"/>
                <a:cs typeface="Big Caslon Medium"/>
                <a:sym typeface="Big Caslon Medium"/>
              </a:defRPr>
            </a:pPr>
            <a:r>
              <a:t>Member Riders preferred Classic to Electric Bikes</a:t>
            </a:r>
          </a:p>
        </p:txBody>
      </p:sp>
      <p:sp>
        <p:nvSpPr>
          <p:cNvPr id="196" name="Line"/>
          <p:cNvSpPr/>
          <p:nvPr/>
        </p:nvSpPr>
        <p:spPr>
          <a:xfrm>
            <a:off x="1092705" y="2893841"/>
            <a:ext cx="2219859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pic>
        <p:nvPicPr>
          <p:cNvPr id="197" name="Sheet 4.png" descr="Sheet 4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06500" y="8364328"/>
            <a:ext cx="22198590" cy="36803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Recommendation"/>
          <p:cNvSpPr txBox="1"/>
          <p:nvPr/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lnSpc>
                <a:spcPct val="80000"/>
              </a:lnSpc>
              <a:defRPr spc="-170" sz="8500">
                <a:solidFill>
                  <a:srgbClr val="000000"/>
                </a:solidFill>
                <a:latin typeface="Big Caslon Medium"/>
                <a:ea typeface="Big Caslon Medium"/>
                <a:cs typeface="Big Caslon Medium"/>
                <a:sym typeface="Big Caslon Medium"/>
              </a:defRPr>
            </a:lvl1pPr>
          </a:lstStyle>
          <a:p>
            <a:pPr/>
            <a:r>
              <a:t>Recommendation</a:t>
            </a:r>
          </a:p>
        </p:txBody>
      </p:sp>
      <p:sp>
        <p:nvSpPr>
          <p:cNvPr id="200" name="Clarify anomalies in the existing data…"/>
          <p:cNvSpPr txBox="1"/>
          <p:nvPr>
            <p:ph type="body" idx="1"/>
          </p:nvPr>
        </p:nvSpPr>
        <p:spPr>
          <a:xfrm>
            <a:off x="1206500" y="3275021"/>
            <a:ext cx="21971000" cy="8256011"/>
          </a:xfrm>
          <a:prstGeom prst="rect">
            <a:avLst/>
          </a:prstGeom>
        </p:spPr>
        <p:txBody>
          <a:bodyPr/>
          <a:lstStyle/>
          <a:p>
            <a:pPr marL="571500" indent="-571500">
              <a:buChar char="❖"/>
              <a:defRPr>
                <a:latin typeface="Big Caslon Medium"/>
                <a:ea typeface="Big Caslon Medium"/>
                <a:cs typeface="Big Caslon Medium"/>
                <a:sym typeface="Big Caslon Medium"/>
              </a:defRPr>
            </a:pPr>
            <a:r>
              <a:t> Clarify anomalies in the existing data</a:t>
            </a:r>
          </a:p>
          <a:p>
            <a:pPr lvl="1">
              <a:buChar char="-"/>
              <a:defRPr>
                <a:latin typeface="Big Caslon Medium"/>
                <a:ea typeface="Big Caslon Medium"/>
                <a:cs typeface="Big Caslon Medium"/>
                <a:sym typeface="Big Caslon Medium"/>
              </a:defRPr>
            </a:pPr>
            <a:r>
              <a:t>Trip Lengths with less than or equal to 0 - confirm these were test/ maintenance attempts</a:t>
            </a:r>
          </a:p>
          <a:p>
            <a:pPr lvl="1">
              <a:buChar char="-"/>
              <a:defRPr>
                <a:latin typeface="Big Caslon Medium"/>
                <a:ea typeface="Big Caslon Medium"/>
                <a:cs typeface="Big Caslon Medium"/>
                <a:sym typeface="Big Caslon Medium"/>
              </a:defRPr>
            </a:pPr>
            <a:r>
              <a:t>Start or End Station names were null </a:t>
            </a:r>
          </a:p>
          <a:p>
            <a:pPr marL="571500" indent="-571500">
              <a:buChar char="❖"/>
              <a:defRPr>
                <a:latin typeface="Big Caslon Medium"/>
                <a:ea typeface="Big Caslon Medium"/>
                <a:cs typeface="Big Caslon Medium"/>
                <a:sym typeface="Big Caslon Medium"/>
              </a:defRPr>
            </a:pPr>
            <a:r>
              <a:t> Gather more data for additional analysis</a:t>
            </a:r>
          </a:p>
          <a:p>
            <a:pPr lvl="1">
              <a:buChar char="-"/>
              <a:defRPr>
                <a:latin typeface="Big Caslon Medium"/>
                <a:ea typeface="Big Caslon Medium"/>
                <a:cs typeface="Big Caslon Medium"/>
                <a:sym typeface="Big Caslon Medium"/>
              </a:defRPr>
            </a:pPr>
            <a:r>
              <a:t>Look at 5 years prior to see if the seasons changing effect the number of rides </a:t>
            </a:r>
          </a:p>
        </p:txBody>
      </p:sp>
      <p:sp>
        <p:nvSpPr>
          <p:cNvPr id="201" name="Line"/>
          <p:cNvSpPr/>
          <p:nvPr/>
        </p:nvSpPr>
        <p:spPr>
          <a:xfrm>
            <a:off x="1092705" y="2893841"/>
            <a:ext cx="2219859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Questions"/>
          <p:cNvSpPr txBox="1"/>
          <p:nvPr/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lnSpc>
                <a:spcPct val="80000"/>
              </a:lnSpc>
              <a:defRPr spc="-170" sz="8500">
                <a:solidFill>
                  <a:srgbClr val="000000"/>
                </a:solidFill>
                <a:latin typeface="Big Caslon Medium"/>
                <a:ea typeface="Big Caslon Medium"/>
                <a:cs typeface="Big Caslon Medium"/>
                <a:sym typeface="Big Caslon Medium"/>
              </a:defRPr>
            </a:lvl1pPr>
          </a:lstStyle>
          <a:p>
            <a:pPr/>
            <a:r>
              <a:t>Questions</a:t>
            </a:r>
          </a:p>
        </p:txBody>
      </p:sp>
      <p:sp>
        <p:nvSpPr>
          <p:cNvPr id="204" name="Thank You!…"/>
          <p:cNvSpPr txBox="1"/>
          <p:nvPr>
            <p:ph type="body" idx="1"/>
          </p:nvPr>
        </p:nvSpPr>
        <p:spPr>
          <a:xfrm>
            <a:off x="1206500" y="3275021"/>
            <a:ext cx="21971000" cy="8256011"/>
          </a:xfrm>
          <a:prstGeom prst="rect">
            <a:avLst/>
          </a:prstGeom>
        </p:spPr>
        <p:txBody>
          <a:bodyPr/>
          <a:lstStyle/>
          <a:p>
            <a:pPr marL="0" indent="0" algn="ctr">
              <a:buSzTx/>
              <a:buNone/>
              <a:defRPr>
                <a:latin typeface="Big Caslon Medium"/>
                <a:ea typeface="Big Caslon Medium"/>
                <a:cs typeface="Big Caslon Medium"/>
                <a:sym typeface="Big Caslon Medium"/>
              </a:defRPr>
            </a:pPr>
          </a:p>
          <a:p>
            <a:pPr marL="0" indent="0" algn="ctr">
              <a:buSzTx/>
              <a:buNone/>
              <a:defRPr>
                <a:latin typeface="Big Caslon Medium"/>
                <a:ea typeface="Big Caslon Medium"/>
                <a:cs typeface="Big Caslon Medium"/>
                <a:sym typeface="Big Caslon Medium"/>
              </a:defRPr>
            </a:pPr>
          </a:p>
          <a:p>
            <a:pPr marL="0" indent="0" algn="ctr">
              <a:buSzTx/>
              <a:buNone/>
              <a:defRPr sz="5600" u="sng">
                <a:latin typeface="Big Caslon Medium"/>
                <a:ea typeface="Big Caslon Medium"/>
                <a:cs typeface="Big Caslon Medium"/>
                <a:sym typeface="Big Caslon Medium"/>
              </a:defRPr>
            </a:pPr>
            <a:r>
              <a:t>Thank You! </a:t>
            </a:r>
          </a:p>
          <a:p>
            <a:pPr marL="0" indent="0" algn="ctr">
              <a:buSzTx/>
              <a:buNone/>
              <a:defRPr sz="5600">
                <a:latin typeface="Big Caslon Medium"/>
                <a:ea typeface="Big Caslon Medium"/>
                <a:cs typeface="Big Caslon Medium"/>
                <a:sym typeface="Big Caslon Medium"/>
              </a:defRPr>
            </a:pPr>
          </a:p>
          <a:p>
            <a:pPr marL="0" indent="0" algn="ctr">
              <a:buSzTx/>
              <a:buNone/>
              <a:defRPr sz="5600">
                <a:latin typeface="Big Caslon Medium"/>
                <a:ea typeface="Big Caslon Medium"/>
                <a:cs typeface="Big Caslon Medium"/>
                <a:sym typeface="Big Caslon Medium"/>
              </a:defRPr>
            </a:pPr>
            <a:r>
              <a:t>Questions? </a:t>
            </a:r>
          </a:p>
        </p:txBody>
      </p:sp>
      <p:sp>
        <p:nvSpPr>
          <p:cNvPr id="205" name="Line"/>
          <p:cNvSpPr/>
          <p:nvPr/>
        </p:nvSpPr>
        <p:spPr>
          <a:xfrm>
            <a:off x="1092705" y="2893841"/>
            <a:ext cx="2219859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Agend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0">
                <a:latin typeface="Big Caslon Medium"/>
                <a:ea typeface="Big Caslon Medium"/>
                <a:cs typeface="Big Caslon Medium"/>
                <a:sym typeface="Big Caslon Medium"/>
              </a:defRPr>
            </a:lvl1pPr>
          </a:lstStyle>
          <a:p>
            <a:pPr/>
            <a:r>
              <a:t>Agenda</a:t>
            </a:r>
          </a:p>
        </p:txBody>
      </p:sp>
      <p:sp>
        <p:nvSpPr>
          <p:cNvPr id="156" name="Objective…"/>
          <p:cNvSpPr txBox="1"/>
          <p:nvPr>
            <p:ph type="body" idx="1"/>
          </p:nvPr>
        </p:nvSpPr>
        <p:spPr>
          <a:xfrm>
            <a:off x="1206500" y="3275021"/>
            <a:ext cx="21971000" cy="8256011"/>
          </a:xfrm>
          <a:prstGeom prst="rect">
            <a:avLst/>
          </a:prstGeom>
        </p:spPr>
        <p:txBody>
          <a:bodyPr/>
          <a:lstStyle/>
          <a:p>
            <a:pPr>
              <a:buSzPct val="50000"/>
              <a:buBlip>
                <a:blip r:embed="rId3"/>
              </a:buBlip>
              <a:defRPr>
                <a:latin typeface="Big Caslon Medium"/>
                <a:ea typeface="Big Caslon Medium"/>
                <a:cs typeface="Big Caslon Medium"/>
                <a:sym typeface="Big Caslon Medium"/>
              </a:defRPr>
            </a:pPr>
            <a:r>
              <a:t>Objective</a:t>
            </a:r>
          </a:p>
          <a:p>
            <a:pPr>
              <a:buSzPct val="50000"/>
              <a:buBlip>
                <a:blip r:embed="rId3"/>
              </a:buBlip>
              <a:defRPr>
                <a:latin typeface="Big Caslon Medium"/>
                <a:ea typeface="Big Caslon Medium"/>
                <a:cs typeface="Big Caslon Medium"/>
                <a:sym typeface="Big Caslon Medium"/>
              </a:defRPr>
            </a:pPr>
            <a:r>
              <a:t>Data</a:t>
            </a:r>
          </a:p>
          <a:p>
            <a:pPr>
              <a:buSzPct val="50000"/>
              <a:buBlip>
                <a:blip r:embed="rId3"/>
              </a:buBlip>
              <a:defRPr>
                <a:latin typeface="Big Caslon Medium"/>
                <a:ea typeface="Big Caslon Medium"/>
                <a:cs typeface="Big Caslon Medium"/>
                <a:sym typeface="Big Caslon Medium"/>
              </a:defRPr>
            </a:pPr>
            <a:r>
              <a:t>Findings</a:t>
            </a:r>
          </a:p>
          <a:p>
            <a:pPr>
              <a:buSzPct val="50000"/>
              <a:buBlip>
                <a:blip r:embed="rId3"/>
              </a:buBlip>
              <a:defRPr>
                <a:latin typeface="Big Caslon Medium"/>
                <a:ea typeface="Big Caslon Medium"/>
                <a:cs typeface="Big Caslon Medium"/>
                <a:sym typeface="Big Caslon Medium"/>
              </a:defRPr>
            </a:pPr>
            <a:r>
              <a:t>Recommendation</a:t>
            </a:r>
          </a:p>
          <a:p>
            <a:pPr>
              <a:buSzPct val="50000"/>
              <a:buBlip>
                <a:blip r:embed="rId3"/>
              </a:buBlip>
              <a:defRPr>
                <a:latin typeface="Big Caslon Medium"/>
                <a:ea typeface="Big Caslon Medium"/>
                <a:cs typeface="Big Caslon Medium"/>
                <a:sym typeface="Big Caslon Medium"/>
              </a:defRPr>
            </a:pPr>
            <a:r>
              <a:t>Questions</a:t>
            </a:r>
          </a:p>
        </p:txBody>
      </p:sp>
      <p:sp>
        <p:nvSpPr>
          <p:cNvPr id="157" name="Line"/>
          <p:cNvSpPr/>
          <p:nvPr/>
        </p:nvSpPr>
        <p:spPr>
          <a:xfrm>
            <a:off x="1092705" y="2893841"/>
            <a:ext cx="2219859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Objective"/>
          <p:cNvSpPr txBox="1"/>
          <p:nvPr/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lnSpc>
                <a:spcPct val="80000"/>
              </a:lnSpc>
              <a:defRPr spc="-170" sz="8500">
                <a:solidFill>
                  <a:srgbClr val="000000"/>
                </a:solidFill>
                <a:latin typeface="Big Caslon Medium"/>
                <a:ea typeface="Big Caslon Medium"/>
                <a:cs typeface="Big Caslon Medium"/>
                <a:sym typeface="Big Caslon Medium"/>
              </a:defRPr>
            </a:lvl1pPr>
          </a:lstStyle>
          <a:p>
            <a:pPr/>
            <a:r>
              <a:t>Objective</a:t>
            </a:r>
          </a:p>
        </p:txBody>
      </p:sp>
      <p:sp>
        <p:nvSpPr>
          <p:cNvPr id="160" name="To identify the differences in how annual members and casual riders use Cyclistic Bikes. In order to establish the best marketing strategy to convince casual riders to change to annual members."/>
          <p:cNvSpPr txBox="1"/>
          <p:nvPr>
            <p:ph type="body" idx="1"/>
          </p:nvPr>
        </p:nvSpPr>
        <p:spPr>
          <a:xfrm>
            <a:off x="1206500" y="3275021"/>
            <a:ext cx="16903080" cy="8256011"/>
          </a:xfrm>
          <a:prstGeom prst="rect">
            <a:avLst/>
          </a:prstGeom>
        </p:spPr>
        <p:txBody>
          <a:bodyPr/>
          <a:lstStyle>
            <a:lvl1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4400">
                <a:solidFill>
                  <a:srgbClr val="1F1F1F"/>
                </a:solidFill>
                <a:latin typeface="Big Caslon Medium"/>
                <a:ea typeface="Big Caslon Medium"/>
                <a:cs typeface="Big Caslon Medium"/>
                <a:sym typeface="Big Caslon Medium"/>
              </a:defRPr>
            </a:lvl1pPr>
          </a:lstStyle>
          <a:p>
            <a:pPr/>
            <a:r>
              <a:t>To identify the differences in how annual members and casual riders use Cyclistic Bikes. In order to establish the best marketing strategy to convince casual riders to change to annual members. </a:t>
            </a:r>
          </a:p>
        </p:txBody>
      </p:sp>
      <p:sp>
        <p:nvSpPr>
          <p:cNvPr id="161" name="Line"/>
          <p:cNvSpPr/>
          <p:nvPr/>
        </p:nvSpPr>
        <p:spPr>
          <a:xfrm>
            <a:off x="1092705" y="2893841"/>
            <a:ext cx="2219859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Data"/>
          <p:cNvSpPr txBox="1"/>
          <p:nvPr/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lnSpc>
                <a:spcPct val="80000"/>
              </a:lnSpc>
              <a:defRPr spc="-170" sz="8500">
                <a:solidFill>
                  <a:srgbClr val="000000"/>
                </a:solidFill>
                <a:latin typeface="Big Caslon Medium"/>
                <a:ea typeface="Big Caslon Medium"/>
                <a:cs typeface="Big Caslon Medium"/>
                <a:sym typeface="Big Caslon Medium"/>
              </a:defRPr>
            </a:lvl1pPr>
          </a:lstStyle>
          <a:p>
            <a:pPr/>
            <a:r>
              <a:t>Data</a:t>
            </a:r>
          </a:p>
        </p:txBody>
      </p:sp>
      <p:sp>
        <p:nvSpPr>
          <p:cNvPr id="164" name="Source of data: Monthly data provided directly from the company’s website…"/>
          <p:cNvSpPr txBox="1"/>
          <p:nvPr>
            <p:ph type="body" idx="1"/>
          </p:nvPr>
        </p:nvSpPr>
        <p:spPr>
          <a:xfrm>
            <a:off x="1206500" y="3275021"/>
            <a:ext cx="21971000" cy="8256011"/>
          </a:xfrm>
          <a:prstGeom prst="rect">
            <a:avLst/>
          </a:prstGeom>
        </p:spPr>
        <p:txBody>
          <a:bodyPr/>
          <a:lstStyle/>
          <a:p>
            <a:pPr lvl="1" marL="381000" indent="-177800" defTabSz="914400">
              <a:lnSpc>
                <a:spcPct val="150000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Arial"/>
              <a:buChar char="-"/>
              <a:defRPr sz="4000">
                <a:solidFill>
                  <a:srgbClr val="404040"/>
                </a:solidFill>
                <a:latin typeface="Big Caslon Medium"/>
                <a:ea typeface="Big Caslon Medium"/>
                <a:cs typeface="Big Caslon Medium"/>
                <a:sym typeface="Big Caslon Medium"/>
              </a:defRPr>
            </a:pPr>
            <a:r>
              <a:t> Source of data: Monthly data provided directly from the company’s website</a:t>
            </a:r>
          </a:p>
          <a:p>
            <a:pPr lvl="1" marL="381000" indent="-177800" defTabSz="914400">
              <a:lnSpc>
                <a:spcPct val="150000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Arial"/>
              <a:buChar char="-"/>
              <a:defRPr sz="4000">
                <a:solidFill>
                  <a:srgbClr val="404040"/>
                </a:solidFill>
                <a:latin typeface="Big Caslon Medium"/>
                <a:ea typeface="Big Caslon Medium"/>
                <a:cs typeface="Big Caslon Medium"/>
                <a:sym typeface="Big Caslon Medium"/>
              </a:defRPr>
            </a:pPr>
            <a:r>
              <a:t> Period covered: September 2021 to August 2022</a:t>
            </a:r>
          </a:p>
          <a:p>
            <a:pPr lvl="1" marL="381000" indent="-177800" defTabSz="914400">
              <a:lnSpc>
                <a:spcPct val="150000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Arial"/>
              <a:buChar char="-"/>
              <a:defRPr sz="4000">
                <a:solidFill>
                  <a:srgbClr val="404040"/>
                </a:solidFill>
                <a:latin typeface="Big Caslon Medium"/>
                <a:ea typeface="Big Caslon Medium"/>
                <a:cs typeface="Big Caslon Medium"/>
                <a:sym typeface="Big Caslon Medium"/>
              </a:defRPr>
            </a:pPr>
            <a:r>
              <a:t> Data anomalies were cleaned and removed.  Anomalies included a few hundred entries when bikes were taken out of docks and checked for quality by Divvy or ride_length was negative.</a:t>
            </a:r>
          </a:p>
        </p:txBody>
      </p:sp>
      <p:sp>
        <p:nvSpPr>
          <p:cNvPr id="165" name="Line"/>
          <p:cNvSpPr/>
          <p:nvPr/>
        </p:nvSpPr>
        <p:spPr>
          <a:xfrm>
            <a:off x="1092705" y="2893841"/>
            <a:ext cx="2219859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Findings"/>
          <p:cNvSpPr txBox="1"/>
          <p:nvPr/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lnSpc>
                <a:spcPct val="80000"/>
              </a:lnSpc>
              <a:defRPr spc="-170" sz="8500">
                <a:solidFill>
                  <a:srgbClr val="000000"/>
                </a:solidFill>
                <a:latin typeface="Big Caslon Medium"/>
                <a:ea typeface="Big Caslon Medium"/>
                <a:cs typeface="Big Caslon Medium"/>
                <a:sym typeface="Big Caslon Medium"/>
              </a:defRPr>
            </a:lvl1pPr>
          </a:lstStyle>
          <a:p>
            <a:pPr/>
            <a:r>
              <a:t>Findings</a:t>
            </a:r>
          </a:p>
        </p:txBody>
      </p:sp>
      <p:sp>
        <p:nvSpPr>
          <p:cNvPr id="168" name="Number of Trips…"/>
          <p:cNvSpPr txBox="1"/>
          <p:nvPr>
            <p:ph type="body" sz="quarter" idx="1"/>
          </p:nvPr>
        </p:nvSpPr>
        <p:spPr>
          <a:xfrm>
            <a:off x="1135409" y="3275021"/>
            <a:ext cx="10530655" cy="406874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>
                <a:latin typeface="Big Caslon Medium"/>
                <a:ea typeface="Big Caslon Medium"/>
                <a:cs typeface="Big Caslon Medium"/>
                <a:sym typeface="Big Caslon Medium"/>
              </a:defRPr>
            </a:pPr>
            <a:r>
              <a:t>Number of Trips</a:t>
            </a:r>
          </a:p>
          <a:p>
            <a:pPr marL="609599" indent="-609599">
              <a:buChar char="-"/>
              <a:defRPr sz="3500">
                <a:latin typeface="Big Caslon Medium"/>
                <a:ea typeface="Big Caslon Medium"/>
                <a:cs typeface="Big Caslon Medium"/>
                <a:sym typeface="Big Caslon Medium"/>
              </a:defRPr>
            </a:pPr>
            <a:r>
              <a:t>Overall</a:t>
            </a:r>
          </a:p>
          <a:p>
            <a:pPr marL="609599" indent="-609599">
              <a:buChar char="-"/>
              <a:defRPr sz="3500">
                <a:latin typeface="Big Caslon Medium"/>
                <a:ea typeface="Big Caslon Medium"/>
                <a:cs typeface="Big Caslon Medium"/>
                <a:sym typeface="Big Caslon Medium"/>
              </a:defRPr>
            </a:pPr>
            <a:r>
              <a:t>Monthly </a:t>
            </a:r>
          </a:p>
        </p:txBody>
      </p:sp>
      <p:sp>
        <p:nvSpPr>
          <p:cNvPr id="169" name="Line"/>
          <p:cNvSpPr/>
          <p:nvPr/>
        </p:nvSpPr>
        <p:spPr>
          <a:xfrm>
            <a:off x="1092705" y="2893841"/>
            <a:ext cx="2219859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70" name="Day of the Week…"/>
          <p:cNvSpPr txBox="1"/>
          <p:nvPr/>
        </p:nvSpPr>
        <p:spPr>
          <a:xfrm>
            <a:off x="12048353" y="3275021"/>
            <a:ext cx="10530655" cy="406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>
              <a:lnSpc>
                <a:spcPct val="90000"/>
              </a:lnSpc>
              <a:spcBef>
                <a:spcPts val="4500"/>
              </a:spcBef>
              <a:defRPr sz="4800">
                <a:solidFill>
                  <a:srgbClr val="000000"/>
                </a:solidFill>
                <a:latin typeface="Big Caslon Medium"/>
                <a:ea typeface="Big Caslon Medium"/>
                <a:cs typeface="Big Caslon Medium"/>
                <a:sym typeface="Big Caslon Medium"/>
              </a:defRPr>
            </a:pPr>
            <a:r>
              <a:t>Day of the Week</a:t>
            </a:r>
          </a:p>
          <a:p>
            <a:pPr marL="609599" indent="-609599" algn="l">
              <a:lnSpc>
                <a:spcPct val="90000"/>
              </a:lnSpc>
              <a:spcBef>
                <a:spcPts val="4500"/>
              </a:spcBef>
              <a:buSzPct val="123000"/>
              <a:buChar char="-"/>
              <a:defRPr sz="3500">
                <a:solidFill>
                  <a:srgbClr val="000000"/>
                </a:solidFill>
                <a:latin typeface="Big Caslon Medium"/>
                <a:ea typeface="Big Caslon Medium"/>
                <a:cs typeface="Big Caslon Medium"/>
                <a:sym typeface="Big Caslon Medium"/>
              </a:defRPr>
            </a:pPr>
            <a:r>
              <a:t>Overall</a:t>
            </a:r>
          </a:p>
        </p:txBody>
      </p:sp>
      <p:sp>
        <p:nvSpPr>
          <p:cNvPr id="171" name="Trip Length…"/>
          <p:cNvSpPr txBox="1"/>
          <p:nvPr/>
        </p:nvSpPr>
        <p:spPr>
          <a:xfrm>
            <a:off x="1135409" y="7712247"/>
            <a:ext cx="10530655" cy="406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>
              <a:lnSpc>
                <a:spcPct val="90000"/>
              </a:lnSpc>
              <a:spcBef>
                <a:spcPts val="4500"/>
              </a:spcBef>
              <a:defRPr sz="4800">
                <a:solidFill>
                  <a:srgbClr val="000000"/>
                </a:solidFill>
                <a:latin typeface="Big Caslon Medium"/>
                <a:ea typeface="Big Caslon Medium"/>
                <a:cs typeface="Big Caslon Medium"/>
                <a:sym typeface="Big Caslon Medium"/>
              </a:defRPr>
            </a:pPr>
            <a:r>
              <a:t>Trip Length</a:t>
            </a:r>
          </a:p>
          <a:p>
            <a:pPr marL="609599" indent="-609599" algn="l">
              <a:lnSpc>
                <a:spcPct val="90000"/>
              </a:lnSpc>
              <a:spcBef>
                <a:spcPts val="4500"/>
              </a:spcBef>
              <a:buSzPct val="123000"/>
              <a:buChar char="-"/>
              <a:defRPr sz="3500">
                <a:solidFill>
                  <a:srgbClr val="000000"/>
                </a:solidFill>
                <a:latin typeface="Big Caslon Medium"/>
                <a:ea typeface="Big Caslon Medium"/>
                <a:cs typeface="Big Caslon Medium"/>
                <a:sym typeface="Big Caslon Medium"/>
              </a:defRPr>
            </a:pPr>
            <a:r>
              <a:t>Overall</a:t>
            </a:r>
          </a:p>
        </p:txBody>
      </p:sp>
      <p:sp>
        <p:nvSpPr>
          <p:cNvPr id="172" name="Type of Bike…"/>
          <p:cNvSpPr txBox="1"/>
          <p:nvPr/>
        </p:nvSpPr>
        <p:spPr>
          <a:xfrm>
            <a:off x="12376205" y="7712247"/>
            <a:ext cx="10530655" cy="406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>
              <a:lnSpc>
                <a:spcPct val="90000"/>
              </a:lnSpc>
              <a:spcBef>
                <a:spcPts val="4500"/>
              </a:spcBef>
              <a:defRPr sz="4800">
                <a:solidFill>
                  <a:srgbClr val="000000"/>
                </a:solidFill>
                <a:latin typeface="Big Caslon Medium"/>
                <a:ea typeface="Big Caslon Medium"/>
                <a:cs typeface="Big Caslon Medium"/>
                <a:sym typeface="Big Caslon Medium"/>
              </a:defRPr>
            </a:pPr>
            <a:r>
              <a:t>Type of Bike</a:t>
            </a:r>
          </a:p>
          <a:p>
            <a:pPr marL="609599" indent="-609599" algn="l">
              <a:lnSpc>
                <a:spcPct val="90000"/>
              </a:lnSpc>
              <a:spcBef>
                <a:spcPts val="4500"/>
              </a:spcBef>
              <a:buSzPct val="123000"/>
              <a:buChar char="-"/>
              <a:defRPr sz="3500">
                <a:solidFill>
                  <a:srgbClr val="000000"/>
                </a:solidFill>
                <a:latin typeface="Big Caslon Medium"/>
                <a:ea typeface="Big Caslon Medium"/>
                <a:cs typeface="Big Caslon Medium"/>
                <a:sym typeface="Big Caslon Medium"/>
              </a:defRPr>
            </a:pPr>
            <a:r>
              <a:t>Overall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ercentage of Riders by Membership"/>
          <p:cNvSpPr txBox="1"/>
          <p:nvPr/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lnSpc>
                <a:spcPct val="80000"/>
              </a:lnSpc>
              <a:defRPr spc="-170" sz="8500">
                <a:solidFill>
                  <a:srgbClr val="000000"/>
                </a:solidFill>
                <a:latin typeface="Big Caslon Medium"/>
                <a:ea typeface="Big Caslon Medium"/>
                <a:cs typeface="Big Caslon Medium"/>
                <a:sym typeface="Big Caslon Medium"/>
              </a:defRPr>
            </a:lvl1pPr>
          </a:lstStyle>
          <a:p>
            <a:pPr/>
            <a:r>
              <a:t>Percentage of Riders by Membership</a:t>
            </a:r>
          </a:p>
        </p:txBody>
      </p:sp>
      <p:sp>
        <p:nvSpPr>
          <p:cNvPr id="175" name="Key Takeaways…"/>
          <p:cNvSpPr txBox="1"/>
          <p:nvPr>
            <p:ph type="body" sz="half" idx="1"/>
          </p:nvPr>
        </p:nvSpPr>
        <p:spPr>
          <a:xfrm>
            <a:off x="1206500" y="3275021"/>
            <a:ext cx="10846503" cy="8256011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>
                <a:latin typeface="Big Caslon Medium"/>
                <a:ea typeface="Big Caslon Medium"/>
                <a:cs typeface="Big Caslon Medium"/>
                <a:sym typeface="Big Caslon Medium"/>
              </a:defRPr>
            </a:pPr>
            <a:r>
              <a:t>Key Takeaways </a:t>
            </a:r>
          </a:p>
          <a:p>
            <a:pPr>
              <a:buChar char="-"/>
              <a:defRPr>
                <a:latin typeface="Big Caslon Medium"/>
                <a:ea typeface="Big Caslon Medium"/>
                <a:cs typeface="Big Caslon Medium"/>
                <a:sym typeface="Big Caslon Medium"/>
              </a:defRPr>
            </a:pPr>
            <a:r>
              <a:t>There are more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Member</a:t>
            </a:r>
            <a:r>
              <a:t> riders than Casual riders</a:t>
            </a:r>
          </a:p>
        </p:txBody>
      </p:sp>
      <p:sp>
        <p:nvSpPr>
          <p:cNvPr id="176" name="Line"/>
          <p:cNvSpPr/>
          <p:nvPr/>
        </p:nvSpPr>
        <p:spPr>
          <a:xfrm>
            <a:off x="1092705" y="2893841"/>
            <a:ext cx="2219859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pic>
        <p:nvPicPr>
          <p:cNvPr id="177" name="Sheet 6.png" descr="Sheet 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099254" y="3275021"/>
            <a:ext cx="9881714" cy="825601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Riders Per Day"/>
          <p:cNvSpPr txBox="1"/>
          <p:nvPr/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lnSpc>
                <a:spcPct val="80000"/>
              </a:lnSpc>
              <a:defRPr spc="-170" sz="8500">
                <a:solidFill>
                  <a:srgbClr val="000000"/>
                </a:solidFill>
                <a:latin typeface="Big Caslon Medium"/>
                <a:ea typeface="Big Caslon Medium"/>
                <a:cs typeface="Big Caslon Medium"/>
                <a:sym typeface="Big Caslon Medium"/>
              </a:defRPr>
            </a:lvl1pPr>
          </a:lstStyle>
          <a:p>
            <a:pPr/>
            <a:r>
              <a:t>Riders Per Day</a:t>
            </a:r>
          </a:p>
        </p:txBody>
      </p:sp>
      <p:sp>
        <p:nvSpPr>
          <p:cNvPr id="180" name="Key Takeaways…"/>
          <p:cNvSpPr txBox="1"/>
          <p:nvPr>
            <p:ph type="body" sz="half" idx="1"/>
          </p:nvPr>
        </p:nvSpPr>
        <p:spPr>
          <a:xfrm>
            <a:off x="1206500" y="3275021"/>
            <a:ext cx="8552727" cy="8256011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>
                <a:latin typeface="Big Caslon Medium"/>
                <a:ea typeface="Big Caslon Medium"/>
                <a:cs typeface="Big Caslon Medium"/>
                <a:sym typeface="Big Caslon Medium"/>
              </a:defRPr>
            </a:pPr>
            <a:r>
              <a:t>Key Takeaways </a:t>
            </a:r>
          </a:p>
          <a:p>
            <a:pPr>
              <a:buChar char="-"/>
              <a:defRPr>
                <a:latin typeface="Big Caslon Medium"/>
                <a:ea typeface="Big Caslon Medium"/>
                <a:cs typeface="Big Caslon Medium"/>
                <a:sym typeface="Big Caslon Medium"/>
              </a:defRPr>
            </a:pPr>
            <a:r>
              <a:t>Casual Riders peak days were Saturday and Sunday</a:t>
            </a:r>
          </a:p>
          <a:p>
            <a:pPr>
              <a:buChar char="-"/>
              <a:defRPr>
                <a:latin typeface="Big Caslon Medium"/>
                <a:ea typeface="Big Caslon Medium"/>
                <a:cs typeface="Big Caslon Medium"/>
                <a:sym typeface="Big Caslon Medium"/>
              </a:defRPr>
            </a:pPr>
            <a:r>
              <a:t>More Member Riders on the Weekdays</a:t>
            </a:r>
          </a:p>
        </p:txBody>
      </p:sp>
      <p:sp>
        <p:nvSpPr>
          <p:cNvPr id="181" name="Line"/>
          <p:cNvSpPr/>
          <p:nvPr/>
        </p:nvSpPr>
        <p:spPr>
          <a:xfrm>
            <a:off x="1092705" y="2893841"/>
            <a:ext cx="2219859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pic>
        <p:nvPicPr>
          <p:cNvPr id="182" name="Sheet 2.png" descr="Sheet 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381454" y="3275021"/>
            <a:ext cx="12801138" cy="901706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Ride Length by Day"/>
          <p:cNvSpPr txBox="1"/>
          <p:nvPr/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lnSpc>
                <a:spcPct val="80000"/>
              </a:lnSpc>
              <a:defRPr spc="-170" sz="8500">
                <a:solidFill>
                  <a:srgbClr val="000000"/>
                </a:solidFill>
                <a:latin typeface="Big Caslon Medium"/>
                <a:ea typeface="Big Caslon Medium"/>
                <a:cs typeface="Big Caslon Medium"/>
                <a:sym typeface="Big Caslon Medium"/>
              </a:defRPr>
            </a:lvl1pPr>
          </a:lstStyle>
          <a:p>
            <a:pPr/>
            <a:r>
              <a:t>Ride Length by Day</a:t>
            </a:r>
          </a:p>
        </p:txBody>
      </p:sp>
      <p:sp>
        <p:nvSpPr>
          <p:cNvPr id="185" name="Key Takeaways…"/>
          <p:cNvSpPr txBox="1"/>
          <p:nvPr>
            <p:ph type="body" sz="quarter" idx="1"/>
          </p:nvPr>
        </p:nvSpPr>
        <p:spPr>
          <a:xfrm>
            <a:off x="1206500" y="3275021"/>
            <a:ext cx="8008968" cy="8256011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>
                <a:latin typeface="Big Caslon Medium"/>
                <a:ea typeface="Big Caslon Medium"/>
                <a:cs typeface="Big Caslon Medium"/>
                <a:sym typeface="Big Caslon Medium"/>
              </a:defRPr>
            </a:pPr>
            <a:r>
              <a:t>Key Takeaways </a:t>
            </a:r>
          </a:p>
          <a:p>
            <a:pPr>
              <a:buChar char="-"/>
              <a:defRPr>
                <a:latin typeface="Big Caslon Medium"/>
                <a:ea typeface="Big Caslon Medium"/>
                <a:cs typeface="Big Caslon Medium"/>
                <a:sym typeface="Big Caslon Medium"/>
              </a:defRPr>
            </a:pPr>
            <a:r>
              <a:t>Casual Riders rode a longer distance everyday</a:t>
            </a:r>
          </a:p>
          <a:p>
            <a:pPr>
              <a:buChar char="-"/>
              <a:defRPr>
                <a:latin typeface="Big Caslon Medium"/>
                <a:ea typeface="Big Caslon Medium"/>
                <a:cs typeface="Big Caslon Medium"/>
                <a:sym typeface="Big Caslon Medium"/>
              </a:defRPr>
            </a:pPr>
            <a:r>
              <a:t>Saturday and Sunday are huge distance days for Casual Riders</a:t>
            </a:r>
          </a:p>
          <a:p>
            <a:pPr>
              <a:buChar char="-"/>
              <a:defRPr>
                <a:latin typeface="Big Caslon Medium"/>
                <a:ea typeface="Big Caslon Medium"/>
                <a:cs typeface="Big Caslon Medium"/>
                <a:sym typeface="Big Caslon Medium"/>
              </a:defRPr>
            </a:pPr>
            <a:r>
              <a:t>Member Riders consistently rode between 300M and 400M everyday</a:t>
            </a:r>
          </a:p>
        </p:txBody>
      </p:sp>
      <p:sp>
        <p:nvSpPr>
          <p:cNvPr id="186" name="Line"/>
          <p:cNvSpPr/>
          <p:nvPr/>
        </p:nvSpPr>
        <p:spPr>
          <a:xfrm>
            <a:off x="1092705" y="2893841"/>
            <a:ext cx="2219859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pic>
        <p:nvPicPr>
          <p:cNvPr id="187" name="Sheet 3.png" descr="Sheet 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349619" y="3275021"/>
            <a:ext cx="14740577" cy="883057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omparison of Number of Trips Made per Month by Rider Type"/>
          <p:cNvSpPr txBox="1"/>
          <p:nvPr/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 defTabSz="1926287">
              <a:lnSpc>
                <a:spcPct val="80000"/>
              </a:lnSpc>
              <a:defRPr spc="-134" sz="6715">
                <a:solidFill>
                  <a:srgbClr val="000000"/>
                </a:solidFill>
                <a:latin typeface="Big Caslon Medium"/>
                <a:ea typeface="Big Caslon Medium"/>
                <a:cs typeface="Big Caslon Medium"/>
                <a:sym typeface="Big Caslon Medium"/>
              </a:defRPr>
            </a:lvl1pPr>
          </a:lstStyle>
          <a:p>
            <a:pPr/>
            <a:r>
              <a:t>Comparison of Number of Trips Made per Month by Rider Type</a:t>
            </a:r>
          </a:p>
        </p:txBody>
      </p:sp>
      <p:sp>
        <p:nvSpPr>
          <p:cNvPr id="190" name="Key Takeaways…"/>
          <p:cNvSpPr txBox="1"/>
          <p:nvPr>
            <p:ph type="body" sz="quarter" idx="1"/>
          </p:nvPr>
        </p:nvSpPr>
        <p:spPr>
          <a:xfrm>
            <a:off x="1206500" y="3275021"/>
            <a:ext cx="7407017" cy="8256011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>
                <a:latin typeface="Big Caslon Medium"/>
                <a:ea typeface="Big Caslon Medium"/>
                <a:cs typeface="Big Caslon Medium"/>
                <a:sym typeface="Big Caslon Medium"/>
              </a:defRPr>
            </a:pPr>
            <a:r>
              <a:t>Key Takeaways </a:t>
            </a:r>
          </a:p>
          <a:p>
            <a:pPr>
              <a:buChar char="-"/>
              <a:defRPr>
                <a:latin typeface="Big Caslon Medium"/>
                <a:ea typeface="Big Caslon Medium"/>
                <a:cs typeface="Big Caslon Medium"/>
                <a:sym typeface="Big Caslon Medium"/>
              </a:defRPr>
            </a:pPr>
            <a:r>
              <a:t>The amount of riders decline during the winter months and increase in the Spring and Summer for both Members and Casual Riders</a:t>
            </a:r>
          </a:p>
        </p:txBody>
      </p:sp>
      <p:sp>
        <p:nvSpPr>
          <p:cNvPr id="191" name="Line"/>
          <p:cNvSpPr/>
          <p:nvPr/>
        </p:nvSpPr>
        <p:spPr>
          <a:xfrm>
            <a:off x="1092705" y="2893841"/>
            <a:ext cx="2219859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pic>
        <p:nvPicPr>
          <p:cNvPr id="192" name="Sheet 4.png" descr="Sheet 4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974287" y="3275021"/>
            <a:ext cx="14902066" cy="716595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