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40B61B4-42D9-4136-9D62-D44A982446E1}">
  <a:tblStyle styleId="{940B61B4-42D9-4136-9D62-D44A982446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Average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acordar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Shape 5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Shape 8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Minicurso de Lógica de Programação</a:t>
            </a:r>
            <a:endParaRPr/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de Fluxo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Digamos que nós queremos saber se um número é ímpar ou par, como faríamos um algoritmo que nos respondesse isso?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int num = 3;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if (num % 2 == 0) {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System.out.println(“É par!”)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} else {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System.out.println(“É ímpar!”)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}</a:t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6147000" y="2288275"/>
            <a:ext cx="2685300" cy="12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 que o programa deveria imprimir na tela?</a:t>
            </a:r>
            <a:br>
              <a:rPr lang="pt-BR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lang="pt-BR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pt-BR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 se mudássemos a variável “num” para 4?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de Igualdade e Relacional 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491375" y="2046038"/>
            <a:ext cx="2685600" cy="19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Relacionais: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&gt;	maior que</a:t>
            </a:r>
            <a:br>
              <a:rPr lang="pt-BR"/>
            </a:br>
            <a:r>
              <a:rPr lang="pt-BR"/>
              <a:t>&lt;	menor que</a:t>
            </a:r>
            <a:br>
              <a:rPr lang="pt-BR"/>
            </a:br>
            <a:r>
              <a:rPr lang="pt-BR"/>
              <a:t>&gt;=	maior ou igual que</a:t>
            </a:r>
            <a:br>
              <a:rPr lang="pt-BR"/>
            </a:br>
            <a:r>
              <a:rPr lang="pt-BR"/>
              <a:t>&lt;=	menor ou igual que </a:t>
            </a:r>
            <a:br>
              <a:rPr lang="pt-BR"/>
            </a:br>
            <a:br>
              <a:rPr lang="pt-BR"/>
            </a:b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953675"/>
            <a:ext cx="3118500" cy="18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Igualdade: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==	comparação de igualdade</a:t>
            </a:r>
            <a:br>
              <a:rPr lang="pt-BR"/>
            </a:br>
            <a:r>
              <a:rPr lang="pt-BR"/>
              <a:t>!=	comparação de diferença</a:t>
            </a:r>
            <a:br>
              <a:rPr lang="pt-BR"/>
            </a:b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241550" y="1247050"/>
            <a:ext cx="7218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pt-BR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Representam um valor lógico (verdadeiro ou falso)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241550" y="3601875"/>
            <a:ext cx="41916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Exemplos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int num1 = 4;	num1 &gt; num2     (falso)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int num2 = 5;	num3 &lt;= num1   (verdadeiro)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int num3 = 3;	num1 == num2   (falso)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Lógicos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377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&amp;&amp;	E	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||	OU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!	negação</a:t>
            </a:r>
            <a:br>
              <a:rPr lang="pt-BR"/>
            </a:br>
            <a:endParaRPr/>
          </a:p>
        </p:txBody>
      </p:sp>
      <p:graphicFrame>
        <p:nvGraphicFramePr>
          <p:cNvPr id="179" name="Shape 179"/>
          <p:cNvGraphicFramePr/>
          <p:nvPr/>
        </p:nvGraphicFramePr>
        <p:xfrm>
          <a:off x="230400" y="268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{940B61B4-42D9-4136-9D62-D44A982446E1}</a:tableStyleId>
              </a:tblPr>
              <a:tblGrid>
                <a:gridCol w="1447200"/>
                <a:gridCol w="1447200"/>
                <a:gridCol w="1447200"/>
                <a:gridCol w="1447200"/>
                <a:gridCol w="1447200"/>
                <a:gridCol w="1447200"/>
              </a:tblGrid>
              <a:tr h="38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A &amp;&amp; B (A e B)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A || B (A ou B)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!A (não A)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!B (não B)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V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V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V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V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V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V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V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V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V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V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V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V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Laços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são?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São estruturas de repetição de código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que servem?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Para realizar ações ou processos repetitivos sem que ocorra a repetição de código</a:t>
            </a:r>
            <a:endParaRPr/>
          </a:p>
          <a:p>
            <a:pPr indent="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utilizá-los?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Funcionam a partir de uma (ou mais) condição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Existem três tipos de laços: while (enquanto), para (for) e para cada (for each)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Contando até 10	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297775"/>
            <a:ext cx="383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Contando até 10 com o WHILE</a:t>
            </a:r>
            <a:endParaRPr/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int num = 1;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       while (num &lt;= 10) {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            System.out.println(num)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     num++;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       }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995000" y="1297775"/>
            <a:ext cx="3837300" cy="23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Contando até 10 com o FOR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for (int  i = 0; i &lt;= 10; i++){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	System.out.println(i);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}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309075" y="3765275"/>
            <a:ext cx="38373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MAS E O FOR EACH??	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Assim como na matemática, funções dentro da computação servem para transformar um valor de entrada em um certo valor de saída;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Entretanto, na computação, nem sempre é necessário um valor de entrada. Uma função que serve para imprimir sempre a mesma mensagem não precisa de um valor de entrada, resultando apenas no valor de saída.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Declarando uma função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se declarar uma função é necessário informar no código o tipo dela (o tipo que ela deve retornar como saída) e sua assinatura (os parâmetros/argumentos que ela deve receber como entrada);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206" name="Shape 206"/>
          <p:cNvSpPr txBox="1"/>
          <p:nvPr/>
        </p:nvSpPr>
        <p:spPr>
          <a:xfrm>
            <a:off x="1221050" y="2525200"/>
            <a:ext cx="3894300" cy="17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Em Java: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pt-BR" sz="18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int</a:t>
            </a:r>
            <a:r>
              <a:rPr lang="pt-BR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pt-BR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quadradoDe</a:t>
            </a:r>
            <a:r>
              <a:rPr lang="pt-BR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pt-BR" sz="18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int x</a:t>
            </a:r>
            <a:r>
              <a:rPr lang="pt-BR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) {</a:t>
            </a:r>
            <a:br>
              <a:rPr lang="pt-BR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pt-BR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	return x * x;</a:t>
            </a:r>
            <a:br>
              <a:rPr lang="pt-BR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pt-BR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4938000" y="2361825"/>
            <a:ext cx="38943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Perceba, a função possui: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verage"/>
              <a:buChar char="●"/>
            </a:pPr>
            <a:r>
              <a:rPr lang="pt-BR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Tipo</a:t>
            </a:r>
            <a:r>
              <a:rPr lang="pt-BR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, que define seu retorno</a:t>
            </a:r>
            <a:endParaRPr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verage"/>
              <a:buChar char="●"/>
            </a:pPr>
            <a:r>
              <a:rPr lang="pt-BR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Identificador</a:t>
            </a:r>
            <a:r>
              <a:rPr lang="pt-BR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, que usaremos para chamar a função</a:t>
            </a:r>
            <a:endParaRPr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verage"/>
              <a:buChar char="●"/>
            </a:pPr>
            <a:r>
              <a:rPr lang="pt-BR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Parâmetros</a:t>
            </a:r>
            <a:r>
              <a:rPr lang="pt-BR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, que são recebidos na chamada da função</a:t>
            </a:r>
            <a:endParaRPr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Chamando uma função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145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utilizar uma função basta usar seu nome e fornecer seus parâmetros!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int num = 4;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int numQuad = quadradoDe(num);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System.out.println(numQuad);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145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D9D9D9"/>
                </a:solidFill>
              </a:rPr>
              <a:t>Escreva um algoritmo que armazene o valor 10 em uma variável A e o valor 20 em uma variável B. A seguir (utilizando apenas atribuições entre variáveis) troque os seus conteúdos fazendo com que o valor que está em A passe para B e vice-versa. Ao final, escrever os valores que ficaram armazenados nas variáveis.</a:t>
            </a:r>
            <a:endParaRPr>
              <a:solidFill>
                <a:srgbClr val="D9D9D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Clr>
                <a:srgbClr val="D9D9D9"/>
              </a:buClr>
              <a:buSzPts val="1800"/>
              <a:buChar char="●"/>
            </a:pPr>
            <a:r>
              <a:rPr lang="pt-BR">
                <a:solidFill>
                  <a:srgbClr val="D9D9D9"/>
                </a:solidFill>
              </a:rPr>
              <a:t>Crie uma função do tipo flutuante que receba como parâmetro dois flutuantes que representam notas de trabalho de um aluno e que retorne sua média.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145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Crie uma função do tipo lógico que receba um inteiro que representa o valor de uma nota final de Introdução à Programação. A função deve retornar true se a nota do aluno for satisfatória para que ele seja aprovado e false caso contrário.</a:t>
            </a:r>
            <a:endParaRPr>
              <a:solidFill>
                <a:srgbClr val="D9D9D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pt-BR">
                <a:solidFill>
                  <a:srgbClr val="D9D9D9"/>
                </a:solidFill>
              </a:rPr>
              <a:t>Crie uma função do tipo flutuante que receba três inteiros que representam provas de Introdução a Programação e retorne um flutuante representando a  média, sendo que:</a:t>
            </a:r>
            <a:endParaRPr>
              <a:solidFill>
                <a:srgbClr val="D9D9D9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pt-BR">
                <a:solidFill>
                  <a:srgbClr val="D9D9D9"/>
                </a:solidFill>
              </a:rPr>
              <a:t>A primeira prova vale 20% da nota</a:t>
            </a:r>
            <a:endParaRPr>
              <a:solidFill>
                <a:srgbClr val="D9D9D9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pt-BR">
                <a:solidFill>
                  <a:srgbClr val="D9D9D9"/>
                </a:solidFill>
              </a:rPr>
              <a:t>A segunda prova vale 30% da nota</a:t>
            </a:r>
            <a:endParaRPr>
              <a:solidFill>
                <a:srgbClr val="D9D9D9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D9D9D9"/>
              </a:buClr>
              <a:buSzPts val="1400"/>
              <a:buChar char="○"/>
            </a:pPr>
            <a:r>
              <a:rPr lang="pt-BR">
                <a:solidFill>
                  <a:srgbClr val="D9D9D9"/>
                </a:solidFill>
              </a:rPr>
              <a:t>A terceira prova vale 50% da nota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Lógica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é 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que é importante?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é utilizada na computação?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45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Crie uma função do tipo vazio que receba dois parâmetros do tipo flutuante representando a nota final de trabalhos e a nota final de provas de um aluno (tente fazer uso das funções anteriores para chamar essa terceira função) e imprima na tela a média final (usando a média suicida) do aluno e se ele foi aprovado, está em recuperação ou já foi reprovado.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MÉDIA SUICIDA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 sz="1400"/>
              <a:t>Se a nota final do trabalho e a nota final de provas forem maiores ou iguais a 5, a média final do aluno é uma média entre as duas;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	Caso alguma das notas finais for menor do que 5, a nota final é a menor entre as duas.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Minicurso de Lógica de Programação</a:t>
            </a:r>
            <a:endParaRPr/>
          </a:p>
        </p:txBody>
      </p:sp>
      <p:sp>
        <p:nvSpPr>
          <p:cNvPr id="237" name="Shape 237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pela sua presença e até a próxima aula!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são algoritmos?</a:t>
            </a:r>
            <a:endParaRPr/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Receita de bolo?</a:t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913" y="835075"/>
            <a:ext cx="36290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4589375" y="1017725"/>
            <a:ext cx="43674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O código ao lado está escrito em Java. Não se preocupe em compreendê-lo ainda! </a:t>
            </a:r>
            <a:br>
              <a:rPr lang="pt-BR" sz="18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lang="pt-BR" sz="18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pt-BR" sz="18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Ao executá-lo, o console exibirá o seguinte:</a:t>
            </a:r>
            <a:br>
              <a:rPr lang="pt-BR" sz="18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pt-BR" sz="18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	“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  2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  3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  4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  5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  6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  7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  8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  9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  10”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contar de 1 a 10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351400"/>
            <a:ext cx="346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void conta10() {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       int num = 1;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       while (index &lt;= 10) {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            System.out.println(num)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     num++;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       }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    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são?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Pequenas “gavetas” dentro do seu computador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Possuem tipo, valor e identificador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Guardam apenas um valor de cada vez</a:t>
            </a:r>
            <a:endParaRPr/>
          </a:p>
          <a:p>
            <a:pPr indent="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que servem?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Elas são utilizadas dentro de algoritmos sendo atualizadas conforme o código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Servem de parâmetros para funções (veremos esse conceito mais para frente)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é tipo e identificador?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Tipo é o que define o tamanho da “gaveta” dentro do seu computador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Identificador é um nome que permite referenciar a variável dentro do algoritmo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assim o tamanho da “gaveta”?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Existem diversos </a:t>
            </a:r>
            <a:r>
              <a:rPr lang="pt-BR" u="sng"/>
              <a:t>tipos</a:t>
            </a:r>
            <a:r>
              <a:rPr lang="pt-BR"/>
              <a:t> de variável: inteiros, caracteres, flutuantes, lógicos e literais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Cada tipo necessita uma quantidade diferente de espaço dentro do computador para ser armazenado</a:t>
            </a:r>
            <a:endParaRPr/>
          </a:p>
          <a:p>
            <a:pPr indent="457200" lvl="0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00"/>
                </a:solidFill>
              </a:rPr>
              <a:t>tipo </a:t>
            </a:r>
            <a:r>
              <a:rPr lang="pt-BR" sz="1000"/>
              <a:t>    </a:t>
            </a:r>
            <a:r>
              <a:rPr lang="pt-BR" sz="1000">
                <a:solidFill>
                  <a:srgbClr val="00FFFF"/>
                </a:solidFill>
              </a:rPr>
              <a:t>identificador</a:t>
            </a:r>
            <a:r>
              <a:rPr lang="pt-BR" sz="1000"/>
              <a:t>       </a:t>
            </a:r>
            <a:r>
              <a:rPr lang="pt-BR" sz="1000">
                <a:solidFill>
                  <a:srgbClr val="FFFF00"/>
                </a:solidFill>
              </a:rPr>
              <a:t>valor</a:t>
            </a:r>
            <a:endParaRPr sz="1000">
              <a:solidFill>
                <a:srgbClr val="FFFF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							</a:t>
            </a:r>
            <a:r>
              <a:rPr lang="pt-BR">
                <a:solidFill>
                  <a:srgbClr val="00FF00"/>
                </a:solidFill>
              </a:rPr>
              <a:t>int</a:t>
            </a:r>
            <a:r>
              <a:rPr lang="pt-BR"/>
              <a:t> </a:t>
            </a:r>
            <a:r>
              <a:rPr lang="pt-BR">
                <a:solidFill>
                  <a:srgbClr val="00FFFF"/>
                </a:solidFill>
              </a:rPr>
              <a:t>numero</a:t>
            </a:r>
            <a:r>
              <a:rPr lang="pt-BR"/>
              <a:t> = </a:t>
            </a:r>
            <a:r>
              <a:rPr lang="pt-BR">
                <a:solidFill>
                  <a:srgbClr val="FFFF00"/>
                </a:solidFill>
              </a:rPr>
              <a:t>10</a:t>
            </a:r>
            <a:r>
              <a:rPr lang="pt-BR">
                <a:solidFill>
                  <a:srgbClr val="FFFFFF"/>
                </a:solidFill>
              </a:rPr>
              <a:t>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Constantes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Constantes, assim como variáveis, são “dispositivos” para guardar valores;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Constantes, entretanto, são constantes (pasmem);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Exemplos: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π = 3,14...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Constante de Avogadro = 6,02 x 10</a:t>
            </a:r>
            <a:r>
              <a:rPr baseline="30000" lang="pt-BR"/>
              <a:t>23 </a:t>
            </a:r>
            <a:r>
              <a:rPr lang="pt-BR"/>
              <a:t>mol</a:t>
            </a:r>
            <a:r>
              <a:rPr baseline="30000" lang="pt-BR"/>
              <a:t>-1</a:t>
            </a:r>
            <a:endParaRPr baseline="30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Aritméticos e Incrementais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017725"/>
            <a:ext cx="381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Aritméticos</a:t>
            </a:r>
            <a:r>
              <a:rPr lang="pt-BR"/>
              <a:t>: </a:t>
            </a:r>
            <a:br>
              <a:rPr lang="pt-BR"/>
            </a:br>
            <a:r>
              <a:rPr lang="pt-BR" sz="1700"/>
              <a:t>+ 	operador de adição </a:t>
            </a:r>
            <a:endParaRPr sz="17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/>
              <a:t>-  	operador subtração</a:t>
            </a:r>
            <a:endParaRPr sz="17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* 	 operador de multiplicação</a:t>
            </a:r>
            <a:endParaRPr sz="17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/ 	operador de divisão</a:t>
            </a:r>
            <a:endParaRPr sz="17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% 	operador de módulo (ou resto da divisão)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660400" y="1017725"/>
            <a:ext cx="381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Incremento / Decremento</a:t>
            </a:r>
            <a:r>
              <a:rPr lang="pt-BR"/>
              <a:t>: </a:t>
            </a:r>
            <a:br>
              <a:rPr lang="pt-BR"/>
            </a:br>
            <a:r>
              <a:rPr lang="pt-BR" sz="1700"/>
              <a:t>++	adiciona 1 na variável  </a:t>
            </a:r>
            <a:endParaRPr sz="17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/>
              <a:t>--  	subtrai 1 na variável</a:t>
            </a:r>
            <a:endParaRPr sz="17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+= 	soma um valor novo ao valor anterior</a:t>
            </a:r>
            <a:endParaRPr sz="17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	Ambos representam o mesmo</a:t>
            </a:r>
            <a:endParaRPr sz="17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var1 += var2		var1 = var1 + var2</a:t>
            </a:r>
            <a:endParaRPr sz="17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var1 -= var2		var1 = var1 - var2	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de Fluxo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são?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São estruturas de tomada de decisão dentro do seu algoritmo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que servem?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Decidir qual caminho ou ação tomar diante de um contexto especificado pelo programador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utilizá-los?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Com If, Else e Else If (“Se”, “senão” e “senão se”)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