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 Lógica de Programação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um vetor do tipo Inteiro de 10 posições contendo a nota final de 10 alunos, determine a quantidade de alunos que seriam aprovados na matéria.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 Lógica de Programação</a:t>
            </a:r>
            <a:endParaRPr/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sua presença e até a próxima aula!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São armários de gavetas, ou seja, é uma estrutura/variável que pode guardar vários valores chamados de elementos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Assim como as variáveis comuns, possuem tipo, identificador e valor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elemento tem um índice equivalente a sua posição. Posições geralmente começam em 0.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como funciona o “tamanho” do armário?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 vetor vai guardar a quantidade de memória equivalente a quantidade de elementos que setamos para ele. </a:t>
            </a:r>
            <a:endParaRPr/>
          </a:p>
          <a:p>
            <a:pPr indent="457200" lvl="0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</a:rPr>
              <a:t>tipo </a:t>
            </a:r>
            <a:r>
              <a:rPr lang="pt-BR" sz="1000"/>
              <a:t>    </a:t>
            </a:r>
            <a:r>
              <a:rPr lang="pt-BR" sz="1000">
                <a:solidFill>
                  <a:srgbClr val="00FFFF"/>
                </a:solidFill>
              </a:rPr>
              <a:t>identificador</a:t>
            </a:r>
            <a:r>
              <a:rPr lang="pt-BR" sz="1000"/>
              <a:t>       		</a:t>
            </a:r>
            <a:r>
              <a:rPr lang="pt-BR" sz="1000">
                <a:solidFill>
                  <a:srgbClr val="FFFF00"/>
                </a:solidFill>
              </a:rPr>
              <a:t>valor</a:t>
            </a:r>
            <a:endParaRPr sz="1000">
              <a:solidFill>
                <a:srgbClr val="FFFF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</a:t>
            </a:r>
            <a:r>
              <a:rPr lang="pt-BR">
                <a:solidFill>
                  <a:srgbClr val="00FF00"/>
                </a:solidFill>
              </a:rPr>
              <a:t>int</a:t>
            </a:r>
            <a:r>
              <a:rPr lang="pt-BR"/>
              <a:t> </a:t>
            </a:r>
            <a:r>
              <a:rPr lang="pt-BR">
                <a:solidFill>
                  <a:srgbClr val="00FFFF"/>
                </a:solidFill>
              </a:rPr>
              <a:t>numeros[]</a:t>
            </a:r>
            <a:r>
              <a:rPr lang="pt-BR"/>
              <a:t> = </a:t>
            </a:r>
            <a:r>
              <a:rPr lang="pt-BR">
                <a:solidFill>
                  <a:srgbClr val="FFFF00"/>
                </a:solidFill>
              </a:rPr>
              <a:t>{2,5,1,6,4,7}</a:t>
            </a:r>
            <a:r>
              <a:rPr lang="pt-B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coisas =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51775" y="109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nomes[] = {“João”,” Jorge”, “Maria”, “Joana”, “José”, “Ana”};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posição 0 tem valor João.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nomes[0] == “João”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posição 3 tem valor Joana.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nomes[3] == “Joana”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0" y="2219350"/>
            <a:ext cx="4947700" cy="2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Povoando um vetor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42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vetor[] = new int[10];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int valor = 1;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for( int i = 0; i &lt; 10;  i++){</a:t>
            </a:r>
            <a:endParaRPr b="1"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vetor[i] = valor;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valor++;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619625" y="1143000"/>
            <a:ext cx="421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No código ao lado estamos povoando o vetor com números de 1 ao 10. O primeiro elemento é o 1, o segundo é o 2 e assim em diante.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 “gaveta” de número 0 guarda o valor 1.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o vetor que criamos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indice = 0;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while</a:t>
            </a:r>
            <a:r>
              <a:rPr lang="pt-BR"/>
              <a:t>(indice &lt; 10){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System.out.print(vetor[indice]);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1400"/>
              <a:t>//imprime o valor da posição do vetor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indice++;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}</a:t>
            </a:r>
            <a:endParaRPr b="1"/>
          </a:p>
        </p:txBody>
      </p:sp>
      <p:sp>
        <p:nvSpPr>
          <p:cNvPr id="132" name="Shape 132"/>
          <p:cNvSpPr txBox="1"/>
          <p:nvPr/>
        </p:nvSpPr>
        <p:spPr>
          <a:xfrm>
            <a:off x="4703100" y="1152475"/>
            <a:ext cx="4129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Esse trecho de código ao lado irá acessar e imprimir todos elementos contidos nesse vetor. A saída será a seguinte: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“12345678910”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e o laço “for each”?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39525" y="1151000"/>
            <a:ext cx="8009100" cy="4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 sz="1800">
                <a:solidFill>
                  <a:srgbClr val="CCCCCC"/>
                </a:solidFill>
              </a:rPr>
              <a:t>Um laço for com condições de parada diferente.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 sz="1800">
                <a:solidFill>
                  <a:srgbClr val="CCCCCC"/>
                </a:solidFill>
              </a:rPr>
              <a:t>Roda  o código para cada elemento do vetor.</a:t>
            </a:r>
            <a:endParaRPr sz="1800">
              <a:solidFill>
                <a:srgbClr val="CCCCCC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</a:endParaRPr>
          </a:p>
          <a:p>
            <a:pPr indent="0" lvl="0" marL="22860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</a:rPr>
              <a:t>variável com o tipo do seu vetor   </a:t>
            </a:r>
            <a:r>
              <a:rPr lang="pt-BR" sz="1000">
                <a:solidFill>
                  <a:srgbClr val="D9D9D9"/>
                </a:solidFill>
              </a:rPr>
              <a:t>     </a:t>
            </a:r>
            <a:r>
              <a:rPr lang="pt-BR" sz="1000">
                <a:solidFill>
                  <a:srgbClr val="FFFF00"/>
                </a:solidFill>
              </a:rPr>
              <a:t>seu vetor</a:t>
            </a:r>
            <a:endParaRPr sz="1000">
              <a:solidFill>
                <a:srgbClr val="FFFF00"/>
              </a:solidFill>
            </a:endParaRPr>
          </a:p>
          <a:p>
            <a:pPr indent="457200" lvl="0" marL="18288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</a:rPr>
              <a:t>for ( </a:t>
            </a:r>
            <a:r>
              <a:rPr lang="pt-BR" sz="1800">
                <a:solidFill>
                  <a:srgbClr val="00FFFF"/>
                </a:solidFill>
              </a:rPr>
              <a:t>String nome</a:t>
            </a:r>
            <a:r>
              <a:rPr lang="pt-BR" sz="1800">
                <a:solidFill>
                  <a:srgbClr val="D9D9D9"/>
                </a:solidFill>
              </a:rPr>
              <a:t> : </a:t>
            </a:r>
            <a:r>
              <a:rPr lang="pt-BR" sz="1800">
                <a:solidFill>
                  <a:srgbClr val="FFFF00"/>
                </a:solidFill>
              </a:rPr>
              <a:t>nomes</a:t>
            </a:r>
            <a:r>
              <a:rPr lang="pt-BR" sz="1800">
                <a:solidFill>
                  <a:srgbClr val="D9D9D9"/>
                </a:solidFill>
              </a:rPr>
              <a:t>){</a:t>
            </a:r>
            <a:endParaRPr sz="1800">
              <a:solidFill>
                <a:srgbClr val="D9D9D9"/>
              </a:solidFill>
            </a:endParaRPr>
          </a:p>
          <a:p>
            <a:pPr indent="457200" lvl="0" marL="22860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</a:rPr>
              <a:t>System.out.println(nome);</a:t>
            </a:r>
            <a:endParaRPr sz="1800">
              <a:solidFill>
                <a:srgbClr val="D9D9D9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</a:rPr>
              <a:t>}</a:t>
            </a:r>
            <a:endParaRPr sz="1800">
              <a:solidFill>
                <a:srgbClr val="D9D9D9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</a:rPr>
              <a:t>for </a:t>
            </a:r>
            <a:r>
              <a:rPr lang="pt-BR" sz="1800">
                <a:solidFill>
                  <a:srgbClr val="00FFFF"/>
                </a:solidFill>
              </a:rPr>
              <a:t>nome</a:t>
            </a:r>
            <a:r>
              <a:rPr lang="pt-BR" sz="1800">
                <a:solidFill>
                  <a:srgbClr val="D9D9D9"/>
                </a:solidFill>
              </a:rPr>
              <a:t> in </a:t>
            </a:r>
            <a:r>
              <a:rPr lang="pt-BR" sz="1800">
                <a:solidFill>
                  <a:srgbClr val="FFFF00"/>
                </a:solidFill>
              </a:rPr>
              <a:t>nomes</a:t>
            </a:r>
            <a:r>
              <a:rPr lang="pt-BR" sz="1800">
                <a:solidFill>
                  <a:srgbClr val="D9D9D9"/>
                </a:solidFill>
              </a:rPr>
              <a:t>:        </a:t>
            </a:r>
            <a:endParaRPr sz="1800">
              <a:solidFill>
                <a:srgbClr val="D9D9D9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</a:rPr>
              <a:t>	print nome</a:t>
            </a:r>
            <a:endParaRPr sz="1100"/>
          </a:p>
          <a:p>
            <a:pPr indent="457200" lvl="0" marL="182880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11475" y="2409625"/>
            <a:ext cx="16185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em </a:t>
            </a:r>
            <a:r>
              <a:rPr lang="pt-BR">
                <a:solidFill>
                  <a:srgbClr val="D9D9D9"/>
                </a:solidFill>
              </a:rPr>
              <a:t>Java:</a:t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em Python: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matrizes são vetores bidimensionais, ou seja, uma tabela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podem ter quantas linhas e colunas o programador desejar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assim como vetores, podem apenas guardar um tipo de valor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</a:rPr>
              <a:t>tipo </a:t>
            </a:r>
            <a:r>
              <a:rPr lang="pt-BR" sz="1000"/>
              <a:t>    </a:t>
            </a:r>
            <a:r>
              <a:rPr lang="pt-BR" sz="1000">
                <a:solidFill>
                  <a:srgbClr val="00FFFF"/>
                </a:solidFill>
              </a:rPr>
              <a:t>identificador</a:t>
            </a:r>
            <a:r>
              <a:rPr lang="pt-BR" sz="1000"/>
              <a:t>       		</a:t>
            </a:r>
            <a:r>
              <a:rPr lang="pt-BR" sz="1000">
                <a:solidFill>
                  <a:srgbClr val="FFFF00"/>
                </a:solidFill>
              </a:rPr>
              <a:t>valores</a:t>
            </a:r>
            <a:endParaRPr sz="1000">
              <a:solidFill>
                <a:srgbClr val="FFFF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			</a:t>
            </a:r>
            <a:r>
              <a:rPr lang="pt-BR">
                <a:solidFill>
                  <a:srgbClr val="00FF00"/>
                </a:solidFill>
              </a:rPr>
              <a:t>int</a:t>
            </a:r>
            <a:r>
              <a:rPr lang="pt-BR"/>
              <a:t> </a:t>
            </a:r>
            <a:r>
              <a:rPr lang="pt-BR">
                <a:solidFill>
                  <a:srgbClr val="00FFFF"/>
                </a:solidFill>
              </a:rPr>
              <a:t>matriz[][]</a:t>
            </a:r>
            <a:r>
              <a:rPr lang="pt-BR"/>
              <a:t> = </a:t>
            </a:r>
            <a:r>
              <a:rPr lang="pt-BR">
                <a:solidFill>
                  <a:srgbClr val="FFFF00"/>
                </a:solidFill>
              </a:rPr>
              <a:t>{ {2,5,1}, {4,2,7}, {3,5,9} }</a:t>
            </a:r>
            <a:r>
              <a:rPr lang="pt-BR">
                <a:solidFill>
                  <a:schemeClr val="dk1"/>
                </a:solidFill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Povoando uma matriz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527000"/>
            <a:ext cx="51879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matriz[][] = new int[5][5]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for (int i = 0; i &lt; 5; i++)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for (int j = 0; j&lt; 5; j++)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matriz[i][j] = i * 10 + j;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848500" y="2038850"/>
            <a:ext cx="36717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Nesse trecho de código povoamos as posições da matriz com dois algarismos que representam a sua linha e sua coluna.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a matriz que criamos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39475"/>
            <a:ext cx="45864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(int i = 0; i &lt; 5; i++)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for (int l = 0; l &lt; 5; l++)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System.out.print(matriz[i][l] + " / ");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System.out.print("\n");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416375" y="1543500"/>
            <a:ext cx="35466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trecho de código percorrer toda a matriz imprimindo seus valores. A saída será a seguinte: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lang="pt-BR"/>
              <a:t>0 / 1 / 2 / 3 / 4 / </a:t>
            </a:r>
            <a:endParaRPr/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/ 11 / 12 / 13 / 14 / </a:t>
            </a:r>
            <a:endParaRPr/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 / 21 / 22 / 23 / 24 / </a:t>
            </a:r>
            <a:endParaRPr/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30 / 31 / 32 / 33 / 34 /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40 / 41 / 42 / 43 / 44 / </a:t>
            </a:r>
            <a:r>
              <a:rPr lang="pt-BR"/>
              <a:t>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