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11/6/2022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11/6/2022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11/6/2022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2BFA-6052-EA7E-0799-4655B3BC4726}"/>
              </a:ext>
            </a:extLst>
          </p:cNvPr>
          <p:cNvSpPr>
            <a:spLocks noGrp="1"/>
          </p:cNvSpPr>
          <p:nvPr>
            <p:ph type="ctrTitle"/>
          </p:nvPr>
        </p:nvSpPr>
        <p:spPr/>
        <p:txBody>
          <a:bodyPr/>
          <a:lstStyle/>
          <a:p>
            <a:r>
              <a:rPr lang="en-US" dirty="0"/>
              <a:t>CAR RENTALS IN USA</a:t>
            </a:r>
          </a:p>
        </p:txBody>
      </p:sp>
      <p:sp>
        <p:nvSpPr>
          <p:cNvPr id="3" name="Subtitle 2">
            <a:extLst>
              <a:ext uri="{FF2B5EF4-FFF2-40B4-BE49-F238E27FC236}">
                <a16:creationId xmlns:a16="http://schemas.microsoft.com/office/drawing/2014/main" id="{50B88FD3-02B7-0572-AE78-45D450D6CADF}"/>
              </a:ext>
            </a:extLst>
          </p:cNvPr>
          <p:cNvSpPr>
            <a:spLocks noGrp="1"/>
          </p:cNvSpPr>
          <p:nvPr>
            <p:ph type="subTitle" idx="1"/>
          </p:nvPr>
        </p:nvSpPr>
        <p:spPr/>
        <p:txBody>
          <a:bodyPr/>
          <a:lstStyle/>
          <a:p>
            <a:r>
              <a:rPr lang="en-US" dirty="0"/>
              <a:t>ELIZABETH SESEBOR</a:t>
            </a:r>
          </a:p>
          <a:p>
            <a:r>
              <a:rPr lang="en-US" dirty="0"/>
              <a:t>06 November 2022.</a:t>
            </a:r>
          </a:p>
        </p:txBody>
      </p:sp>
    </p:spTree>
    <p:extLst>
      <p:ext uri="{BB962C8B-B14F-4D97-AF65-F5344CB8AC3E}">
        <p14:creationId xmlns:p14="http://schemas.microsoft.com/office/powerpoint/2010/main" val="267265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A590-EF18-8FD0-A605-ED972DF3BA8C}"/>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39B33C71-1AFA-D967-D00E-1739461A41A6}"/>
              </a:ext>
            </a:extLst>
          </p:cNvPr>
          <p:cNvSpPr>
            <a:spLocks noGrp="1"/>
          </p:cNvSpPr>
          <p:nvPr>
            <p:ph idx="1"/>
          </p:nvPr>
        </p:nvSpPr>
        <p:spPr/>
        <p:txBody>
          <a:bodyPr/>
          <a:lstStyle/>
          <a:p>
            <a:pPr marL="0" indent="0">
              <a:buNone/>
            </a:pPr>
            <a:r>
              <a:rPr lang="en-US" dirty="0"/>
              <a:t>This report gives an understanding of the rate of car rentage in most cities in United States.</a:t>
            </a:r>
          </a:p>
          <a:p>
            <a:pPr marL="0" indent="0">
              <a:buNone/>
            </a:pPr>
            <a:r>
              <a:rPr lang="en-US" dirty="0"/>
              <a:t>We have been able to identify;</a:t>
            </a:r>
          </a:p>
          <a:p>
            <a:pPr marL="457200" indent="-457200">
              <a:buFont typeface="+mj-lt"/>
              <a:buAutoNum type="arabicPeriod"/>
            </a:pPr>
            <a:r>
              <a:rPr lang="en-US" dirty="0"/>
              <a:t>Which car makes and models are popular in US and in which cities.</a:t>
            </a:r>
          </a:p>
          <a:p>
            <a:pPr marL="457200" indent="-457200">
              <a:buFont typeface="+mj-lt"/>
              <a:buAutoNum type="arabicPeriod"/>
            </a:pPr>
            <a:r>
              <a:rPr lang="en-US" dirty="0"/>
              <a:t>The typical fare for renting a car in various major cities.</a:t>
            </a:r>
          </a:p>
          <a:p>
            <a:pPr marL="457200" indent="-457200">
              <a:buFont typeface="+mj-lt"/>
              <a:buAutoNum type="arabicPeriod"/>
            </a:pPr>
            <a:r>
              <a:rPr lang="en-US" dirty="0"/>
              <a:t>The most and least expensive rented cars </a:t>
            </a:r>
          </a:p>
          <a:p>
            <a:pPr marL="457200" indent="-457200">
              <a:buFont typeface="+mj-lt"/>
              <a:buAutoNum type="arabicPeriod"/>
            </a:pPr>
            <a:r>
              <a:rPr lang="en-US" dirty="0"/>
              <a:t>The most expensive and the cheapest cities for car rentals.</a:t>
            </a:r>
          </a:p>
          <a:p>
            <a:pPr marL="457200" indent="-457200">
              <a:buFont typeface="+mj-lt"/>
              <a:buAutoNum type="arabicPeriod"/>
            </a:pPr>
            <a:endParaRPr lang="en-US" dirty="0"/>
          </a:p>
        </p:txBody>
      </p:sp>
    </p:spTree>
    <p:extLst>
      <p:ext uri="{BB962C8B-B14F-4D97-AF65-F5344CB8AC3E}">
        <p14:creationId xmlns:p14="http://schemas.microsoft.com/office/powerpoint/2010/main" val="317417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8FDB-4063-515C-6098-B279C670654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B75B048-E676-A848-D361-56207C4570FF}"/>
              </a:ext>
            </a:extLst>
          </p:cNvPr>
          <p:cNvSpPr>
            <a:spLocks noGrp="1"/>
          </p:cNvSpPr>
          <p:nvPr>
            <p:ph idx="1"/>
          </p:nvPr>
        </p:nvSpPr>
        <p:spPr/>
        <p:txBody>
          <a:bodyPr>
            <a:normAutofit fontScale="92500" lnSpcReduction="20000"/>
          </a:bodyPr>
          <a:lstStyle/>
          <a:p>
            <a:pPr marL="0" indent="0">
              <a:buNone/>
            </a:pPr>
            <a:r>
              <a:rPr lang="en-US" dirty="0"/>
              <a:t>Source Data:</a:t>
            </a:r>
          </a:p>
          <a:p>
            <a:r>
              <a:rPr lang="en-US" dirty="0"/>
              <a:t>Website </a:t>
            </a:r>
          </a:p>
          <a:p>
            <a:pPr marL="0" indent="0">
              <a:buNone/>
            </a:pPr>
            <a:endParaRPr lang="en-US" dirty="0"/>
          </a:p>
          <a:p>
            <a:pPr marL="0" indent="0">
              <a:buNone/>
            </a:pPr>
            <a:r>
              <a:rPr lang="en-US" dirty="0"/>
              <a:t>Data Collection:</a:t>
            </a:r>
          </a:p>
          <a:p>
            <a:r>
              <a:rPr lang="en-US" dirty="0"/>
              <a:t>Downloaded excel file (2020 dataset)</a:t>
            </a:r>
          </a:p>
          <a:p>
            <a:pPr marL="0" indent="0">
              <a:buNone/>
            </a:pPr>
            <a:endParaRPr lang="en-US" dirty="0"/>
          </a:p>
          <a:p>
            <a:pPr marL="0" indent="0">
              <a:buNone/>
            </a:pPr>
            <a:r>
              <a:rPr lang="en-US" dirty="0"/>
              <a:t>Data Wrangling and Exploratory analysis:</a:t>
            </a:r>
          </a:p>
          <a:p>
            <a:r>
              <a:rPr lang="en-US" dirty="0"/>
              <a:t>Finding and dropping duplicates, replacing missing values</a:t>
            </a:r>
          </a:p>
          <a:p>
            <a:pPr marL="0" indent="0">
              <a:buNone/>
            </a:pPr>
            <a:endParaRPr lang="en-US" dirty="0"/>
          </a:p>
          <a:p>
            <a:pPr marL="0" indent="0">
              <a:buNone/>
            </a:pPr>
            <a:r>
              <a:rPr lang="en-US" dirty="0"/>
              <a:t>Data Visualization:</a:t>
            </a:r>
          </a:p>
          <a:p>
            <a:r>
              <a:rPr lang="en-US" dirty="0"/>
              <a:t>Python (seaborn and matplotlib libraries)</a:t>
            </a:r>
          </a:p>
        </p:txBody>
      </p:sp>
    </p:spTree>
    <p:extLst>
      <p:ext uri="{BB962C8B-B14F-4D97-AF65-F5344CB8AC3E}">
        <p14:creationId xmlns:p14="http://schemas.microsoft.com/office/powerpoint/2010/main" val="315379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A62B-1101-4564-50A4-D13D59401A2D}"/>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F7CBEFAC-D0BF-56E4-82BA-1BC52C31B6B5}"/>
              </a:ext>
            </a:extLst>
          </p:cNvPr>
          <p:cNvPicPr>
            <a:picLocks noGrp="1" noChangeAspect="1"/>
          </p:cNvPicPr>
          <p:nvPr>
            <p:ph idx="1"/>
          </p:nvPr>
        </p:nvPicPr>
        <p:blipFill>
          <a:blip r:embed="rId2"/>
          <a:stretch>
            <a:fillRect/>
          </a:stretch>
        </p:blipFill>
        <p:spPr>
          <a:xfrm>
            <a:off x="-75414" y="419963"/>
            <a:ext cx="8406132" cy="5439265"/>
          </a:xfrm>
        </p:spPr>
      </p:pic>
      <p:sp>
        <p:nvSpPr>
          <p:cNvPr id="4" name="Text Placeholder 3">
            <a:extLst>
              <a:ext uri="{FF2B5EF4-FFF2-40B4-BE49-F238E27FC236}">
                <a16:creationId xmlns:a16="http://schemas.microsoft.com/office/drawing/2014/main" id="{138B15E7-DFD3-0EC9-30C6-B9A600F540EE}"/>
              </a:ext>
            </a:extLst>
          </p:cNvPr>
          <p:cNvSpPr>
            <a:spLocks noGrp="1"/>
          </p:cNvSpPr>
          <p:nvPr>
            <p:ph type="body" sz="half" idx="2"/>
          </p:nvPr>
        </p:nvSpPr>
        <p:spPr/>
        <p:txBody>
          <a:bodyPr/>
          <a:lstStyle/>
          <a:p>
            <a:r>
              <a:rPr lang="en-US" dirty="0"/>
              <a:t>According to my analysis, in the United States, Tesla is the most popular or most rented car followed by Toyota and Ford while Suzuki is the least rented car in next to Genesis and Lotus.</a:t>
            </a:r>
          </a:p>
          <a:p>
            <a:r>
              <a:rPr lang="en-US" dirty="0"/>
              <a:t>But in terms of rent price, the most expensive are Rolls Royce ($1,500/day), </a:t>
            </a:r>
            <a:r>
              <a:rPr lang="en-US" dirty="0" err="1"/>
              <a:t>Mecedes</a:t>
            </a:r>
            <a:r>
              <a:rPr lang="en-US" dirty="0"/>
              <a:t>-Benz($1,400/day), and Ford.  To mention a few. The cheapest cars for rent are Saturn, </a:t>
            </a:r>
            <a:r>
              <a:rPr lang="en-US" dirty="0" err="1"/>
              <a:t>Mecury</a:t>
            </a:r>
            <a:r>
              <a:rPr lang="en-US" dirty="0"/>
              <a:t>, Saab with less than $50/day.</a:t>
            </a:r>
          </a:p>
          <a:p>
            <a:endParaRPr lang="en-US" dirty="0"/>
          </a:p>
        </p:txBody>
      </p:sp>
    </p:spTree>
    <p:extLst>
      <p:ext uri="{BB962C8B-B14F-4D97-AF65-F5344CB8AC3E}">
        <p14:creationId xmlns:p14="http://schemas.microsoft.com/office/powerpoint/2010/main" val="40566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D7D3-907A-A017-6630-AA43EA16B47E}"/>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A522A863-E72A-EA4F-C7E9-41A7B367A7AF}"/>
              </a:ext>
            </a:extLst>
          </p:cNvPr>
          <p:cNvPicPr>
            <a:picLocks noGrp="1" noChangeAspect="1"/>
          </p:cNvPicPr>
          <p:nvPr>
            <p:ph idx="1"/>
          </p:nvPr>
        </p:nvPicPr>
        <p:blipFill>
          <a:blip r:embed="rId2"/>
          <a:stretch>
            <a:fillRect/>
          </a:stretch>
        </p:blipFill>
        <p:spPr>
          <a:xfrm>
            <a:off x="160257" y="1263192"/>
            <a:ext cx="8210746" cy="4451808"/>
          </a:xfrm>
        </p:spPr>
      </p:pic>
      <p:sp>
        <p:nvSpPr>
          <p:cNvPr id="4" name="Text Placeholder 3">
            <a:extLst>
              <a:ext uri="{FF2B5EF4-FFF2-40B4-BE49-F238E27FC236}">
                <a16:creationId xmlns:a16="http://schemas.microsoft.com/office/drawing/2014/main" id="{C281B37A-3510-4135-084B-E9827E633699}"/>
              </a:ext>
            </a:extLst>
          </p:cNvPr>
          <p:cNvSpPr>
            <a:spLocks noGrp="1"/>
          </p:cNvSpPr>
          <p:nvPr>
            <p:ph type="body" sz="half" idx="2"/>
          </p:nvPr>
        </p:nvSpPr>
        <p:spPr/>
        <p:txBody>
          <a:bodyPr>
            <a:normAutofit/>
          </a:bodyPr>
          <a:lstStyle/>
          <a:p>
            <a:r>
              <a:rPr lang="en-US" dirty="0"/>
              <a:t>This graph shows the model of cars and apparently Model-3, Mustang, Model-S are the top 3 popular model of cars rented. CLA-Class, Highlander and 4Runner as the least model of cars rented.</a:t>
            </a:r>
          </a:p>
          <a:p>
            <a:r>
              <a:rPr lang="en-US" dirty="0"/>
              <a:t>The most expensive model of cars are 911(</a:t>
            </a:r>
            <a:r>
              <a:rPr lang="en-US" dirty="0" err="1"/>
              <a:t>Porshe</a:t>
            </a:r>
            <a:r>
              <a:rPr lang="en-US" dirty="0"/>
              <a:t>), Wrangler Unlimited(Jeep), Model-X(tesla) and the cheapest model of cars for rent are Versa(Nissan), Yaris(Toyota), and Corolla(Toyota).</a:t>
            </a:r>
          </a:p>
          <a:p>
            <a:endParaRPr lang="en-US" dirty="0"/>
          </a:p>
        </p:txBody>
      </p:sp>
    </p:spTree>
    <p:extLst>
      <p:ext uri="{BB962C8B-B14F-4D97-AF65-F5344CB8AC3E}">
        <p14:creationId xmlns:p14="http://schemas.microsoft.com/office/powerpoint/2010/main" val="235597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D5D0-6E6B-944C-9112-4E924723489B}"/>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59F86575-D072-6423-B942-DD7265FD5AB7}"/>
              </a:ext>
            </a:extLst>
          </p:cNvPr>
          <p:cNvPicPr>
            <a:picLocks noGrp="1" noChangeAspect="1"/>
          </p:cNvPicPr>
          <p:nvPr>
            <p:ph idx="1"/>
          </p:nvPr>
        </p:nvPicPr>
        <p:blipFill>
          <a:blip r:embed="rId2"/>
          <a:stretch>
            <a:fillRect/>
          </a:stretch>
        </p:blipFill>
        <p:spPr>
          <a:xfrm>
            <a:off x="-94268" y="1038110"/>
            <a:ext cx="8475884" cy="4985618"/>
          </a:xfrm>
        </p:spPr>
      </p:pic>
      <p:sp>
        <p:nvSpPr>
          <p:cNvPr id="4" name="Text Placeholder 3">
            <a:extLst>
              <a:ext uri="{FF2B5EF4-FFF2-40B4-BE49-F238E27FC236}">
                <a16:creationId xmlns:a16="http://schemas.microsoft.com/office/drawing/2014/main" id="{EC2C2310-F4C3-3F81-0709-55BA782D3A02}"/>
              </a:ext>
            </a:extLst>
          </p:cNvPr>
          <p:cNvSpPr>
            <a:spLocks noGrp="1"/>
          </p:cNvSpPr>
          <p:nvPr>
            <p:ph type="body" sz="half" idx="2"/>
          </p:nvPr>
        </p:nvSpPr>
        <p:spPr/>
        <p:txBody>
          <a:bodyPr/>
          <a:lstStyle/>
          <a:p>
            <a:r>
              <a:rPr lang="en-US" dirty="0"/>
              <a:t>The airports that has ponderous traffic for car rentals on a daily basis are Portland, </a:t>
            </a:r>
            <a:r>
              <a:rPr lang="en-US" dirty="0" err="1"/>
              <a:t>Olando</a:t>
            </a:r>
            <a:r>
              <a:rPr lang="en-US" dirty="0"/>
              <a:t>, Las-</a:t>
            </a:r>
            <a:r>
              <a:rPr lang="en-US" dirty="0" err="1"/>
              <a:t>vegas</a:t>
            </a:r>
            <a:r>
              <a:rPr lang="en-US" dirty="0"/>
              <a:t> and Honolulu. Anchorage airport being the least patronized in car rentals.</a:t>
            </a:r>
          </a:p>
          <a:p>
            <a:r>
              <a:rPr lang="en-US" dirty="0"/>
              <a:t>Newark airport happens to be the most expensive followed by Fort Lauderdale and Atlanta while Milwaukee and </a:t>
            </a:r>
            <a:r>
              <a:rPr lang="en-US" dirty="0" err="1"/>
              <a:t>Serasota</a:t>
            </a:r>
            <a:r>
              <a:rPr lang="en-US" dirty="0"/>
              <a:t>/Bradenton airports are the two cheapest airports for car rental.</a:t>
            </a:r>
          </a:p>
        </p:txBody>
      </p:sp>
    </p:spTree>
    <p:extLst>
      <p:ext uri="{BB962C8B-B14F-4D97-AF65-F5344CB8AC3E}">
        <p14:creationId xmlns:p14="http://schemas.microsoft.com/office/powerpoint/2010/main" val="422765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3E0F-C6F4-510F-B0B1-6072D82CCEE2}"/>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91C726C1-C851-FC40-C53F-B075435209E1}"/>
              </a:ext>
            </a:extLst>
          </p:cNvPr>
          <p:cNvPicPr>
            <a:picLocks noGrp="1" noChangeAspect="1"/>
          </p:cNvPicPr>
          <p:nvPr>
            <p:ph idx="1"/>
          </p:nvPr>
        </p:nvPicPr>
        <p:blipFill>
          <a:blip r:embed="rId2"/>
          <a:stretch>
            <a:fillRect/>
          </a:stretch>
        </p:blipFill>
        <p:spPr>
          <a:xfrm>
            <a:off x="16067" y="801475"/>
            <a:ext cx="8316368" cy="4913525"/>
          </a:xfrm>
        </p:spPr>
      </p:pic>
      <p:sp>
        <p:nvSpPr>
          <p:cNvPr id="4" name="Text Placeholder 3">
            <a:extLst>
              <a:ext uri="{FF2B5EF4-FFF2-40B4-BE49-F238E27FC236}">
                <a16:creationId xmlns:a16="http://schemas.microsoft.com/office/drawing/2014/main" id="{30065A8C-D2AC-689B-0B03-E8821F1D9A46}"/>
              </a:ext>
            </a:extLst>
          </p:cNvPr>
          <p:cNvSpPr>
            <a:spLocks noGrp="1"/>
          </p:cNvSpPr>
          <p:nvPr>
            <p:ph type="body" sz="half" idx="2"/>
          </p:nvPr>
        </p:nvSpPr>
        <p:spPr/>
        <p:txBody>
          <a:bodyPr/>
          <a:lstStyle/>
          <a:p>
            <a:r>
              <a:rPr lang="en-US" dirty="0"/>
              <a:t>Popular cities for car rental are Las-</a:t>
            </a:r>
            <a:r>
              <a:rPr lang="en-US" dirty="0" err="1"/>
              <a:t>vegas</a:t>
            </a:r>
            <a:r>
              <a:rPr lang="en-US" dirty="0"/>
              <a:t>, Portland and San Diego. </a:t>
            </a:r>
            <a:r>
              <a:rPr lang="en-US" dirty="0" err="1"/>
              <a:t>Firfax</a:t>
            </a:r>
            <a:r>
              <a:rPr lang="en-US" dirty="0"/>
              <a:t>, </a:t>
            </a:r>
            <a:r>
              <a:rPr lang="en-US" dirty="0" err="1"/>
              <a:t>Ewa</a:t>
            </a:r>
            <a:r>
              <a:rPr lang="en-US" dirty="0"/>
              <a:t> Beach, and Louisville are least popular for car rentals.</a:t>
            </a:r>
          </a:p>
          <a:p>
            <a:r>
              <a:rPr lang="en-US" dirty="0"/>
              <a:t>The most expensive cities for car rentals are Miami, Los-Angeles, Las-</a:t>
            </a:r>
            <a:r>
              <a:rPr lang="en-US" dirty="0" err="1"/>
              <a:t>vegas</a:t>
            </a:r>
            <a:r>
              <a:rPr lang="en-US" dirty="0"/>
              <a:t>, and Tampa with average rate of $800-1500. Missouri City as the cheapest city for car rental</a:t>
            </a:r>
          </a:p>
        </p:txBody>
      </p:sp>
    </p:spTree>
    <p:extLst>
      <p:ext uri="{BB962C8B-B14F-4D97-AF65-F5344CB8AC3E}">
        <p14:creationId xmlns:p14="http://schemas.microsoft.com/office/powerpoint/2010/main" val="203767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06AF-3B5A-E12B-4344-A5B702487C76}"/>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FA7C22EF-30F6-55F2-5F91-C870C0C813C4}"/>
              </a:ext>
            </a:extLst>
          </p:cNvPr>
          <p:cNvSpPr>
            <a:spLocks noGrp="1"/>
          </p:cNvSpPr>
          <p:nvPr>
            <p:ph type="body" sz="half" idx="2"/>
          </p:nvPr>
        </p:nvSpPr>
        <p:spPr/>
        <p:txBody>
          <a:bodyPr/>
          <a:lstStyle/>
          <a:p>
            <a:r>
              <a:rPr lang="en-US" dirty="0"/>
              <a:t>The first  graph shows the correlation between the reviews and ratings of the trips. The analysis depicted the correlation coefficient to be 0.24 which means there are no linear relationship between the two. </a:t>
            </a:r>
          </a:p>
          <a:p>
            <a:r>
              <a:rPr lang="en-US" dirty="0"/>
              <a:t>Most ratings are 5stars and has up to 100 reviews.</a:t>
            </a:r>
          </a:p>
          <a:p>
            <a:r>
              <a:rPr lang="en-US" dirty="0"/>
              <a:t>On the other hand, the second graph is the price range of the car rentals. And the typical prices for rent is between $20 to $100.</a:t>
            </a:r>
          </a:p>
        </p:txBody>
      </p:sp>
      <p:pic>
        <p:nvPicPr>
          <p:cNvPr id="24" name="Picture 23">
            <a:extLst>
              <a:ext uri="{FF2B5EF4-FFF2-40B4-BE49-F238E27FC236}">
                <a16:creationId xmlns:a16="http://schemas.microsoft.com/office/drawing/2014/main" id="{983BA50A-0EE9-D16A-60C7-25D478718EE6}"/>
              </a:ext>
            </a:extLst>
          </p:cNvPr>
          <p:cNvPicPr>
            <a:picLocks noChangeAspect="1"/>
          </p:cNvPicPr>
          <p:nvPr/>
        </p:nvPicPr>
        <p:blipFill>
          <a:blip r:embed="rId2"/>
          <a:stretch>
            <a:fillRect/>
          </a:stretch>
        </p:blipFill>
        <p:spPr>
          <a:xfrm>
            <a:off x="772997" y="3429000"/>
            <a:ext cx="6928701" cy="3349847"/>
          </a:xfrm>
          <a:prstGeom prst="rect">
            <a:avLst/>
          </a:prstGeom>
        </p:spPr>
      </p:pic>
      <p:pic>
        <p:nvPicPr>
          <p:cNvPr id="20" name="Content Placeholder 19">
            <a:extLst>
              <a:ext uri="{FF2B5EF4-FFF2-40B4-BE49-F238E27FC236}">
                <a16:creationId xmlns:a16="http://schemas.microsoft.com/office/drawing/2014/main" id="{955285C0-CC40-6CDB-3CEB-1D848620CCED}"/>
              </a:ext>
            </a:extLst>
          </p:cNvPr>
          <p:cNvPicPr>
            <a:picLocks noGrp="1" noChangeAspect="1"/>
          </p:cNvPicPr>
          <p:nvPr>
            <p:ph idx="1"/>
          </p:nvPr>
        </p:nvPicPr>
        <p:blipFill>
          <a:blip r:embed="rId3"/>
          <a:stretch>
            <a:fillRect/>
          </a:stretch>
        </p:blipFill>
        <p:spPr>
          <a:xfrm>
            <a:off x="439491" y="-356887"/>
            <a:ext cx="6972693" cy="4073875"/>
          </a:xfrm>
        </p:spPr>
      </p:pic>
    </p:spTree>
    <p:extLst>
      <p:ext uri="{BB962C8B-B14F-4D97-AF65-F5344CB8AC3E}">
        <p14:creationId xmlns:p14="http://schemas.microsoft.com/office/powerpoint/2010/main" val="410473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540E-DD33-BB0E-0E96-57232BF714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AF7CBA8-4815-5559-0697-6FE78E4FC464}"/>
              </a:ext>
            </a:extLst>
          </p:cNvPr>
          <p:cNvSpPr>
            <a:spLocks noGrp="1"/>
          </p:cNvSpPr>
          <p:nvPr>
            <p:ph idx="1"/>
          </p:nvPr>
        </p:nvSpPr>
        <p:spPr/>
        <p:txBody>
          <a:bodyPr/>
          <a:lstStyle/>
          <a:p>
            <a:pPr marL="0" indent="0">
              <a:buNone/>
            </a:pPr>
            <a:r>
              <a:rPr lang="en-US" dirty="0"/>
              <a:t>Tesla still stands as the most desired car in US. There are other luxury cars like </a:t>
            </a:r>
            <a:r>
              <a:rPr lang="en-US" dirty="0" err="1"/>
              <a:t>rolls-Royce</a:t>
            </a:r>
            <a:r>
              <a:rPr lang="en-US" dirty="0"/>
              <a:t>, </a:t>
            </a:r>
            <a:r>
              <a:rPr lang="en-US" dirty="0" err="1"/>
              <a:t>lanbogini</a:t>
            </a:r>
            <a:r>
              <a:rPr lang="en-US" dirty="0"/>
              <a:t>, jeep </a:t>
            </a:r>
            <a:r>
              <a:rPr lang="en-US" dirty="0" err="1"/>
              <a:t>etc</a:t>
            </a:r>
            <a:r>
              <a:rPr lang="en-US" dirty="0"/>
              <a:t> which are not often patronized. The rate for rental is affordable considering the location. Every renter happens to enjoy the cars and their trips, meaning the maintenance and service from the rental company is commendable. </a:t>
            </a:r>
          </a:p>
          <a:p>
            <a:pPr marL="0" indent="0">
              <a:buNone/>
            </a:pPr>
            <a:endParaRPr lang="en-US" dirty="0"/>
          </a:p>
        </p:txBody>
      </p:sp>
    </p:spTree>
    <p:extLst>
      <p:ext uri="{BB962C8B-B14F-4D97-AF65-F5344CB8AC3E}">
        <p14:creationId xmlns:p14="http://schemas.microsoft.com/office/powerpoint/2010/main" val="2204096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928</TotalTime>
  <Words>554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CAR RENTALS IN USA</vt:lpstr>
      <vt:lpstr>Executive summary</vt:lpstr>
      <vt:lpstr>methodology</vt:lpstr>
      <vt:lpstr>results</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RENTALS IN USA</dc:title>
  <dc:creator>Elizabeth Sesebor</dc:creator>
  <cp:lastModifiedBy>Elizabeth Sesebor</cp:lastModifiedBy>
  <cp:revision>5</cp:revision>
  <dcterms:created xsi:type="dcterms:W3CDTF">2022-11-05T23:52:30Z</dcterms:created>
  <dcterms:modified xsi:type="dcterms:W3CDTF">2022-11-06T15:54:14Z</dcterms:modified>
</cp:coreProperties>
</file>