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52" r:id="rId6"/>
    <p:sldId id="348" r:id="rId7"/>
    <p:sldId id="340" r:id="rId8"/>
    <p:sldId id="347" r:id="rId9"/>
    <p:sldId id="337" r:id="rId10"/>
    <p:sldId id="338" r:id="rId11"/>
    <p:sldId id="351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788075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34836"/>
            <a:ext cx="5794248" cy="3990109"/>
          </a:xfrm>
        </p:spPr>
        <p:txBody>
          <a:bodyPr/>
          <a:lstStyle/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  <a:p>
            <a:endParaRPr lang="en-US" dirty="0"/>
          </a:p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2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376456"/>
            <a:ext cx="8297380" cy="75248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519206"/>
            <a:ext cx="8324089" cy="3648456"/>
          </a:xfrm>
        </p:spPr>
        <p:txBody>
          <a:bodyPr/>
          <a:lstStyle/>
          <a:p>
            <a:r>
              <a:rPr lang="en-US" dirty="0"/>
              <a:t>294 School IDs and 323 Total Schools</a:t>
            </a:r>
          </a:p>
          <a:p>
            <a:r>
              <a:rPr lang="en-US" dirty="0"/>
              <a:t>260 Metrics per School</a:t>
            </a:r>
          </a:p>
          <a:p>
            <a:r>
              <a:rPr lang="en-US" dirty="0"/>
              <a:t>4 Report/School Types: High School, Middle School, K-8 Schools and 	Elementary Schools</a:t>
            </a:r>
          </a:p>
          <a:p>
            <a:r>
              <a:rPr lang="en-US" dirty="0"/>
              <a:t>84 High Schools</a:t>
            </a:r>
          </a:p>
          <a:p>
            <a:r>
              <a:rPr lang="en-US" dirty="0"/>
              <a:t>29 Middle Schools</a:t>
            </a:r>
          </a:p>
          <a:p>
            <a:r>
              <a:rPr lang="en-US" dirty="0"/>
              <a:t>154 K-8 Schools</a:t>
            </a:r>
          </a:p>
          <a:p>
            <a:r>
              <a:rPr lang="en-US" dirty="0"/>
              <a:t>56 Elementary Schools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043B8-29AA-F162-BCE7-D1EC4AD3007F}"/>
              </a:ext>
            </a:extLst>
          </p:cNvPr>
          <p:cNvSpPr txBox="1"/>
          <p:nvPr/>
        </p:nvSpPr>
        <p:spPr>
          <a:xfrm>
            <a:off x="301881" y="1348570"/>
            <a:ext cx="1158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School Report on Education and Equity (SPREE)</a:t>
            </a:r>
          </a:p>
          <a:p>
            <a:r>
              <a:rPr lang="en-US" sz="2400" dirty="0"/>
              <a:t>	Example Metrics: Attendance, Graduation Rates and PSSA/Keystone Results</a:t>
            </a:r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798" y="474982"/>
            <a:ext cx="5641897" cy="739600"/>
          </a:xfrm>
        </p:spPr>
        <p:txBody>
          <a:bodyPr/>
          <a:lstStyle/>
          <a:p>
            <a:r>
              <a:rPr lang="en-US" sz="4000" dirty="0"/>
              <a:t>School Metrics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7999" y="2364512"/>
            <a:ext cx="5779007" cy="346363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</a:t>
            </a:r>
            <a:r>
              <a:rPr lang="en-US" sz="2000" dirty="0" err="1"/>
              <a:t>dataframe</a:t>
            </a:r>
            <a:r>
              <a:rPr lang="en-US" sz="2000" dirty="0"/>
              <a:t> for each report/school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lists of metrics to keep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 the number of rows per school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Pivot the </a:t>
            </a:r>
            <a:r>
              <a:rPr lang="en-US" sz="2000" dirty="0" err="1"/>
              <a:t>dataframes</a:t>
            </a:r>
            <a:r>
              <a:rPr lang="en-US" sz="2000" dirty="0"/>
              <a:t> to turn the duplicate 	school rows into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Rename the pivoted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the data types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Export CSV file to import into our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3CB42-C075-D788-31AC-2956CB343D02}"/>
              </a:ext>
            </a:extLst>
          </p:cNvPr>
          <p:cNvSpPr txBox="1"/>
          <p:nvPr/>
        </p:nvSpPr>
        <p:spPr>
          <a:xfrm>
            <a:off x="4665798" y="1466350"/>
            <a:ext cx="6356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Cleaning and Prep for Database Import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097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110</TotalTime>
  <Words>514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School Metrics</vt:lpstr>
      <vt:lpstr>School Metrics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7</cp:revision>
  <dcterms:created xsi:type="dcterms:W3CDTF">2024-07-30T00:00:34Z</dcterms:created>
  <dcterms:modified xsi:type="dcterms:W3CDTF">2024-07-31T14:20:12Z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