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04" r:id="rId2"/>
    <p:sldId id="305" r:id="rId3"/>
    <p:sldId id="306" r:id="rId4"/>
    <p:sldId id="314" r:id="rId5"/>
    <p:sldId id="323" r:id="rId6"/>
    <p:sldId id="319" r:id="rId7"/>
    <p:sldId id="308" r:id="rId8"/>
    <p:sldId id="320" r:id="rId9"/>
    <p:sldId id="322" r:id="rId10"/>
    <p:sldId id="324" r:id="rId11"/>
    <p:sldId id="321" r:id="rId12"/>
    <p:sldId id="313" r:id="rId13"/>
    <p:sldId id="31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8A8"/>
    <a:srgbClr val="FFF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5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84" y="1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izzieweichel/Desktop/404/Data/bandi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izzieweichel/Desktop/404/Data/band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Starting vs.</a:t>
            </a:r>
            <a:r>
              <a:rPr lang="en-US" baseline="0"/>
              <a:t> Ending Reward step=2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Starting Reward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Sheet1!$P$17:$P$22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Sheet1!$Q$17:$Q$22</c:f>
              <c:numCache>
                <c:formatCode>General</c:formatCode>
                <c:ptCount val="6"/>
                <c:pt idx="0">
                  <c:v>-129</c:v>
                </c:pt>
                <c:pt idx="1">
                  <c:v>-122</c:v>
                </c:pt>
                <c:pt idx="2">
                  <c:v>-154</c:v>
                </c:pt>
                <c:pt idx="3">
                  <c:v>-135</c:v>
                </c:pt>
                <c:pt idx="4">
                  <c:v>-159</c:v>
                </c:pt>
                <c:pt idx="5">
                  <c:v>-170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67-7742-9421-3F71E595F08C}"/>
            </c:ext>
          </c:extLst>
        </c:ser>
        <c:ser>
          <c:idx val="1"/>
          <c:order val="1"/>
          <c:tx>
            <c:v>Ending Reward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Sheet1!$P$17:$P$22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Sheet1!$R$17:$R$22</c:f>
              <c:numCache>
                <c:formatCode>General</c:formatCode>
                <c:ptCount val="6"/>
                <c:pt idx="0">
                  <c:v>-113</c:v>
                </c:pt>
                <c:pt idx="1">
                  <c:v>-122</c:v>
                </c:pt>
                <c:pt idx="2">
                  <c:v>-98</c:v>
                </c:pt>
                <c:pt idx="3">
                  <c:v>-93</c:v>
                </c:pt>
                <c:pt idx="4">
                  <c:v>-89</c:v>
                </c:pt>
                <c:pt idx="5">
                  <c:v>-108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67-7742-9421-3F71E595F0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1110015"/>
        <c:axId val="1791033023"/>
      </c:barChart>
      <c:catAx>
        <c:axId val="1791110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033023"/>
        <c:crosses val="autoZero"/>
        <c:auto val="1"/>
        <c:lblAlgn val="ctr"/>
        <c:lblOffset val="100"/>
        <c:noMultiLvlLbl val="0"/>
      </c:catAx>
      <c:valAx>
        <c:axId val="179103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110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Starting</a:t>
            </a:r>
            <a:r>
              <a:rPr lang="en-US" baseline="0"/>
              <a:t> vs. Ending Allocation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Starting Allocation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Sheet1!$P$25:$P$30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Sheet1!$Q$25:$Q$30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52-2C4A-8610-1C172C92B0F8}"/>
            </c:ext>
          </c:extLst>
        </c:ser>
        <c:ser>
          <c:idx val="1"/>
          <c:order val="1"/>
          <c:tx>
            <c:v>Ending Allocation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Sheet1!$P$25:$P$30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Sheet1!$R$25:$R$30</c:f>
              <c:numCache>
                <c:formatCode>General</c:formatCode>
                <c:ptCount val="6"/>
                <c:pt idx="0">
                  <c:v>5</c:v>
                </c:pt>
                <c:pt idx="1">
                  <c:v>7</c:v>
                </c:pt>
                <c:pt idx="2">
                  <c:v>5</c:v>
                </c:pt>
                <c:pt idx="3">
                  <c:v>3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52-2C4A-8610-1C172C92B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2534639"/>
        <c:axId val="1829129823"/>
      </c:barChart>
      <c:catAx>
        <c:axId val="1832534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129823"/>
        <c:crosses val="autoZero"/>
        <c:auto val="1"/>
        <c:lblAlgn val="ctr"/>
        <c:lblOffset val="100"/>
        <c:noMultiLvlLbl val="0"/>
      </c:catAx>
      <c:valAx>
        <c:axId val="182912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Allocation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534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8C991-F86D-4354-831F-75753FF02021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0103-B3C6-432F-8770-4E36A81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173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11958b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11958b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6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357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229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355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2010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4992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3336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032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3/6/23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000" dirty="0"/>
              <a:t>Team 71: Microservices Management for Distributed Computation</a:t>
            </a:r>
            <a:br>
              <a:rPr lang="en-US" sz="2000" dirty="0"/>
            </a:br>
            <a:r>
              <a:rPr lang="en-US" sz="2000" dirty="0"/>
              <a:t>Bi-Weekly </a:t>
            </a:r>
            <a:r>
              <a:rPr lang="en-US" sz="2000"/>
              <a:t>Update 4</a:t>
            </a:r>
            <a:br>
              <a:rPr lang="en-US" sz="2000" dirty="0"/>
            </a:br>
            <a:r>
              <a:rPr lang="en-US" sz="2000" dirty="0"/>
              <a:t>Elizabeth Weichel</a:t>
            </a:r>
            <a:br>
              <a:rPr lang="en-US" sz="2000" dirty="0"/>
            </a:br>
            <a:r>
              <a:rPr lang="en-US" sz="2000" dirty="0"/>
              <a:t>Sponsor: Dr. Srinivas </a:t>
            </a:r>
            <a:r>
              <a:rPr lang="en-US" sz="2000" dirty="0" err="1"/>
              <a:t>Shakkottai</a:t>
            </a:r>
            <a:br>
              <a:rPr lang="en-US" sz="2000" dirty="0"/>
            </a:br>
            <a:r>
              <a:rPr lang="en-US" sz="2000" dirty="0"/>
              <a:t>PhD: </a:t>
            </a:r>
            <a:r>
              <a:rPr lang="en-US" sz="2000" dirty="0" err="1"/>
              <a:t>Ujwal</a:t>
            </a:r>
            <a:r>
              <a:rPr lang="en-US" sz="2000" dirty="0"/>
              <a:t> </a:t>
            </a:r>
            <a:r>
              <a:rPr lang="en-US" sz="2000" dirty="0" err="1"/>
              <a:t>Dinesha</a:t>
            </a:r>
            <a:br>
              <a:rPr lang="en-US" sz="2000" dirty="0"/>
            </a:br>
            <a:r>
              <a:rPr lang="en-US" sz="2000" dirty="0"/>
              <a:t>Master’s: </a:t>
            </a:r>
            <a:r>
              <a:rPr lang="en-US" sz="2000" dirty="0" err="1"/>
              <a:t>Prathik</a:t>
            </a:r>
            <a:r>
              <a:rPr lang="en-US" sz="2000" dirty="0"/>
              <a:t> Vijaykumar</a:t>
            </a:r>
            <a:br>
              <a:rPr lang="en-US" sz="2000" dirty="0"/>
            </a:br>
            <a:r>
              <a:rPr lang="en-US" sz="2000" dirty="0"/>
              <a:t>TA: </a:t>
            </a:r>
            <a:r>
              <a:rPr lang="en-US" sz="2000" dirty="0" err="1"/>
              <a:t>Souryendu</a:t>
            </a:r>
            <a:r>
              <a:rPr lang="en-US" sz="2000" dirty="0"/>
              <a:t> Das</a:t>
            </a:r>
            <a:br>
              <a:rPr lang="en-US" sz="2000" dirty="0"/>
            </a:br>
            <a:endParaRPr sz="2000" dirty="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 descr="DLCOE_logo_HWH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233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A2BE-5180-96D3-B6E2-825830BD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 anchor="ctr">
            <a:normAutofit/>
          </a:bodyPr>
          <a:lstStyle/>
          <a:p>
            <a:r>
              <a:rPr lang="en-US" dirty="0"/>
              <a:t>e-greedy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14BAC2-31B4-3695-4303-8AAA6D61ED47}"/>
                  </a:ext>
                </a:extLst>
              </p:cNvPr>
              <p:cNvSpPr txBox="1"/>
              <p:nvPr/>
            </p:nvSpPr>
            <p:spPr>
              <a:xfrm>
                <a:off x="2317375" y="6363277"/>
                <a:ext cx="4509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𝑅𝑒𝑤𝑎𝑟𝑑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𝑙𝑎𝑡𝑒𝑛𝑐𝑖𝑒𝑠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𝑎𝑙𝑙𝑜𝑐𝑎𝑡𝑖𝑜𝑛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14BAC2-31B4-3695-4303-8AAA6D61E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375" y="6363277"/>
                <a:ext cx="4509248" cy="276999"/>
              </a:xfrm>
              <a:prstGeom prst="rect">
                <a:avLst/>
              </a:prstGeom>
              <a:blipFill>
                <a:blip r:embed="rId2"/>
                <a:stretch>
                  <a:fillRect l="-562" r="-1124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B5CD463-7C96-73BD-2D78-35A607930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2318657"/>
            <a:ext cx="7772400" cy="1110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DECC7-0C52-FD6A-8800-923AFAE610EC}"/>
              </a:ext>
            </a:extLst>
          </p:cNvPr>
          <p:cNvSpPr txBox="1"/>
          <p:nvPr/>
        </p:nvSpPr>
        <p:spPr>
          <a:xfrm>
            <a:off x="1000664" y="4382219"/>
            <a:ext cx="768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e-greedy average number of iterations to max allocation: 17.8</a:t>
            </a:r>
          </a:p>
          <a:p>
            <a:r>
              <a:rPr lang="en-US" dirty="0"/>
              <a:t>Bandit average number of iterations to max allocation: 9.8</a:t>
            </a:r>
          </a:p>
        </p:txBody>
      </p:sp>
    </p:spTree>
    <p:extLst>
      <p:ext uri="{BB962C8B-B14F-4D97-AF65-F5344CB8AC3E}">
        <p14:creationId xmlns:p14="http://schemas.microsoft.com/office/powerpoint/2010/main" val="114832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A2BE-5180-96D3-B6E2-825830BD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Data from Bandit:</a:t>
            </a:r>
            <a:br>
              <a:rPr lang="en-US" dirty="0"/>
            </a:br>
            <a:r>
              <a:rPr lang="en-US" dirty="0"/>
              <a:t>varying step size matters!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14BAC2-31B4-3695-4303-8AAA6D61ED47}"/>
                  </a:ext>
                </a:extLst>
              </p:cNvPr>
              <p:cNvSpPr txBox="1"/>
              <p:nvPr/>
            </p:nvSpPr>
            <p:spPr>
              <a:xfrm>
                <a:off x="2317375" y="6363277"/>
                <a:ext cx="4509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𝑅𝑒𝑤𝑎𝑟𝑑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𝑙𝑎𝑡𝑒𝑛𝑐𝑖𝑒𝑠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𝑎𝑙𝑙𝑜𝑐𝑎𝑡𝑖𝑜𝑛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14BAC2-31B4-3695-4303-8AAA6D61E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375" y="6363277"/>
                <a:ext cx="4509248" cy="276999"/>
              </a:xfrm>
              <a:prstGeom prst="rect">
                <a:avLst/>
              </a:prstGeom>
              <a:blipFill>
                <a:blip r:embed="rId2"/>
                <a:stretch>
                  <a:fillRect l="-562" r="-1124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50C0F67-E5CF-F01E-F361-354E7551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97" y="2109318"/>
            <a:ext cx="3376385" cy="2038925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CC68BBD-9280-7920-8AD1-6E8F2E129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200" y="2113796"/>
            <a:ext cx="3361553" cy="2029968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8659C37-F86E-613B-9C51-B57F1638F6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72420"/>
              </p:ext>
            </p:extLst>
          </p:nvPr>
        </p:nvGraphicFramePr>
        <p:xfrm>
          <a:off x="5210784" y="4070036"/>
          <a:ext cx="3376385" cy="2025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5CB4F25-93F6-5FC3-7D4A-6581B4FAF6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727998"/>
              </p:ext>
            </p:extLst>
          </p:nvPr>
        </p:nvGraphicFramePr>
        <p:xfrm>
          <a:off x="833821" y="4067967"/>
          <a:ext cx="3374136" cy="2029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03259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725956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Execution &amp; Plan</a:t>
            </a:r>
            <a:endParaRPr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CE75E38-C990-D7FF-30AF-5288AADAA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225" y="1766454"/>
            <a:ext cx="5547549" cy="448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9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11958be6_0_2"/>
          <p:cNvSpPr txBox="1">
            <a:spLocks noGrp="1"/>
          </p:cNvSpPr>
          <p:nvPr>
            <p:ph type="body" idx="1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Questions?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897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 spcFirstLastPara="1" lIns="91425" tIns="45700" rIns="91425" bIns="45700" anchorCtr="0">
            <a:normAutofit/>
          </a:bodyPr>
          <a:lstStyle/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SzPts val="2600"/>
              <a:buChar char="•"/>
            </a:pPr>
            <a:r>
              <a:rPr lang="en-US" sz="2200"/>
              <a:t>Problem: Autoscaling microservices using ML (&amp; RL)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SzPts val="2600"/>
              <a:buChar char="•"/>
            </a:pPr>
            <a:r>
              <a:rPr lang="en-US" sz="2200"/>
              <a:t>Goal: Previous research focuses upon e-e latency, and autoscaling individual containers, we will focus on container-level latency and combinations of possibilities for containers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7A3977F-0872-087B-F303-261BEC9C0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603084"/>
            <a:ext cx="4038600" cy="2251519"/>
          </a:xfrm>
          <a:prstGeom prst="rect">
            <a:avLst/>
          </a:prstGeom>
          <a:noFill/>
        </p:spPr>
      </p:pic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Summary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6A4664-DE07-14CC-D76C-9ED7478CEC0C}"/>
              </a:ext>
            </a:extLst>
          </p:cNvPr>
          <p:cNvSpPr txBox="1"/>
          <p:nvPr/>
        </p:nvSpPr>
        <p:spPr>
          <a:xfrm>
            <a:off x="4648202" y="4854603"/>
            <a:ext cx="40385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Screenshot from </a:t>
            </a:r>
            <a:r>
              <a:rPr lang="en-US" sz="1050" dirty="0" err="1"/>
              <a:t>simpleenv</a:t>
            </a:r>
            <a:r>
              <a:rPr lang="en-US" sz="1050" dirty="0"/>
              <a:t>, the first microservices environment used with the simulator. Written by </a:t>
            </a:r>
            <a:r>
              <a:rPr lang="en-US" sz="1050" dirty="0" err="1"/>
              <a:t>Ujwal</a:t>
            </a:r>
            <a:r>
              <a:rPr lang="en-US" sz="1050" dirty="0"/>
              <a:t> </a:t>
            </a:r>
            <a:r>
              <a:rPr lang="en-US" sz="1050" dirty="0" err="1"/>
              <a:t>Dinesha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52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Project/Subsystem Overview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955CBF-70B5-60F9-0F37-D586DCDD4A11}"/>
              </a:ext>
            </a:extLst>
          </p:cNvPr>
          <p:cNvSpPr/>
          <p:nvPr/>
        </p:nvSpPr>
        <p:spPr>
          <a:xfrm>
            <a:off x="986118" y="2886635"/>
            <a:ext cx="3048000" cy="896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77C65-7164-3DD3-22D5-38E3894DA5BD}"/>
              </a:ext>
            </a:extLst>
          </p:cNvPr>
          <p:cNvSpPr/>
          <p:nvPr/>
        </p:nvSpPr>
        <p:spPr>
          <a:xfrm>
            <a:off x="5109882" y="2886635"/>
            <a:ext cx="3048000" cy="896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7CDFE-8275-25F8-3E5A-A9658CB61803}"/>
              </a:ext>
            </a:extLst>
          </p:cNvPr>
          <p:cNvSpPr txBox="1"/>
          <p:nvPr/>
        </p:nvSpPr>
        <p:spPr>
          <a:xfrm>
            <a:off x="986118" y="3783106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Testing functionality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✅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Testing basic algos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✅ </a:t>
            </a:r>
            <a:r>
              <a:rPr lang="en-US" dirty="0"/>
              <a:t>Testing complex algos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30B3E3-5D24-676B-F9AA-EDD64BE82F70}"/>
              </a:ext>
            </a:extLst>
          </p:cNvPr>
          <p:cNvCxnSpPr>
            <a:endCxn id="4" idx="1"/>
          </p:cNvCxnSpPr>
          <p:nvPr/>
        </p:nvCxnSpPr>
        <p:spPr>
          <a:xfrm flipV="1">
            <a:off x="3729318" y="3334871"/>
            <a:ext cx="1380564" cy="121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BF0D6A-41A3-401F-7E5E-362A8DC3E64F}"/>
              </a:ext>
            </a:extLst>
          </p:cNvPr>
          <p:cNvSpPr txBox="1"/>
          <p:nvPr/>
        </p:nvSpPr>
        <p:spPr>
          <a:xfrm>
            <a:off x="5109882" y="3801039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Testing functionality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Testing basic algos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Testing complex algos</a:t>
            </a:r>
          </a:p>
        </p:txBody>
      </p:sp>
    </p:spTree>
    <p:extLst>
      <p:ext uri="{BB962C8B-B14F-4D97-AF65-F5344CB8AC3E}">
        <p14:creationId xmlns:p14="http://schemas.microsoft.com/office/powerpoint/2010/main" val="124845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Timeline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5CF591-7138-4EEE-94C0-2B83AC1A9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383321"/>
              </p:ext>
            </p:extLst>
          </p:nvPr>
        </p:nvGraphicFramePr>
        <p:xfrm>
          <a:off x="230909" y="2786929"/>
          <a:ext cx="8571345" cy="1478194"/>
        </p:xfrm>
        <a:graphic>
          <a:graphicData uri="http://schemas.openxmlformats.org/drawingml/2006/table">
            <a:tbl>
              <a:tblPr/>
              <a:tblGrid>
                <a:gridCol w="1245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208">
                  <a:extLst>
                    <a:ext uri="{9D8B030D-6E8A-4147-A177-3AD203B41FA5}">
                      <a16:colId xmlns:a16="http://schemas.microsoft.com/office/drawing/2014/main" val="2433915594"/>
                    </a:ext>
                  </a:extLst>
                </a:gridCol>
              </a:tblGrid>
              <a:tr h="1387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Simulator finished</a:t>
                      </a:r>
                    </a:p>
                    <a:p>
                      <a:pPr algn="ctr"/>
                      <a:r>
                        <a:rPr lang="en-US" sz="1300" dirty="0"/>
                        <a:t>(completed 2/4)</a:t>
                      </a:r>
                    </a:p>
                  </a:txBody>
                  <a:tcPr marL="91433" marR="91433" marT="45677" marB="4567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Simulator tested without algorithm (completed</a:t>
                      </a:r>
                      <a:r>
                        <a:rPr lang="en-US" sz="1300" baseline="0" dirty="0"/>
                        <a:t> 2/5)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highlight>
                            <a:srgbClr val="99D8A8"/>
                          </a:highlight>
                        </a:rPr>
                        <a:t>Simulator tested with basic algorithms</a:t>
                      </a:r>
                      <a:br>
                        <a:rPr lang="en-US" sz="1300" baseline="0" dirty="0">
                          <a:highlight>
                            <a:srgbClr val="99D8A8"/>
                          </a:highlight>
                        </a:rPr>
                      </a:br>
                      <a:r>
                        <a:rPr lang="en-US" sz="1300" baseline="0" dirty="0">
                          <a:highlight>
                            <a:srgbClr val="99D8A8"/>
                          </a:highlight>
                        </a:rPr>
                        <a:t>(to complete by 2/20)</a:t>
                      </a:r>
                      <a:endParaRPr lang="en-US" sz="1300" dirty="0">
                        <a:highlight>
                          <a:srgbClr val="99D8A8"/>
                        </a:highlight>
                      </a:endParaRP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8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trike="sngStrike" dirty="0"/>
                        <a:t>Tree-based </a:t>
                      </a:r>
                      <a:r>
                        <a:rPr lang="en-US" sz="1300" dirty="0"/>
                        <a:t>bandit tested on simulator | Real system complete (3/6)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Algos tested on real system (4/3)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Data compiled and robustness of systems tested w/ simulator vs real (4/17)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Complete system eval report (5/1)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849EC9-A01A-8AAD-85F8-E44A64FF68E8}"/>
              </a:ext>
            </a:extLst>
          </p:cNvPr>
          <p:cNvSpPr txBox="1"/>
          <p:nvPr/>
        </p:nvSpPr>
        <p:spPr>
          <a:xfrm>
            <a:off x="230909" y="4875953"/>
            <a:ext cx="8571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Part of this will also involve implementing previously made algos on our system in order to give us targets for our algo to beat.</a:t>
            </a:r>
          </a:p>
        </p:txBody>
      </p:sp>
    </p:spTree>
    <p:extLst>
      <p:ext uri="{BB962C8B-B14F-4D97-AF65-F5344CB8AC3E}">
        <p14:creationId xmlns:p14="http://schemas.microsoft.com/office/powerpoint/2010/main" val="390605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980" dirty="0"/>
              <a:t>URS Requirements</a:t>
            </a:r>
            <a:endParaRPr sz="2980" dirty="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1675801466"/>
              </p:ext>
            </p:extLst>
          </p:nvPr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Accomplishments since</a:t>
                      </a:r>
                      <a:r>
                        <a:rPr lang="en-US" sz="1800" u="none" strike="noStrike" cap="none" baseline="0" dirty="0"/>
                        <a:t> 403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Ongoing progress/problems and plans until the next presentation</a:t>
                      </a:r>
                      <a:endParaRPr dirty="0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Poster presentation and 4000 words took majority of week 1 of bloc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Keep working on final thesis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55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/>
              <a:t>Container Level Latencies</a:t>
            </a:r>
            <a:endParaRPr sz="2980" dirty="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400159767"/>
              </p:ext>
            </p:extLst>
          </p:nvPr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Accomplishments since</a:t>
                      </a:r>
                      <a:r>
                        <a:rPr lang="en-US" sz="1800" u="none" strike="noStrike" cap="none" baseline="0" dirty="0"/>
                        <a:t> 403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Ongoing progress/problems and plans until the next presentation</a:t>
                      </a:r>
                      <a:endParaRPr dirty="0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Found out that it was not “wholly” correct last presentation, fixed the issues!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28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/>
              <a:t>Simulator Algos</a:t>
            </a:r>
            <a:endParaRPr sz="2980" dirty="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1682231897"/>
              </p:ext>
            </p:extLst>
          </p:nvPr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Accomplishments since</a:t>
                      </a:r>
                      <a:r>
                        <a:rPr lang="en-US" sz="1800" u="none" strike="noStrike" cap="none" baseline="0" dirty="0"/>
                        <a:t> 403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Ongoing progress/problems and plans until the next presentation</a:t>
                      </a:r>
                      <a:endParaRPr dirty="0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Further tested bandit algorithm. Used to implement epsilon-greedy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Building off this – will be implementing UCB instead of Monte Carlo Tree Search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42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/>
              <a:t>Types of Algos</a:t>
            </a:r>
            <a:endParaRPr sz="298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19B1F42-3913-FC09-B87A-6E22E89BF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962089"/>
              </p:ext>
            </p:extLst>
          </p:nvPr>
        </p:nvGraphicFramePr>
        <p:xfrm>
          <a:off x="1524000" y="214057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1077933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18078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69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Simple bandit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COLA*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7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  <a:r>
                        <a:rPr lang="en-US" strike="sngStrike" dirty="0"/>
                        <a:t>PPO</a:t>
                      </a:r>
                      <a:r>
                        <a:rPr lang="en-US" dirty="0"/>
                        <a:t> epsilon-greedy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Firm*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5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Tree-based </a:t>
                      </a:r>
                      <a:r>
                        <a:rPr lang="en-US" strike="noStrike" dirty="0"/>
                        <a:t>UCB</a:t>
                      </a:r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7586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D59B42-AEAC-0CCF-CE2A-884D67A8A443}"/>
              </a:ext>
            </a:extLst>
          </p:cNvPr>
          <p:cNvSpPr txBox="1"/>
          <p:nvPr/>
        </p:nvSpPr>
        <p:spPr>
          <a:xfrm>
            <a:off x="633046" y="5808823"/>
            <a:ext cx="62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*already created, using will involve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884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A2BE-5180-96D3-B6E2-825830BD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 anchor="ctr">
            <a:normAutofit/>
          </a:bodyPr>
          <a:lstStyle/>
          <a:p>
            <a:r>
              <a:rPr lang="en-US" dirty="0"/>
              <a:t>Data to Show Updated Latencies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14498-D7FB-4E61-B1BF-6F244C3BEEAB}"/>
              </a:ext>
            </a:extLst>
          </p:cNvPr>
          <p:cNvSpPr txBox="1"/>
          <p:nvPr/>
        </p:nvSpPr>
        <p:spPr>
          <a:xfrm>
            <a:off x="4699643" y="5286374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BA0E20A-48D1-95C0-FD63-7330D25B78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71514-0EFE-D17D-8DCF-F38592062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653" y="1852933"/>
            <a:ext cx="4776693" cy="445824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D1AD42-B360-E25C-3ACD-DB5F3EA67BF6}"/>
              </a:ext>
            </a:extLst>
          </p:cNvPr>
          <p:cNvSpPr/>
          <p:nvPr/>
        </p:nvSpPr>
        <p:spPr>
          <a:xfrm>
            <a:off x="3439886" y="2122714"/>
            <a:ext cx="3520460" cy="3156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3D97BC-6F1E-91B6-4385-5257B9042B32}"/>
              </a:ext>
            </a:extLst>
          </p:cNvPr>
          <p:cNvSpPr/>
          <p:nvPr/>
        </p:nvSpPr>
        <p:spPr>
          <a:xfrm>
            <a:off x="3722915" y="2902137"/>
            <a:ext cx="3520460" cy="3156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6AEFCB-E482-91C3-1727-919A381CE78F}"/>
              </a:ext>
            </a:extLst>
          </p:cNvPr>
          <p:cNvSpPr/>
          <p:nvPr/>
        </p:nvSpPr>
        <p:spPr>
          <a:xfrm>
            <a:off x="3752587" y="5005388"/>
            <a:ext cx="3520460" cy="3156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12184</TotalTime>
  <Words>424</Words>
  <Application>Microsoft Macintosh PowerPoint</Application>
  <PresentationFormat>On-screen Show (4:3)</PresentationFormat>
  <Paragraphs>67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Roboto</vt:lpstr>
      <vt:lpstr>Office Theme</vt:lpstr>
      <vt:lpstr>Team 71: Microservices Management for Distributed Computation Bi-Weekly Update 4 Elizabeth Weichel Sponsor: Dr. Srinivas Shakkottai PhD: Ujwal Dinesha Master’s: Prathik Vijaykumar TA: Souryendu Das </vt:lpstr>
      <vt:lpstr>Project Summary</vt:lpstr>
      <vt:lpstr>Project/Subsystem Overview</vt:lpstr>
      <vt:lpstr>Project Timeline</vt:lpstr>
      <vt:lpstr>URS Requirements</vt:lpstr>
      <vt:lpstr>Container Level Latencies</vt:lpstr>
      <vt:lpstr>Simulator Algos</vt:lpstr>
      <vt:lpstr>Types of Algos</vt:lpstr>
      <vt:lpstr>Data to Show Updated Latencies</vt:lpstr>
      <vt:lpstr>e-greedy</vt:lpstr>
      <vt:lpstr>Data from Bandit: varying step size matters!</vt:lpstr>
      <vt:lpstr>Execution &amp;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Nowka, Kevin J.</dc:creator>
  <cp:lastModifiedBy>Weichel, Elizabeth G</cp:lastModifiedBy>
  <cp:revision>191</cp:revision>
  <dcterms:created xsi:type="dcterms:W3CDTF">2013-06-18T16:37:55Z</dcterms:created>
  <dcterms:modified xsi:type="dcterms:W3CDTF">2023-03-06T13:07:09Z</dcterms:modified>
</cp:coreProperties>
</file>