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304" r:id="rId2"/>
    <p:sldId id="305" r:id="rId3"/>
    <p:sldId id="306" r:id="rId4"/>
    <p:sldId id="314" r:id="rId5"/>
    <p:sldId id="319" r:id="rId6"/>
    <p:sldId id="315" r:id="rId7"/>
    <p:sldId id="320" r:id="rId8"/>
    <p:sldId id="316" r:id="rId9"/>
    <p:sldId id="318" r:id="rId10"/>
    <p:sldId id="313" r:id="rId11"/>
    <p:sldId id="31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99D8A8"/>
    <a:srgbClr val="FFF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55" autoAdjust="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192" y="15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33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 &amp; F varying vs. Reward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Sheet1!$F$2:$F$31</c:f>
              <c:numCache>
                <c:formatCode>General</c:formatCode>
                <c:ptCount val="30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  <c:pt idx="13">
                  <c:v>17</c:v>
                </c:pt>
                <c:pt idx="14">
                  <c:v>18</c:v>
                </c:pt>
                <c:pt idx="15">
                  <c:v>19</c:v>
                </c:pt>
                <c:pt idx="16">
                  <c:v>20</c:v>
                </c:pt>
                <c:pt idx="17">
                  <c:v>21</c:v>
                </c:pt>
                <c:pt idx="18">
                  <c:v>22</c:v>
                </c:pt>
                <c:pt idx="19">
                  <c:v>23</c:v>
                </c:pt>
                <c:pt idx="20">
                  <c:v>24</c:v>
                </c:pt>
                <c:pt idx="21">
                  <c:v>25</c:v>
                </c:pt>
                <c:pt idx="22">
                  <c:v>26</c:v>
                </c:pt>
                <c:pt idx="23">
                  <c:v>27</c:v>
                </c:pt>
                <c:pt idx="24">
                  <c:v>28</c:v>
                </c:pt>
                <c:pt idx="25">
                  <c:v>29</c:v>
                </c:pt>
                <c:pt idx="26">
                  <c:v>30</c:v>
                </c:pt>
                <c:pt idx="27">
                  <c:v>31</c:v>
                </c:pt>
                <c:pt idx="28">
                  <c:v>32</c:v>
                </c:pt>
                <c:pt idx="29">
                  <c:v>33</c:v>
                </c:pt>
              </c:numCache>
            </c:numRef>
          </c:xVal>
          <c:yVal>
            <c:numRef>
              <c:f>Sheet1!$G$2:$G$31</c:f>
              <c:numCache>
                <c:formatCode>General</c:formatCode>
                <c:ptCount val="30"/>
                <c:pt idx="0">
                  <c:v>-143</c:v>
                </c:pt>
                <c:pt idx="1">
                  <c:v>-140</c:v>
                </c:pt>
                <c:pt idx="2">
                  <c:v>-165</c:v>
                </c:pt>
                <c:pt idx="3">
                  <c:v>-146</c:v>
                </c:pt>
                <c:pt idx="4">
                  <c:v>-154</c:v>
                </c:pt>
                <c:pt idx="5">
                  <c:v>-177</c:v>
                </c:pt>
                <c:pt idx="6">
                  <c:v>-149</c:v>
                </c:pt>
                <c:pt idx="7">
                  <c:v>-184</c:v>
                </c:pt>
                <c:pt idx="8">
                  <c:v>-177</c:v>
                </c:pt>
                <c:pt idx="9">
                  <c:v>-154</c:v>
                </c:pt>
                <c:pt idx="10">
                  <c:v>-177</c:v>
                </c:pt>
                <c:pt idx="11">
                  <c:v>-174</c:v>
                </c:pt>
                <c:pt idx="12">
                  <c:v>-150</c:v>
                </c:pt>
                <c:pt idx="13">
                  <c:v>-186</c:v>
                </c:pt>
                <c:pt idx="14">
                  <c:v>-179</c:v>
                </c:pt>
                <c:pt idx="15">
                  <c:v>-159</c:v>
                </c:pt>
                <c:pt idx="16">
                  <c:v>-198</c:v>
                </c:pt>
                <c:pt idx="17">
                  <c:v>-178</c:v>
                </c:pt>
                <c:pt idx="18">
                  <c:v>-214</c:v>
                </c:pt>
                <c:pt idx="19">
                  <c:v>-159</c:v>
                </c:pt>
                <c:pt idx="20">
                  <c:v>-177</c:v>
                </c:pt>
                <c:pt idx="21">
                  <c:v>-172</c:v>
                </c:pt>
                <c:pt idx="22">
                  <c:v>-214</c:v>
                </c:pt>
                <c:pt idx="23">
                  <c:v>-210</c:v>
                </c:pt>
                <c:pt idx="24">
                  <c:v>-185</c:v>
                </c:pt>
                <c:pt idx="25">
                  <c:v>-198</c:v>
                </c:pt>
                <c:pt idx="26">
                  <c:v>-213</c:v>
                </c:pt>
                <c:pt idx="27">
                  <c:v>-218</c:v>
                </c:pt>
                <c:pt idx="28">
                  <c:v>-198</c:v>
                </c:pt>
                <c:pt idx="29">
                  <c:v>-247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788-224D-9EA2-72BE2DD391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0850672"/>
        <c:axId val="170632800"/>
      </c:scatterChart>
      <c:valAx>
        <c:axId val="1708506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Resources</a:t>
                </a:r>
                <a:r>
                  <a:rPr lang="en-US" baseline="0"/>
                  <a:t> Allocated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632800"/>
        <c:crosses val="autoZero"/>
        <c:crossBetween val="midCat"/>
      </c:valAx>
      <c:valAx>
        <c:axId val="170632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Reward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8506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66EEFD-58B7-D840-9116-DD412A69A3D1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6F9DD6-838A-FA4E-BCC2-1DBB6183FE1A}">
      <dgm:prSet phldrT="[Text]"/>
      <dgm:spPr/>
      <dgm:t>
        <a:bodyPr/>
        <a:lstStyle/>
        <a:p>
          <a:r>
            <a:rPr lang="en-US" dirty="0"/>
            <a:t>How do we get the model?</a:t>
          </a:r>
        </a:p>
      </dgm:t>
    </dgm:pt>
    <dgm:pt modelId="{F6426649-A730-5843-A1D5-3103FFE2118C}" type="parTrans" cxnId="{F16D275F-8AB0-234F-993A-6F544B2C7854}">
      <dgm:prSet/>
      <dgm:spPr/>
      <dgm:t>
        <a:bodyPr/>
        <a:lstStyle/>
        <a:p>
          <a:endParaRPr lang="en-US"/>
        </a:p>
      </dgm:t>
    </dgm:pt>
    <dgm:pt modelId="{0FEFE843-6010-344D-8C23-71A7C5FA3D1C}" type="sibTrans" cxnId="{F16D275F-8AB0-234F-993A-6F544B2C7854}">
      <dgm:prSet/>
      <dgm:spPr/>
      <dgm:t>
        <a:bodyPr/>
        <a:lstStyle/>
        <a:p>
          <a:endParaRPr lang="en-US"/>
        </a:p>
      </dgm:t>
    </dgm:pt>
    <dgm:pt modelId="{DEF1BDC6-CF97-D944-9F0F-738B1EF0A13C}">
      <dgm:prSet phldrT="[Text]"/>
      <dgm:spPr/>
      <dgm:t>
        <a:bodyPr/>
        <a:lstStyle/>
        <a:p>
          <a:r>
            <a:rPr lang="en-US" dirty="0"/>
            <a:t>Through an oracle that we will create to pass what we think will be a good model</a:t>
          </a:r>
        </a:p>
      </dgm:t>
    </dgm:pt>
    <dgm:pt modelId="{86498FA9-9AF0-FA44-A78E-DF9518D8E11A}" type="parTrans" cxnId="{A3B46821-1B71-DC46-AB86-594606934AAE}">
      <dgm:prSet/>
      <dgm:spPr/>
      <dgm:t>
        <a:bodyPr/>
        <a:lstStyle/>
        <a:p>
          <a:endParaRPr lang="en-US"/>
        </a:p>
      </dgm:t>
    </dgm:pt>
    <dgm:pt modelId="{8DD38E49-7101-D84B-91EC-AEC10E584FA1}" type="sibTrans" cxnId="{A3B46821-1B71-DC46-AB86-594606934AAE}">
      <dgm:prSet/>
      <dgm:spPr/>
      <dgm:t>
        <a:bodyPr/>
        <a:lstStyle/>
        <a:p>
          <a:endParaRPr lang="en-US"/>
        </a:p>
      </dgm:t>
    </dgm:pt>
    <dgm:pt modelId="{4745FD09-D3A2-F74C-A327-02174F55CF2D}">
      <dgm:prSet phldrT="[Text]"/>
      <dgm:spPr/>
      <dgm:t>
        <a:bodyPr/>
        <a:lstStyle/>
        <a:p>
          <a:r>
            <a:rPr lang="en-US" dirty="0"/>
            <a:t>What goes into the model?</a:t>
          </a:r>
        </a:p>
      </dgm:t>
    </dgm:pt>
    <dgm:pt modelId="{D5EAA6BC-8F80-4F43-A13D-91E22A1EA35E}" type="parTrans" cxnId="{81414C23-555F-6A45-8020-E2B0D414B329}">
      <dgm:prSet/>
      <dgm:spPr/>
      <dgm:t>
        <a:bodyPr/>
        <a:lstStyle/>
        <a:p>
          <a:endParaRPr lang="en-US"/>
        </a:p>
      </dgm:t>
    </dgm:pt>
    <dgm:pt modelId="{3FBD8822-6082-8D49-95A4-206E6AE1245C}" type="sibTrans" cxnId="{81414C23-555F-6A45-8020-E2B0D414B329}">
      <dgm:prSet/>
      <dgm:spPr/>
      <dgm:t>
        <a:bodyPr/>
        <a:lstStyle/>
        <a:p>
          <a:endParaRPr lang="en-US"/>
        </a:p>
      </dgm:t>
    </dgm:pt>
    <dgm:pt modelId="{0B14EB22-82C2-CD4A-ABC6-72A4A0B70EF4}">
      <dgm:prSet phldrT="[Text]"/>
      <dgm:spPr/>
      <dgm:t>
        <a:bodyPr/>
        <a:lstStyle/>
        <a:p>
          <a:r>
            <a:rPr lang="en-US" dirty="0"/>
            <a:t>Parameters such as weights we need to learn, actions we’ve taken, and if there’s context (background knowledge that we already have)</a:t>
          </a:r>
        </a:p>
      </dgm:t>
    </dgm:pt>
    <dgm:pt modelId="{E9D76630-8FA7-0443-8C41-1C0EC94463DD}" type="parTrans" cxnId="{1D2C9729-C59E-214F-A31A-5E8780F7E59D}">
      <dgm:prSet/>
      <dgm:spPr/>
      <dgm:t>
        <a:bodyPr/>
        <a:lstStyle/>
        <a:p>
          <a:endParaRPr lang="en-US"/>
        </a:p>
      </dgm:t>
    </dgm:pt>
    <dgm:pt modelId="{6F2956B0-8036-8240-83C1-B05A1FB9CFE4}" type="sibTrans" cxnId="{1D2C9729-C59E-214F-A31A-5E8780F7E59D}">
      <dgm:prSet/>
      <dgm:spPr/>
      <dgm:t>
        <a:bodyPr/>
        <a:lstStyle/>
        <a:p>
          <a:endParaRPr lang="en-US"/>
        </a:p>
      </dgm:t>
    </dgm:pt>
    <dgm:pt modelId="{3F380882-02DF-1D40-AEBE-6166448AEFF7}">
      <dgm:prSet phldrT="[Text]"/>
      <dgm:spPr/>
      <dgm:t>
        <a:bodyPr/>
        <a:lstStyle/>
        <a:p>
          <a:r>
            <a:rPr lang="en-US" dirty="0"/>
            <a:t>How is this different?</a:t>
          </a:r>
        </a:p>
      </dgm:t>
    </dgm:pt>
    <dgm:pt modelId="{980D8DF3-5E28-B449-A1C8-FCD21659BC19}" type="parTrans" cxnId="{9D27B3FC-6F25-A444-9A31-B06E821B83CE}">
      <dgm:prSet/>
      <dgm:spPr/>
      <dgm:t>
        <a:bodyPr/>
        <a:lstStyle/>
        <a:p>
          <a:endParaRPr lang="en-US"/>
        </a:p>
      </dgm:t>
    </dgm:pt>
    <dgm:pt modelId="{A1D3A7AD-DA52-D64E-9F44-8611F72E70CF}" type="sibTrans" cxnId="{9D27B3FC-6F25-A444-9A31-B06E821B83CE}">
      <dgm:prSet/>
      <dgm:spPr/>
      <dgm:t>
        <a:bodyPr/>
        <a:lstStyle/>
        <a:p>
          <a:endParaRPr lang="en-US"/>
        </a:p>
      </dgm:t>
    </dgm:pt>
    <dgm:pt modelId="{DC76D296-613C-C24B-8F0D-4FD90F7427A6}">
      <dgm:prSet phldrT="[Text]"/>
      <dgm:spPr/>
      <dgm:t>
        <a:bodyPr/>
        <a:lstStyle/>
        <a:p>
          <a:r>
            <a:rPr lang="en-US" dirty="0"/>
            <a:t>My algorithm is a sequential autoscaling algorithm. It converges to optimal resource allocation. </a:t>
          </a:r>
        </a:p>
      </dgm:t>
    </dgm:pt>
    <dgm:pt modelId="{2B4D5BB4-FBCE-0046-99AA-0828E36CD679}" type="parTrans" cxnId="{1D1DFC68-B1CF-E540-A9DB-72323F06D734}">
      <dgm:prSet/>
      <dgm:spPr/>
      <dgm:t>
        <a:bodyPr/>
        <a:lstStyle/>
        <a:p>
          <a:endParaRPr lang="en-US"/>
        </a:p>
      </dgm:t>
    </dgm:pt>
    <dgm:pt modelId="{183650B5-89B8-6549-802B-E5C2C522B47D}" type="sibTrans" cxnId="{1D1DFC68-B1CF-E540-A9DB-72323F06D734}">
      <dgm:prSet/>
      <dgm:spPr/>
      <dgm:t>
        <a:bodyPr/>
        <a:lstStyle/>
        <a:p>
          <a:endParaRPr lang="en-US"/>
        </a:p>
      </dgm:t>
    </dgm:pt>
    <dgm:pt modelId="{4D2B9BF9-25A7-6F48-82FC-DBAC7D24597D}">
      <dgm:prSet phldrT="[Text]"/>
      <dgm:spPr/>
      <dgm:t>
        <a:bodyPr/>
        <a:lstStyle/>
        <a:p>
          <a:r>
            <a:rPr lang="en-US" dirty="0"/>
            <a:t>This one is “combinatorial” and converges to best reward based on given action</a:t>
          </a:r>
        </a:p>
      </dgm:t>
    </dgm:pt>
    <dgm:pt modelId="{686BD8E4-C04F-8447-8D3F-8B9F2425BCA3}" type="parTrans" cxnId="{CF17CC09-54A8-DF41-9C38-0361D168782D}">
      <dgm:prSet/>
      <dgm:spPr/>
      <dgm:t>
        <a:bodyPr/>
        <a:lstStyle/>
        <a:p>
          <a:endParaRPr lang="en-US"/>
        </a:p>
      </dgm:t>
    </dgm:pt>
    <dgm:pt modelId="{023B8A88-4785-954E-A541-643F10FF9122}" type="sibTrans" cxnId="{CF17CC09-54A8-DF41-9C38-0361D168782D}">
      <dgm:prSet/>
      <dgm:spPr/>
      <dgm:t>
        <a:bodyPr/>
        <a:lstStyle/>
        <a:p>
          <a:endParaRPr lang="en-US"/>
        </a:p>
      </dgm:t>
    </dgm:pt>
    <dgm:pt modelId="{7250C1C7-6327-AE44-87DB-C5E72A2BA7DF}" type="pres">
      <dgm:prSet presAssocID="{1866EEFD-58B7-D840-9116-DD412A69A3D1}" presName="Name0" presStyleCnt="0">
        <dgm:presLayoutVars>
          <dgm:dir/>
          <dgm:animLvl val="lvl"/>
          <dgm:resizeHandles val="exact"/>
        </dgm:presLayoutVars>
      </dgm:prSet>
      <dgm:spPr/>
    </dgm:pt>
    <dgm:pt modelId="{524FEE08-FA3B-7F4E-BFBD-D8D68E79A8A4}" type="pres">
      <dgm:prSet presAssocID="{D36F9DD6-838A-FA4E-BCC2-1DBB6183FE1A}" presName="linNode" presStyleCnt="0"/>
      <dgm:spPr/>
    </dgm:pt>
    <dgm:pt modelId="{2579E605-915B-E74B-B519-13206048D849}" type="pres">
      <dgm:prSet presAssocID="{D36F9DD6-838A-FA4E-BCC2-1DBB6183FE1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FEA97AD0-121D-7B4E-8D4D-5D943C76F5C5}" type="pres">
      <dgm:prSet presAssocID="{D36F9DD6-838A-FA4E-BCC2-1DBB6183FE1A}" presName="descendantText" presStyleLbl="alignAccFollowNode1" presStyleIdx="0" presStyleCnt="3">
        <dgm:presLayoutVars>
          <dgm:bulletEnabled val="1"/>
        </dgm:presLayoutVars>
      </dgm:prSet>
      <dgm:spPr/>
    </dgm:pt>
    <dgm:pt modelId="{2B13E5E2-688F-7648-908B-2E439579C5D5}" type="pres">
      <dgm:prSet presAssocID="{0FEFE843-6010-344D-8C23-71A7C5FA3D1C}" presName="sp" presStyleCnt="0"/>
      <dgm:spPr/>
    </dgm:pt>
    <dgm:pt modelId="{16DF312F-5906-C448-AD1B-874B324D328E}" type="pres">
      <dgm:prSet presAssocID="{4745FD09-D3A2-F74C-A327-02174F55CF2D}" presName="linNode" presStyleCnt="0"/>
      <dgm:spPr/>
    </dgm:pt>
    <dgm:pt modelId="{EA886D54-EDC1-BF47-96EF-542CF4D8E0FD}" type="pres">
      <dgm:prSet presAssocID="{4745FD09-D3A2-F74C-A327-02174F55CF2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9CF6307-E165-4F49-9705-A044D9E9E60B}" type="pres">
      <dgm:prSet presAssocID="{4745FD09-D3A2-F74C-A327-02174F55CF2D}" presName="descendantText" presStyleLbl="alignAccFollowNode1" presStyleIdx="1" presStyleCnt="3">
        <dgm:presLayoutVars>
          <dgm:bulletEnabled val="1"/>
        </dgm:presLayoutVars>
      </dgm:prSet>
      <dgm:spPr/>
    </dgm:pt>
    <dgm:pt modelId="{A2C40F9E-F1A4-1A40-9DD4-5D7E6F1E7DE3}" type="pres">
      <dgm:prSet presAssocID="{3FBD8822-6082-8D49-95A4-206E6AE1245C}" presName="sp" presStyleCnt="0"/>
      <dgm:spPr/>
    </dgm:pt>
    <dgm:pt modelId="{E82D94A5-6276-AA4F-9BE2-2C760A88AD12}" type="pres">
      <dgm:prSet presAssocID="{3F380882-02DF-1D40-AEBE-6166448AEFF7}" presName="linNode" presStyleCnt="0"/>
      <dgm:spPr/>
    </dgm:pt>
    <dgm:pt modelId="{03B6EDD4-E74A-C445-93DC-532BF7E97956}" type="pres">
      <dgm:prSet presAssocID="{3F380882-02DF-1D40-AEBE-6166448AEFF7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7B8D8BD3-273F-0A41-9DA9-BA27D4D33E7A}" type="pres">
      <dgm:prSet presAssocID="{3F380882-02DF-1D40-AEBE-6166448AEFF7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CF17CC09-54A8-DF41-9C38-0361D168782D}" srcId="{3F380882-02DF-1D40-AEBE-6166448AEFF7}" destId="{4D2B9BF9-25A7-6F48-82FC-DBAC7D24597D}" srcOrd="1" destOrd="0" parTransId="{686BD8E4-C04F-8447-8D3F-8B9F2425BCA3}" sibTransId="{023B8A88-4785-954E-A541-643F10FF9122}"/>
    <dgm:cxn modelId="{8B0F4511-B726-E146-804A-66BF704F531E}" type="presOf" srcId="{4D2B9BF9-25A7-6F48-82FC-DBAC7D24597D}" destId="{7B8D8BD3-273F-0A41-9DA9-BA27D4D33E7A}" srcOrd="0" destOrd="1" presId="urn:microsoft.com/office/officeart/2005/8/layout/vList5"/>
    <dgm:cxn modelId="{A3B46821-1B71-DC46-AB86-594606934AAE}" srcId="{D36F9DD6-838A-FA4E-BCC2-1DBB6183FE1A}" destId="{DEF1BDC6-CF97-D944-9F0F-738B1EF0A13C}" srcOrd="0" destOrd="0" parTransId="{86498FA9-9AF0-FA44-A78E-DF9518D8E11A}" sibTransId="{8DD38E49-7101-D84B-91EC-AEC10E584FA1}"/>
    <dgm:cxn modelId="{81414C23-555F-6A45-8020-E2B0D414B329}" srcId="{1866EEFD-58B7-D840-9116-DD412A69A3D1}" destId="{4745FD09-D3A2-F74C-A327-02174F55CF2D}" srcOrd="1" destOrd="0" parTransId="{D5EAA6BC-8F80-4F43-A13D-91E22A1EA35E}" sibTransId="{3FBD8822-6082-8D49-95A4-206E6AE1245C}"/>
    <dgm:cxn modelId="{1D2C9729-C59E-214F-A31A-5E8780F7E59D}" srcId="{4745FD09-D3A2-F74C-A327-02174F55CF2D}" destId="{0B14EB22-82C2-CD4A-ABC6-72A4A0B70EF4}" srcOrd="0" destOrd="0" parTransId="{E9D76630-8FA7-0443-8C41-1C0EC94463DD}" sibTransId="{6F2956B0-8036-8240-83C1-B05A1FB9CFE4}"/>
    <dgm:cxn modelId="{F16D275F-8AB0-234F-993A-6F544B2C7854}" srcId="{1866EEFD-58B7-D840-9116-DD412A69A3D1}" destId="{D36F9DD6-838A-FA4E-BCC2-1DBB6183FE1A}" srcOrd="0" destOrd="0" parTransId="{F6426649-A730-5843-A1D5-3103FFE2118C}" sibTransId="{0FEFE843-6010-344D-8C23-71A7C5FA3D1C}"/>
    <dgm:cxn modelId="{1D1DFC68-B1CF-E540-A9DB-72323F06D734}" srcId="{3F380882-02DF-1D40-AEBE-6166448AEFF7}" destId="{DC76D296-613C-C24B-8F0D-4FD90F7427A6}" srcOrd="0" destOrd="0" parTransId="{2B4D5BB4-FBCE-0046-99AA-0828E36CD679}" sibTransId="{183650B5-89B8-6549-802B-E5C2C522B47D}"/>
    <dgm:cxn modelId="{7C2DA1A2-7B1C-D24E-9CBA-A229D88034C1}" type="presOf" srcId="{4745FD09-D3A2-F74C-A327-02174F55CF2D}" destId="{EA886D54-EDC1-BF47-96EF-542CF4D8E0FD}" srcOrd="0" destOrd="0" presId="urn:microsoft.com/office/officeart/2005/8/layout/vList5"/>
    <dgm:cxn modelId="{EC146CA7-8449-514B-9488-046A1E78CEE7}" type="presOf" srcId="{1866EEFD-58B7-D840-9116-DD412A69A3D1}" destId="{7250C1C7-6327-AE44-87DB-C5E72A2BA7DF}" srcOrd="0" destOrd="0" presId="urn:microsoft.com/office/officeart/2005/8/layout/vList5"/>
    <dgm:cxn modelId="{33B01AB4-4276-194A-82DC-C2F1DABCD2E9}" type="presOf" srcId="{DC76D296-613C-C24B-8F0D-4FD90F7427A6}" destId="{7B8D8BD3-273F-0A41-9DA9-BA27D4D33E7A}" srcOrd="0" destOrd="0" presId="urn:microsoft.com/office/officeart/2005/8/layout/vList5"/>
    <dgm:cxn modelId="{2FD8B7BE-782F-9440-B1E3-5EE81065F8D6}" type="presOf" srcId="{D36F9DD6-838A-FA4E-BCC2-1DBB6183FE1A}" destId="{2579E605-915B-E74B-B519-13206048D849}" srcOrd="0" destOrd="0" presId="urn:microsoft.com/office/officeart/2005/8/layout/vList5"/>
    <dgm:cxn modelId="{98CCF0BF-74C3-9B4A-8F87-F944344D3ADB}" type="presOf" srcId="{0B14EB22-82C2-CD4A-ABC6-72A4A0B70EF4}" destId="{F9CF6307-E165-4F49-9705-A044D9E9E60B}" srcOrd="0" destOrd="0" presId="urn:microsoft.com/office/officeart/2005/8/layout/vList5"/>
    <dgm:cxn modelId="{475557DE-225D-CE41-9B15-8C661A53BB4D}" type="presOf" srcId="{DEF1BDC6-CF97-D944-9F0F-738B1EF0A13C}" destId="{FEA97AD0-121D-7B4E-8D4D-5D943C76F5C5}" srcOrd="0" destOrd="0" presId="urn:microsoft.com/office/officeart/2005/8/layout/vList5"/>
    <dgm:cxn modelId="{33689FEE-80B1-3547-8C1D-05FE7147C5A7}" type="presOf" srcId="{3F380882-02DF-1D40-AEBE-6166448AEFF7}" destId="{03B6EDD4-E74A-C445-93DC-532BF7E97956}" srcOrd="0" destOrd="0" presId="urn:microsoft.com/office/officeart/2005/8/layout/vList5"/>
    <dgm:cxn modelId="{9D27B3FC-6F25-A444-9A31-B06E821B83CE}" srcId="{1866EEFD-58B7-D840-9116-DD412A69A3D1}" destId="{3F380882-02DF-1D40-AEBE-6166448AEFF7}" srcOrd="2" destOrd="0" parTransId="{980D8DF3-5E28-B449-A1C8-FCD21659BC19}" sibTransId="{A1D3A7AD-DA52-D64E-9F44-8611F72E70CF}"/>
    <dgm:cxn modelId="{FC54C4DC-949A-1B4B-BCC4-B3B33F2637D8}" type="presParOf" srcId="{7250C1C7-6327-AE44-87DB-C5E72A2BA7DF}" destId="{524FEE08-FA3B-7F4E-BFBD-D8D68E79A8A4}" srcOrd="0" destOrd="0" presId="urn:microsoft.com/office/officeart/2005/8/layout/vList5"/>
    <dgm:cxn modelId="{EEFABF52-C2CB-F146-B08C-11D5EBB6D449}" type="presParOf" srcId="{524FEE08-FA3B-7F4E-BFBD-D8D68E79A8A4}" destId="{2579E605-915B-E74B-B519-13206048D849}" srcOrd="0" destOrd="0" presId="urn:microsoft.com/office/officeart/2005/8/layout/vList5"/>
    <dgm:cxn modelId="{64C98110-2A65-4943-B523-08F891358A30}" type="presParOf" srcId="{524FEE08-FA3B-7F4E-BFBD-D8D68E79A8A4}" destId="{FEA97AD0-121D-7B4E-8D4D-5D943C76F5C5}" srcOrd="1" destOrd="0" presId="urn:microsoft.com/office/officeart/2005/8/layout/vList5"/>
    <dgm:cxn modelId="{0F988B0E-0B08-4149-A6EF-0805575711E5}" type="presParOf" srcId="{7250C1C7-6327-AE44-87DB-C5E72A2BA7DF}" destId="{2B13E5E2-688F-7648-908B-2E439579C5D5}" srcOrd="1" destOrd="0" presId="urn:microsoft.com/office/officeart/2005/8/layout/vList5"/>
    <dgm:cxn modelId="{DA403318-E85E-304E-A353-BE358C5B26D5}" type="presParOf" srcId="{7250C1C7-6327-AE44-87DB-C5E72A2BA7DF}" destId="{16DF312F-5906-C448-AD1B-874B324D328E}" srcOrd="2" destOrd="0" presId="urn:microsoft.com/office/officeart/2005/8/layout/vList5"/>
    <dgm:cxn modelId="{32AE44C1-E69C-964F-8DAE-F4A2D52337A4}" type="presParOf" srcId="{16DF312F-5906-C448-AD1B-874B324D328E}" destId="{EA886D54-EDC1-BF47-96EF-542CF4D8E0FD}" srcOrd="0" destOrd="0" presId="urn:microsoft.com/office/officeart/2005/8/layout/vList5"/>
    <dgm:cxn modelId="{B6365CCF-5086-2C43-9486-B2AD4FF069BF}" type="presParOf" srcId="{16DF312F-5906-C448-AD1B-874B324D328E}" destId="{F9CF6307-E165-4F49-9705-A044D9E9E60B}" srcOrd="1" destOrd="0" presId="urn:microsoft.com/office/officeart/2005/8/layout/vList5"/>
    <dgm:cxn modelId="{A574D17F-DBB5-2942-BAEB-CEEBFE0C52F3}" type="presParOf" srcId="{7250C1C7-6327-AE44-87DB-C5E72A2BA7DF}" destId="{A2C40F9E-F1A4-1A40-9DD4-5D7E6F1E7DE3}" srcOrd="3" destOrd="0" presId="urn:microsoft.com/office/officeart/2005/8/layout/vList5"/>
    <dgm:cxn modelId="{B4EDD3C1-B900-0C4D-A4F9-B9799C9AE403}" type="presParOf" srcId="{7250C1C7-6327-AE44-87DB-C5E72A2BA7DF}" destId="{E82D94A5-6276-AA4F-9BE2-2C760A88AD12}" srcOrd="4" destOrd="0" presId="urn:microsoft.com/office/officeart/2005/8/layout/vList5"/>
    <dgm:cxn modelId="{3700BCFD-2035-5344-9247-81A95555128B}" type="presParOf" srcId="{E82D94A5-6276-AA4F-9BE2-2C760A88AD12}" destId="{03B6EDD4-E74A-C445-93DC-532BF7E97956}" srcOrd="0" destOrd="0" presId="urn:microsoft.com/office/officeart/2005/8/layout/vList5"/>
    <dgm:cxn modelId="{6AC543EB-27A1-2046-8489-993F1C804DCA}" type="presParOf" srcId="{E82D94A5-6276-AA4F-9BE2-2C760A88AD12}" destId="{7B8D8BD3-273F-0A41-9DA9-BA27D4D33E7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A97AD0-121D-7B4E-8D4D-5D943C76F5C5}">
      <dsp:nvSpPr>
        <dsp:cNvPr id="0" name=""/>
        <dsp:cNvSpPr/>
      </dsp:nvSpPr>
      <dsp:spPr>
        <a:xfrm rot="5400000">
          <a:off x="3621405" y="-1293891"/>
          <a:ext cx="1047750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Through an oracle that we will create to pass what we think will be a good model</a:t>
          </a:r>
        </a:p>
      </dsp:txBody>
      <dsp:txXfrm rot="-5400000">
        <a:off x="2194561" y="184100"/>
        <a:ext cx="3850293" cy="945456"/>
      </dsp:txXfrm>
    </dsp:sp>
    <dsp:sp modelId="{2579E605-915B-E74B-B519-13206048D849}">
      <dsp:nvSpPr>
        <dsp:cNvPr id="0" name=""/>
        <dsp:cNvSpPr/>
      </dsp:nvSpPr>
      <dsp:spPr>
        <a:xfrm>
          <a:off x="0" y="1984"/>
          <a:ext cx="2194560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How do we get the model?</a:t>
          </a:r>
        </a:p>
      </dsp:txBody>
      <dsp:txXfrm>
        <a:off x="63934" y="65918"/>
        <a:ext cx="2066692" cy="1181819"/>
      </dsp:txXfrm>
    </dsp:sp>
    <dsp:sp modelId="{F9CF6307-E165-4F49-9705-A044D9E9E60B}">
      <dsp:nvSpPr>
        <dsp:cNvPr id="0" name=""/>
        <dsp:cNvSpPr/>
      </dsp:nvSpPr>
      <dsp:spPr>
        <a:xfrm rot="5400000">
          <a:off x="3621405" y="81279"/>
          <a:ext cx="1047750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Parameters such as weights we need to learn, actions we’ve taken, and if there’s context (background knowledge that we already have)</a:t>
          </a:r>
        </a:p>
      </dsp:txBody>
      <dsp:txXfrm rot="-5400000">
        <a:off x="2194561" y="1559271"/>
        <a:ext cx="3850293" cy="945456"/>
      </dsp:txXfrm>
    </dsp:sp>
    <dsp:sp modelId="{EA886D54-EDC1-BF47-96EF-542CF4D8E0FD}">
      <dsp:nvSpPr>
        <dsp:cNvPr id="0" name=""/>
        <dsp:cNvSpPr/>
      </dsp:nvSpPr>
      <dsp:spPr>
        <a:xfrm>
          <a:off x="0" y="1377156"/>
          <a:ext cx="2194560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What goes into the model?</a:t>
          </a:r>
        </a:p>
      </dsp:txBody>
      <dsp:txXfrm>
        <a:off x="63934" y="1441090"/>
        <a:ext cx="2066692" cy="1181819"/>
      </dsp:txXfrm>
    </dsp:sp>
    <dsp:sp modelId="{7B8D8BD3-273F-0A41-9DA9-BA27D4D33E7A}">
      <dsp:nvSpPr>
        <dsp:cNvPr id="0" name=""/>
        <dsp:cNvSpPr/>
      </dsp:nvSpPr>
      <dsp:spPr>
        <a:xfrm rot="5400000">
          <a:off x="3621405" y="1456451"/>
          <a:ext cx="1047750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My algorithm is a sequential autoscaling algorithm. It converges to optimal resource allocation.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This one is “combinatorial” and converges to best reward based on given action</a:t>
          </a:r>
        </a:p>
      </dsp:txBody>
      <dsp:txXfrm rot="-5400000">
        <a:off x="2194561" y="2934443"/>
        <a:ext cx="3850293" cy="945456"/>
      </dsp:txXfrm>
    </dsp:sp>
    <dsp:sp modelId="{03B6EDD4-E74A-C445-93DC-532BF7E97956}">
      <dsp:nvSpPr>
        <dsp:cNvPr id="0" name=""/>
        <dsp:cNvSpPr/>
      </dsp:nvSpPr>
      <dsp:spPr>
        <a:xfrm>
          <a:off x="0" y="2752328"/>
          <a:ext cx="2194560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How is this different?</a:t>
          </a:r>
        </a:p>
      </dsp:txBody>
      <dsp:txXfrm>
        <a:off x="63934" y="2816262"/>
        <a:ext cx="2066692" cy="1181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8C991-F86D-4354-831F-75753FF02021}" type="datetimeFigureOut">
              <a:rPr lang="en-US" smtClean="0"/>
              <a:t>3/26/23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F0103-B3C6-432F-8770-4E36A816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83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Michelle</a:t>
            </a: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98173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Kyle</a:t>
            </a: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03574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1249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52294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" name="Google Shape;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98305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" name="Google Shape;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75646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78923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7d564a0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7d564a0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Michelle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40328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a11958be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a11958be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662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3/26/23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3/26/23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DLCOE_logo_HWH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851" y="234146"/>
            <a:ext cx="2443865" cy="4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3/26/23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3/26/23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3/26/23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3/26/23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3/26/23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1619250" y="3814625"/>
            <a:ext cx="7302600" cy="22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2000" dirty="0"/>
              <a:t>Team 71: Microservices Management for Distributed Computation</a:t>
            </a:r>
            <a:br>
              <a:rPr lang="en-US" sz="2000" dirty="0"/>
            </a:br>
            <a:r>
              <a:rPr lang="en-US" sz="2000" dirty="0"/>
              <a:t>Bi-Weekly Update 5</a:t>
            </a:r>
            <a:br>
              <a:rPr lang="en-US" sz="2000" dirty="0"/>
            </a:br>
            <a:r>
              <a:rPr lang="en-US" sz="2000" dirty="0"/>
              <a:t>Elizabeth Weichel</a:t>
            </a:r>
            <a:br>
              <a:rPr lang="en-US" sz="2000" dirty="0"/>
            </a:br>
            <a:r>
              <a:rPr lang="en-US" sz="2000" dirty="0"/>
              <a:t>Sponsor: Dr. Srinivas </a:t>
            </a:r>
            <a:r>
              <a:rPr lang="en-US" sz="2000" dirty="0" err="1"/>
              <a:t>Shakkottai</a:t>
            </a:r>
            <a:br>
              <a:rPr lang="en-US" sz="2000" dirty="0"/>
            </a:br>
            <a:r>
              <a:rPr lang="en-US" sz="2000" dirty="0"/>
              <a:t>PhD: </a:t>
            </a:r>
            <a:r>
              <a:rPr lang="en-US" sz="2000" dirty="0" err="1"/>
              <a:t>Ujwal</a:t>
            </a:r>
            <a:r>
              <a:rPr lang="en-US" sz="2000" dirty="0"/>
              <a:t> </a:t>
            </a:r>
            <a:r>
              <a:rPr lang="en-US" sz="2000" dirty="0" err="1"/>
              <a:t>Dinesha</a:t>
            </a:r>
            <a:br>
              <a:rPr lang="en-US" sz="2000" dirty="0"/>
            </a:br>
            <a:r>
              <a:rPr lang="en-US" sz="2000" dirty="0"/>
              <a:t>Master’s: </a:t>
            </a:r>
            <a:r>
              <a:rPr lang="en-US" sz="2000" dirty="0" err="1"/>
              <a:t>Prathik</a:t>
            </a:r>
            <a:r>
              <a:rPr lang="en-US" sz="2000" dirty="0"/>
              <a:t> Vijaykumar</a:t>
            </a:r>
            <a:br>
              <a:rPr lang="en-US" sz="2000" dirty="0"/>
            </a:br>
            <a:r>
              <a:rPr lang="en-US" sz="2000" dirty="0"/>
              <a:t>TA: </a:t>
            </a:r>
            <a:r>
              <a:rPr lang="en-US" sz="2000" dirty="0" err="1"/>
              <a:t>Souryendu</a:t>
            </a:r>
            <a:r>
              <a:rPr lang="en-US" sz="2000" dirty="0"/>
              <a:t> Das</a:t>
            </a:r>
            <a:br>
              <a:rPr lang="en-US" sz="2000" dirty="0"/>
            </a:br>
            <a:endParaRPr sz="2000" dirty="0"/>
          </a:p>
        </p:txBody>
      </p:sp>
      <p:sp>
        <p:nvSpPr>
          <p:cNvPr id="55" name="Google Shape;55;p1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name="adj" fmla="val 2899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193675" dist="230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" descr="DLCOE_logo_HWH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2335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7d564a012_0_0"/>
          <p:cNvSpPr txBox="1">
            <a:spLocks noGrp="1"/>
          </p:cNvSpPr>
          <p:nvPr>
            <p:ph type="title"/>
          </p:nvPr>
        </p:nvSpPr>
        <p:spPr>
          <a:xfrm>
            <a:off x="457200" y="725956"/>
            <a:ext cx="8229600" cy="803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Execution &amp; Plan</a:t>
            </a:r>
            <a:endParaRPr dirty="0"/>
          </a:p>
        </p:txBody>
      </p:sp>
      <p:pic>
        <p:nvPicPr>
          <p:cNvPr id="3" name="Picture 2" descr="Table&#10;&#10;Description automatically generated with low confidence">
            <a:extLst>
              <a:ext uri="{FF2B5EF4-FFF2-40B4-BE49-F238E27FC236}">
                <a16:creationId xmlns:a16="http://schemas.microsoft.com/office/drawing/2014/main" id="{1BAC407F-2FEE-750A-B3B0-E2A15EC38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477" y="1529656"/>
            <a:ext cx="6339979" cy="511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95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a11958be6_0_2"/>
          <p:cNvSpPr txBox="1">
            <a:spLocks noGrp="1"/>
          </p:cNvSpPr>
          <p:nvPr>
            <p:ph type="body" idx="1"/>
          </p:nvPr>
        </p:nvSpPr>
        <p:spPr>
          <a:xfrm>
            <a:off x="457200" y="1608545"/>
            <a:ext cx="8229600" cy="407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1" dirty="0"/>
              <a:t>Questions?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19897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 spcFirstLastPara="1" lIns="91425" tIns="45700" rIns="91425" bIns="45700" anchorCtr="0">
            <a:normAutofit/>
          </a:bodyPr>
          <a:lstStyle/>
          <a:p>
            <a:pPr marL="457200" lvl="0" indent="-393700" rtl="0">
              <a:spcBef>
                <a:spcPts val="0"/>
              </a:spcBef>
              <a:spcAft>
                <a:spcPts val="600"/>
              </a:spcAft>
              <a:buSzPts val="2600"/>
              <a:buChar char="•"/>
            </a:pPr>
            <a:r>
              <a:rPr lang="en-US" sz="2200"/>
              <a:t>Problem: Autoscaling microservices using ML (&amp; RL)</a:t>
            </a:r>
          </a:p>
          <a:p>
            <a:pPr marL="457200" lvl="0" indent="-393700" rtl="0">
              <a:spcBef>
                <a:spcPts val="0"/>
              </a:spcBef>
              <a:spcAft>
                <a:spcPts val="600"/>
              </a:spcAft>
              <a:buSzPts val="2600"/>
              <a:buChar char="•"/>
            </a:pPr>
            <a:r>
              <a:rPr lang="en-US" sz="2200"/>
              <a:t>Goal: Previous research focuses upon e-e latency, and autoscaling individual containers, we will focus on container-level latency and combinations of possibilities for containers</a:t>
            </a:r>
          </a:p>
        </p:txBody>
      </p: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E7A3977F-0872-087B-F303-261BEC9C0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2603084"/>
            <a:ext cx="4038600" cy="2251519"/>
          </a:xfrm>
          <a:prstGeom prst="rect">
            <a:avLst/>
          </a:prstGeom>
          <a:noFill/>
        </p:spPr>
      </p:pic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/>
              <a:t>Project Summary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6A4664-DE07-14CC-D76C-9ED7478CEC0C}"/>
              </a:ext>
            </a:extLst>
          </p:cNvPr>
          <p:cNvSpPr txBox="1"/>
          <p:nvPr/>
        </p:nvSpPr>
        <p:spPr>
          <a:xfrm>
            <a:off x="4648202" y="4854603"/>
            <a:ext cx="40385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Screenshot from </a:t>
            </a:r>
            <a:r>
              <a:rPr lang="en-US" sz="1050" dirty="0" err="1"/>
              <a:t>simpleenv</a:t>
            </a:r>
            <a:r>
              <a:rPr lang="en-US" sz="1050" dirty="0"/>
              <a:t>, the first microservices environment used with the simulator. Written by </a:t>
            </a:r>
            <a:r>
              <a:rPr lang="en-US" sz="1050" dirty="0" err="1"/>
              <a:t>Ujwal</a:t>
            </a:r>
            <a:r>
              <a:rPr lang="en-US" sz="1050" dirty="0"/>
              <a:t> </a:t>
            </a:r>
            <a:r>
              <a:rPr lang="en-US" sz="1050" dirty="0" err="1"/>
              <a:t>Dinesha</a:t>
            </a:r>
            <a:r>
              <a:rPr lang="en-US" sz="10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521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/>
              <a:t>Project/Subsystem Overview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955CBF-70B5-60F9-0F37-D586DCDD4A11}"/>
              </a:ext>
            </a:extLst>
          </p:cNvPr>
          <p:cNvSpPr/>
          <p:nvPr/>
        </p:nvSpPr>
        <p:spPr>
          <a:xfrm>
            <a:off x="986118" y="2886635"/>
            <a:ext cx="3048000" cy="896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D77C65-7164-3DD3-22D5-38E3894DA5BD}"/>
              </a:ext>
            </a:extLst>
          </p:cNvPr>
          <p:cNvSpPr/>
          <p:nvPr/>
        </p:nvSpPr>
        <p:spPr>
          <a:xfrm>
            <a:off x="5109882" y="2886635"/>
            <a:ext cx="3048000" cy="896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F7CDFE-8275-25F8-3E5A-A9658CB61803}"/>
              </a:ext>
            </a:extLst>
          </p:cNvPr>
          <p:cNvSpPr txBox="1"/>
          <p:nvPr/>
        </p:nvSpPr>
        <p:spPr>
          <a:xfrm>
            <a:off x="986118" y="3783106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Testing functionality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F0502020204030204" pitchFamily="34" charset="0"/>
              </a:rPr>
              <a:t>✅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Testing basic algos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F0502020204030204" pitchFamily="34" charset="0"/>
              </a:rPr>
              <a:t>✅ </a:t>
            </a:r>
            <a:r>
              <a:rPr lang="en-US" dirty="0"/>
              <a:t>Testing complex algos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30B3E3-5D24-676B-F9AA-EDD64BE82F70}"/>
              </a:ext>
            </a:extLst>
          </p:cNvPr>
          <p:cNvCxnSpPr>
            <a:endCxn id="4" idx="1"/>
          </p:cNvCxnSpPr>
          <p:nvPr/>
        </p:nvCxnSpPr>
        <p:spPr>
          <a:xfrm flipV="1">
            <a:off x="3729318" y="3334871"/>
            <a:ext cx="1380564" cy="1219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BBF0D6A-41A3-401F-7E5E-362A8DC3E64F}"/>
              </a:ext>
            </a:extLst>
          </p:cNvPr>
          <p:cNvSpPr txBox="1"/>
          <p:nvPr/>
        </p:nvSpPr>
        <p:spPr>
          <a:xfrm>
            <a:off x="5109882" y="3801039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Testing functionality</a:t>
            </a:r>
          </a:p>
          <a:p>
            <a:pPr marL="285750" indent="-285750">
              <a:buFontTx/>
              <a:buChar char="-"/>
            </a:pPr>
            <a:r>
              <a:rPr lang="en-US" dirty="0"/>
              <a:t>Testing basic algos</a:t>
            </a:r>
          </a:p>
          <a:p>
            <a:pPr marL="285750" indent="-285750">
              <a:buFontTx/>
              <a:buChar char="-"/>
            </a:pPr>
            <a:r>
              <a:rPr lang="en-US" dirty="0"/>
              <a:t>Testing complex algos</a:t>
            </a:r>
          </a:p>
        </p:txBody>
      </p:sp>
    </p:spTree>
    <p:extLst>
      <p:ext uri="{BB962C8B-B14F-4D97-AF65-F5344CB8AC3E}">
        <p14:creationId xmlns:p14="http://schemas.microsoft.com/office/powerpoint/2010/main" val="1248451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/>
              <a:t>Project Timeline</a:t>
            </a: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5CF591-7138-4EEE-94C0-2B83AC1A9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383321"/>
              </p:ext>
            </p:extLst>
          </p:nvPr>
        </p:nvGraphicFramePr>
        <p:xfrm>
          <a:off x="230909" y="2786929"/>
          <a:ext cx="8571345" cy="1478194"/>
        </p:xfrm>
        <a:graphic>
          <a:graphicData uri="http://schemas.openxmlformats.org/drawingml/2006/table">
            <a:tbl>
              <a:tblPr/>
              <a:tblGrid>
                <a:gridCol w="1245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0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2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1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9208">
                  <a:extLst>
                    <a:ext uri="{9D8B030D-6E8A-4147-A177-3AD203B41FA5}">
                      <a16:colId xmlns:a16="http://schemas.microsoft.com/office/drawing/2014/main" val="2433915594"/>
                    </a:ext>
                  </a:extLst>
                </a:gridCol>
              </a:tblGrid>
              <a:tr h="138790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Simulator finished</a:t>
                      </a:r>
                    </a:p>
                    <a:p>
                      <a:pPr algn="ctr"/>
                      <a:r>
                        <a:rPr lang="en-US" sz="1300" dirty="0"/>
                        <a:t>(completed 2/4)</a:t>
                      </a:r>
                    </a:p>
                  </a:txBody>
                  <a:tcPr marL="91433" marR="91433" marT="45677" marB="4567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Simulator tested without algorithm (completed</a:t>
                      </a:r>
                      <a:r>
                        <a:rPr lang="en-US" sz="1300" baseline="0" dirty="0"/>
                        <a:t> 2/5)</a:t>
                      </a:r>
                      <a:endParaRPr lang="en-US" sz="1300" dirty="0"/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highlight>
                            <a:srgbClr val="99D8A8"/>
                          </a:highlight>
                        </a:rPr>
                        <a:t>Simulator tested with basic algorithms</a:t>
                      </a:r>
                      <a:br>
                        <a:rPr lang="en-US" sz="1300" baseline="0" dirty="0">
                          <a:highlight>
                            <a:srgbClr val="99D8A8"/>
                          </a:highlight>
                        </a:rPr>
                      </a:br>
                      <a:r>
                        <a:rPr lang="en-US" sz="1300" baseline="0" dirty="0">
                          <a:highlight>
                            <a:srgbClr val="99D8A8"/>
                          </a:highlight>
                        </a:rPr>
                        <a:t>(to complete by 2/20)</a:t>
                      </a:r>
                      <a:endParaRPr lang="en-US" sz="1300" dirty="0">
                        <a:highlight>
                          <a:srgbClr val="99D8A8"/>
                        </a:highlight>
                      </a:endParaRPr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D8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trike="sngStrike" dirty="0"/>
                        <a:t>Tree-based </a:t>
                      </a:r>
                      <a:r>
                        <a:rPr lang="en-US" sz="1300" dirty="0"/>
                        <a:t>bandit tested on simulator | Real system complete (3/6)</a:t>
                      </a:r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Algos tested on real system (4/3)</a:t>
                      </a:r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Data compiled and robustness of systems tested w/ simulator vs real (4/17)</a:t>
                      </a:r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Complete system eval report (5/1)</a:t>
                      </a:r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0849EC9-A01A-8AAD-85F8-E44A64FF68E8}"/>
              </a:ext>
            </a:extLst>
          </p:cNvPr>
          <p:cNvSpPr txBox="1"/>
          <p:nvPr/>
        </p:nvSpPr>
        <p:spPr>
          <a:xfrm>
            <a:off x="230909" y="4875953"/>
            <a:ext cx="8571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Part of this will also involve implementing previously made algos on our system in order to give us targets for our algo to beat.</a:t>
            </a:r>
          </a:p>
        </p:txBody>
      </p:sp>
    </p:spTree>
    <p:extLst>
      <p:ext uri="{BB962C8B-B14F-4D97-AF65-F5344CB8AC3E}">
        <p14:creationId xmlns:p14="http://schemas.microsoft.com/office/powerpoint/2010/main" val="390605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dirty="0"/>
              <a:t>Basic Algo</a:t>
            </a:r>
            <a:endParaRPr sz="2980" dirty="0"/>
          </a:p>
        </p:txBody>
      </p:sp>
      <p:graphicFrame>
        <p:nvGraphicFramePr>
          <p:cNvPr id="83" name="Google Shape;83;p5"/>
          <p:cNvGraphicFramePr/>
          <p:nvPr>
            <p:extLst>
              <p:ext uri="{D42A27DB-BD31-4B8C-83A1-F6EECF244321}">
                <p14:modId xmlns:p14="http://schemas.microsoft.com/office/powerpoint/2010/main" val="4171352668"/>
              </p:ext>
            </p:extLst>
          </p:nvPr>
        </p:nvGraphicFramePr>
        <p:xfrm>
          <a:off x="685800" y="1952075"/>
          <a:ext cx="7772400" cy="2374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Accomplishments since</a:t>
                      </a:r>
                      <a:r>
                        <a:rPr lang="en-US" sz="1800" u="none" strike="noStrike" cap="none" baseline="0" dirty="0"/>
                        <a:t> 403</a:t>
                      </a:r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Ongoing progress/problems and plans until the next presentation</a:t>
                      </a:r>
                      <a:endParaRPr dirty="0"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600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800" dirty="0"/>
                        <a:t>PPO works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800" dirty="0"/>
                        <a:t>Further testing (explained later)</a:t>
                      </a:r>
                      <a:endParaRPr sz="1800" dirty="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- Continue testing, figure out changing the environment to one job type so that brute force goes quicker</a:t>
                      </a:r>
                      <a:endParaRPr sz="1800" dirty="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096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2980" dirty="0"/>
              <a:t>New Environment</a:t>
            </a:r>
            <a:endParaRPr sz="2980" dirty="0"/>
          </a:p>
        </p:txBody>
      </p:sp>
      <p:graphicFrame>
        <p:nvGraphicFramePr>
          <p:cNvPr id="83" name="Google Shape;83;p5"/>
          <p:cNvGraphicFramePr/>
          <p:nvPr>
            <p:extLst>
              <p:ext uri="{D42A27DB-BD31-4B8C-83A1-F6EECF244321}">
                <p14:modId xmlns:p14="http://schemas.microsoft.com/office/powerpoint/2010/main" val="197857816"/>
              </p:ext>
            </p:extLst>
          </p:nvPr>
        </p:nvGraphicFramePr>
        <p:xfrm>
          <a:off x="685800" y="1952075"/>
          <a:ext cx="7772400" cy="13550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609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Accomplishments since</a:t>
                      </a:r>
                      <a:r>
                        <a:rPr lang="en-US" sz="1800" u="none" strike="noStrike" cap="none" baseline="0" dirty="0"/>
                        <a:t> 403</a:t>
                      </a:r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Ongoing progress/problems and plans until the next presentation</a:t>
                      </a:r>
                      <a:endParaRPr dirty="0"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890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800" dirty="0"/>
                        <a:t>Determined</a:t>
                      </a:r>
                      <a:endParaRPr sz="1800" dirty="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- Implement into algorithm</a:t>
                      </a:r>
                      <a:endParaRPr sz="1800" dirty="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13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CBEC-3DD3-5C77-840F-B2FEA9B8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Algo Modifications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31E8682-19E7-2459-B303-96F4232A12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9640839"/>
              </p:ext>
            </p:extLst>
          </p:nvPr>
        </p:nvGraphicFramePr>
        <p:xfrm>
          <a:off x="4240404" y="218521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2F03135-0047-BD52-139A-F37D4D705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38" y="2284900"/>
            <a:ext cx="4087118" cy="13593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CDCE66-58C8-64A7-9C25-E2AC33B40C6E}"/>
              </a:ext>
            </a:extLst>
          </p:cNvPr>
          <p:cNvSpPr txBox="1"/>
          <p:nvPr/>
        </p:nvSpPr>
        <p:spPr>
          <a:xfrm>
            <a:off x="242138" y="3918857"/>
            <a:ext cx="3998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Why? Decreases brute force from 2!2!2!2! To 2!2!2! for </a:t>
            </a:r>
            <a:r>
              <a:rPr lang="en-US" i="1" dirty="0"/>
              <a:t>every action</a:t>
            </a:r>
            <a:endParaRPr lang="en-US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1EA2BF4F-5849-B4F8-7D93-943FF462C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8953" y="4959731"/>
            <a:ext cx="4903596" cy="145386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6392AFAC-4520-FCC1-21FD-9FDBF411C004}"/>
              </a:ext>
            </a:extLst>
          </p:cNvPr>
          <p:cNvSpPr/>
          <p:nvPr/>
        </p:nvSpPr>
        <p:spPr>
          <a:xfrm>
            <a:off x="3841910" y="4709178"/>
            <a:ext cx="974691" cy="904352"/>
          </a:xfrm>
          <a:prstGeom prst="ellipse">
            <a:avLst/>
          </a:prstGeom>
          <a:noFill/>
          <a:ln>
            <a:solidFill>
              <a:srgbClr val="FF4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9D0DD2-93F6-1402-7492-97A17C8D2121}"/>
              </a:ext>
            </a:extLst>
          </p:cNvPr>
          <p:cNvSpPr txBox="1"/>
          <p:nvPr/>
        </p:nvSpPr>
        <p:spPr>
          <a:xfrm>
            <a:off x="175846" y="1884250"/>
            <a:ext cx="388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 type: A-&gt;B-&gt;C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A93575-7A35-0432-C0E8-258B162299FC}"/>
              </a:ext>
            </a:extLst>
          </p:cNvPr>
          <p:cNvSpPr txBox="1"/>
          <p:nvPr/>
        </p:nvSpPr>
        <p:spPr>
          <a:xfrm>
            <a:off x="599480" y="4736367"/>
            <a:ext cx="20287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algorithm implemented on this job type; why are D, E, and F seeming to optimize reward?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346B721-56F0-0F90-BA12-D89DAE7266A1}"/>
              </a:ext>
            </a:extLst>
          </p:cNvPr>
          <p:cNvSpPr/>
          <p:nvPr/>
        </p:nvSpPr>
        <p:spPr>
          <a:xfrm>
            <a:off x="2739593" y="5506497"/>
            <a:ext cx="988345" cy="1801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66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/>
              <a:t>Project/Subsystem Overview</a:t>
            </a:r>
            <a:endParaRPr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D8E35B5-3FC4-A3EC-71BC-7C7FF01B02E5}"/>
              </a:ext>
            </a:extLst>
          </p:cNvPr>
          <p:cNvGrpSpPr/>
          <p:nvPr/>
        </p:nvGrpSpPr>
        <p:grpSpPr>
          <a:xfrm>
            <a:off x="522515" y="2332264"/>
            <a:ext cx="8164285" cy="3085692"/>
            <a:chOff x="609600" y="3050721"/>
            <a:chExt cx="8164285" cy="308569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063DF6-2C5C-41D4-C21E-CD4B3A5C9D65}"/>
                </a:ext>
              </a:extLst>
            </p:cNvPr>
            <p:cNvGrpSpPr/>
            <p:nvPr/>
          </p:nvGrpSpPr>
          <p:grpSpPr>
            <a:xfrm>
              <a:off x="609600" y="3050721"/>
              <a:ext cx="7815943" cy="3085692"/>
              <a:chOff x="609600" y="3050721"/>
              <a:chExt cx="7815943" cy="3085692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D49130C-06C1-5EE8-5325-A8F5EDF71392}"/>
                  </a:ext>
                </a:extLst>
              </p:cNvPr>
              <p:cNvSpPr/>
              <p:nvPr/>
            </p:nvSpPr>
            <p:spPr>
              <a:xfrm>
                <a:off x="718457" y="3050721"/>
                <a:ext cx="2122714" cy="762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Model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71B3A6B-7E36-B4EB-7613-1A3A4EDF74D0}"/>
                  </a:ext>
                </a:extLst>
              </p:cNvPr>
              <p:cNvSpPr/>
              <p:nvPr/>
            </p:nvSpPr>
            <p:spPr>
              <a:xfrm>
                <a:off x="3510643" y="3050721"/>
                <a:ext cx="2122714" cy="762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Optimize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7652BCC-CE7F-B262-ACA6-234778A123F1}"/>
                  </a:ext>
                </a:extLst>
              </p:cNvPr>
              <p:cNvSpPr/>
              <p:nvPr/>
            </p:nvSpPr>
            <p:spPr>
              <a:xfrm>
                <a:off x="6302829" y="3050721"/>
                <a:ext cx="2122714" cy="762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Action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9E81A1A6-B704-9C46-9A18-39B12C597D9F}"/>
                  </a:ext>
                </a:extLst>
              </p:cNvPr>
              <p:cNvCxnSpPr>
                <a:stCxn id="2" idx="3"/>
                <a:endCxn id="6" idx="1"/>
              </p:cNvCxnSpPr>
              <p:nvPr/>
            </p:nvCxnSpPr>
            <p:spPr>
              <a:xfrm>
                <a:off x="2841171" y="3431721"/>
                <a:ext cx="6694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7DF10AB-4636-69B8-71AD-2CA50E7B42FC}"/>
                  </a:ext>
                </a:extLst>
              </p:cNvPr>
              <p:cNvCxnSpPr/>
              <p:nvPr/>
            </p:nvCxnSpPr>
            <p:spPr>
              <a:xfrm>
                <a:off x="5633357" y="3431721"/>
                <a:ext cx="6694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Elbow Connector 15">
                <a:extLst>
                  <a:ext uri="{FF2B5EF4-FFF2-40B4-BE49-F238E27FC236}">
                    <a16:creationId xmlns:a16="http://schemas.microsoft.com/office/drawing/2014/main" id="{779F2310-722F-8076-07C1-1D52D08C6C96}"/>
                  </a:ext>
                </a:extLst>
              </p:cNvPr>
              <p:cNvCxnSpPr>
                <a:cxnSpLocks/>
                <a:stCxn id="9" idx="2"/>
              </p:cNvCxnSpPr>
              <p:nvPr/>
            </p:nvCxnSpPr>
            <p:spPr>
              <a:xfrm rot="5400000">
                <a:off x="4197803" y="1394732"/>
                <a:ext cx="748395" cy="5584372"/>
              </a:xfrm>
              <a:prstGeom prst="bentConnector2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7DDBF88-9F89-2C6E-9EF2-59908B1C492F}"/>
                  </a:ext>
                </a:extLst>
              </p:cNvPr>
              <p:cNvCxnSpPr>
                <a:endCxn id="2" idx="2"/>
              </p:cNvCxnSpPr>
              <p:nvPr/>
            </p:nvCxnSpPr>
            <p:spPr>
              <a:xfrm flipV="1">
                <a:off x="1779814" y="3812721"/>
                <a:ext cx="0" cy="7483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C47D27E-669F-98ED-641E-4F3584516312}"/>
                  </a:ext>
                </a:extLst>
              </p:cNvPr>
              <p:cNvSpPr txBox="1"/>
              <p:nvPr/>
            </p:nvSpPr>
            <p:spPr>
              <a:xfrm>
                <a:off x="609600" y="4659086"/>
                <a:ext cx="253637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- Model of the reward function (combination of weights and parameters)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E994D8-0053-E4E1-3536-8B3FE9C63049}"/>
                  </a:ext>
                </a:extLst>
              </p:cNvPr>
              <p:cNvSpPr txBox="1"/>
              <p:nvPr/>
            </p:nvSpPr>
            <p:spPr>
              <a:xfrm>
                <a:off x="3431721" y="4659085"/>
                <a:ext cx="253637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- Model passed into optimizer</a:t>
                </a:r>
              </a:p>
              <a:p>
                <a:r>
                  <a:rPr lang="en-US" dirty="0"/>
                  <a:t>- Gives a better action to try to get a better reward from the env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503B0C-1DC8-C617-5CBF-E0A6739DBE64}"/>
                </a:ext>
              </a:extLst>
            </p:cNvPr>
            <p:cNvSpPr txBox="1"/>
            <p:nvPr/>
          </p:nvSpPr>
          <p:spPr>
            <a:xfrm>
              <a:off x="6237513" y="4659085"/>
              <a:ext cx="25363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 Action taken lets us update model and learn the best weights (best reward function)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7835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DB8DB-E69C-FBE4-4AF6-8EEA24E1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Questions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D227983-F7D4-64FF-F4B4-A17EEC943C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2856274"/>
              </p:ext>
            </p:extLst>
          </p:nvPr>
        </p:nvGraphicFramePr>
        <p:xfrm>
          <a:off x="1524000" y="185293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4830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12285</TotalTime>
  <Words>491</Words>
  <Application>Microsoft Macintosh PowerPoint</Application>
  <PresentationFormat>On-screen Show (4:3)</PresentationFormat>
  <Paragraphs>68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Roboto</vt:lpstr>
      <vt:lpstr>Office Theme</vt:lpstr>
      <vt:lpstr>Team 71: Microservices Management for Distributed Computation Bi-Weekly Update 5 Elizabeth Weichel Sponsor: Dr. Srinivas Shakkottai PhD: Ujwal Dinesha Master’s: Prathik Vijaykumar TA: Souryendu Das </vt:lpstr>
      <vt:lpstr>Project Summary</vt:lpstr>
      <vt:lpstr>Project/Subsystem Overview</vt:lpstr>
      <vt:lpstr>Project Timeline</vt:lpstr>
      <vt:lpstr>Basic Algo</vt:lpstr>
      <vt:lpstr>New Environment</vt:lpstr>
      <vt:lpstr>Current Algo Modifications</vt:lpstr>
      <vt:lpstr>Project/Subsystem Overview</vt:lpstr>
      <vt:lpstr>General Questions</vt:lpstr>
      <vt:lpstr>Execution &amp; Plan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Nowka, Kevin J.</dc:creator>
  <cp:lastModifiedBy>Weichel, Elizabeth G</cp:lastModifiedBy>
  <cp:revision>196</cp:revision>
  <dcterms:created xsi:type="dcterms:W3CDTF">2013-06-18T16:37:55Z</dcterms:created>
  <dcterms:modified xsi:type="dcterms:W3CDTF">2023-03-26T17:57:43Z</dcterms:modified>
</cp:coreProperties>
</file>